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handoutMasterIdLst>
    <p:handoutMasterId r:id="rId73"/>
  </p:handoutMasterIdLst>
  <p:sldIdLst>
    <p:sldId id="256" r:id="rId2"/>
    <p:sldId id="312" r:id="rId3"/>
    <p:sldId id="264" r:id="rId4"/>
    <p:sldId id="259" r:id="rId5"/>
    <p:sldId id="269" r:id="rId6"/>
    <p:sldId id="265" r:id="rId7"/>
    <p:sldId id="348" r:id="rId8"/>
    <p:sldId id="321" r:id="rId9"/>
    <p:sldId id="354" r:id="rId10"/>
    <p:sldId id="431" r:id="rId11"/>
    <p:sldId id="270" r:id="rId12"/>
    <p:sldId id="384" r:id="rId13"/>
    <p:sldId id="388" r:id="rId14"/>
    <p:sldId id="390" r:id="rId15"/>
    <p:sldId id="392" r:id="rId16"/>
    <p:sldId id="379" r:id="rId17"/>
    <p:sldId id="320" r:id="rId18"/>
    <p:sldId id="419" r:id="rId19"/>
    <p:sldId id="397" r:id="rId20"/>
    <p:sldId id="393" r:id="rId21"/>
    <p:sldId id="301" r:id="rId22"/>
    <p:sldId id="324" r:id="rId23"/>
    <p:sldId id="409" r:id="rId24"/>
    <p:sldId id="329" r:id="rId25"/>
    <p:sldId id="328" r:id="rId26"/>
    <p:sldId id="350" r:id="rId27"/>
    <p:sldId id="344" r:id="rId28"/>
    <p:sldId id="429" r:id="rId29"/>
    <p:sldId id="365" r:id="rId30"/>
    <p:sldId id="368" r:id="rId31"/>
    <p:sldId id="279" r:id="rId32"/>
    <p:sldId id="356" r:id="rId33"/>
    <p:sldId id="358" r:id="rId34"/>
    <p:sldId id="292" r:id="rId35"/>
    <p:sldId id="296" r:id="rId36"/>
    <p:sldId id="297" r:id="rId37"/>
    <p:sldId id="299" r:id="rId38"/>
    <p:sldId id="298" r:id="rId39"/>
    <p:sldId id="287" r:id="rId40"/>
    <p:sldId id="406" r:id="rId41"/>
    <p:sldId id="411" r:id="rId42"/>
    <p:sldId id="413" r:id="rId43"/>
    <p:sldId id="289" r:id="rId44"/>
    <p:sldId id="403" r:id="rId45"/>
    <p:sldId id="405" r:id="rId46"/>
    <p:sldId id="433" r:id="rId47"/>
    <p:sldId id="434" r:id="rId48"/>
    <p:sldId id="435" r:id="rId49"/>
    <p:sldId id="362" r:id="rId50"/>
    <p:sldId id="371" r:id="rId51"/>
    <p:sldId id="282" r:id="rId52"/>
    <p:sldId id="281" r:id="rId53"/>
    <p:sldId id="436" r:id="rId54"/>
    <p:sldId id="414" r:id="rId55"/>
    <p:sldId id="416" r:id="rId56"/>
    <p:sldId id="428" r:id="rId57"/>
    <p:sldId id="418" r:id="rId58"/>
    <p:sldId id="432" r:id="rId59"/>
    <p:sldId id="376" r:id="rId60"/>
    <p:sldId id="426" r:id="rId61"/>
    <p:sldId id="398" r:id="rId62"/>
    <p:sldId id="310" r:id="rId63"/>
    <p:sldId id="304" r:id="rId64"/>
    <p:sldId id="288" r:id="rId65"/>
    <p:sldId id="364" r:id="rId66"/>
    <p:sldId id="382" r:id="rId67"/>
    <p:sldId id="355" r:id="rId68"/>
    <p:sldId id="302" r:id="rId69"/>
    <p:sldId id="366" r:id="rId70"/>
    <p:sldId id="367"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7574" autoAdjust="0"/>
    <p:restoredTop sz="94660"/>
  </p:normalViewPr>
  <p:slideViewPr>
    <p:cSldViewPr snapToGrid="0">
      <p:cViewPr varScale="1">
        <p:scale>
          <a:sx n="63" d="100"/>
          <a:sy n="63" d="100"/>
        </p:scale>
        <p:origin x="96" y="324"/>
      </p:cViewPr>
      <p:guideLst/>
    </p:cSldViewPr>
  </p:slideViewPr>
  <p:notesTextViewPr>
    <p:cViewPr>
      <p:scale>
        <a:sx n="1" d="1"/>
        <a:sy n="1" d="1"/>
      </p:scale>
      <p:origin x="0" y="0"/>
    </p:cViewPr>
  </p:notesTextViewPr>
  <p:sorterViewPr>
    <p:cViewPr varScale="1">
      <p:scale>
        <a:sx n="1" d="1"/>
        <a:sy n="1" d="1"/>
      </p:scale>
      <p:origin x="0" y="-5502"/>
    </p:cViewPr>
  </p:sorterViewPr>
  <p:notesViewPr>
    <p:cSldViewPr snapToGrid="0">
      <p:cViewPr varScale="1">
        <p:scale>
          <a:sx n="57" d="100"/>
          <a:sy n="57" d="100"/>
        </p:scale>
        <p:origin x="198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Bil </c:v>
                </c:pt>
              </c:strCache>
            </c:strRef>
          </c:cat>
          <c:val>
            <c:numRef>
              <c:f>Sheet1!$B$2</c:f>
              <c:numCache>
                <c:formatCode>General</c:formatCode>
                <c:ptCount val="1"/>
                <c:pt idx="0">
                  <c:v>637</c:v>
                </c:pt>
              </c:numCache>
            </c:numRef>
          </c:val>
        </c:ser>
        <c:ser>
          <c:idx val="1"/>
          <c:order val="1"/>
          <c:tx>
            <c:strRef>
              <c:f>Sheet1!$C$1</c:f>
              <c:strCache>
                <c:ptCount val="1"/>
                <c:pt idx="0">
                  <c:v>2014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Bil </c:v>
                </c:pt>
              </c:strCache>
            </c:strRef>
          </c:cat>
          <c:val>
            <c:numRef>
              <c:f>Sheet1!$C$2</c:f>
              <c:numCache>
                <c:formatCode>General</c:formatCode>
                <c:ptCount val="1"/>
                <c:pt idx="0">
                  <c:v>918</c:v>
                </c:pt>
              </c:numCache>
            </c:numRef>
          </c:val>
        </c:ser>
        <c:ser>
          <c:idx val="2"/>
          <c:order val="2"/>
          <c:tx>
            <c:strRef>
              <c:f>Sheet1!$D$1</c:f>
              <c:strCache>
                <c:ptCount val="1"/>
                <c:pt idx="0">
                  <c:v>2015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Bil </c:v>
                </c:pt>
              </c:strCache>
            </c:strRef>
          </c:cat>
          <c:val>
            <c:numRef>
              <c:f>Sheet1!$D$2</c:f>
              <c:numCache>
                <c:formatCode>General</c:formatCode>
                <c:ptCount val="1"/>
                <c:pt idx="0">
                  <c:v>1541</c:v>
                </c:pt>
              </c:numCache>
            </c:numRef>
          </c:val>
        </c:ser>
        <c:ser>
          <c:idx val="3"/>
          <c:order val="3"/>
          <c:tx>
            <c:strRef>
              <c:f>Sheet1!$E$1</c:f>
              <c:strCache>
                <c:ptCount val="1"/>
                <c:pt idx="0">
                  <c:v>2016</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Bil </c:v>
                </c:pt>
              </c:strCache>
            </c:strRef>
          </c:cat>
          <c:val>
            <c:numRef>
              <c:f>Sheet1!$E$2</c:f>
              <c:numCache>
                <c:formatCode>General</c:formatCode>
                <c:ptCount val="1"/>
                <c:pt idx="0">
                  <c:v>1603</c:v>
                </c:pt>
              </c:numCache>
            </c:numRef>
          </c:val>
        </c:ser>
        <c:dLbls>
          <c:showLegendKey val="0"/>
          <c:showVal val="0"/>
          <c:showCatName val="0"/>
          <c:showSerName val="0"/>
          <c:showPercent val="0"/>
          <c:showBubbleSize val="0"/>
        </c:dLbls>
        <c:gapWidth val="219"/>
        <c:overlap val="-27"/>
        <c:axId val="67543208"/>
        <c:axId val="67544384"/>
      </c:barChart>
      <c:catAx>
        <c:axId val="67543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544384"/>
        <c:crosses val="autoZero"/>
        <c:auto val="1"/>
        <c:lblAlgn val="ctr"/>
        <c:lblOffset val="100"/>
        <c:noMultiLvlLbl val="0"/>
      </c:catAx>
      <c:valAx>
        <c:axId val="67544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543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MY" sz="4000" dirty="0" err="1"/>
              <a:t>Sebab</a:t>
            </a:r>
            <a:r>
              <a:rPr lang="en-MY" sz="4000" dirty="0"/>
              <a:t> </a:t>
            </a:r>
            <a:r>
              <a:rPr lang="en-MY" sz="4000" dirty="0" err="1"/>
              <a:t>Penolakan</a:t>
            </a:r>
            <a:r>
              <a:rPr lang="en-MY" sz="4000" dirty="0"/>
              <a:t> </a:t>
            </a:r>
            <a:r>
              <a:rPr lang="en-MY" sz="4000" dirty="0" err="1"/>
              <a:t>Vaksin</a:t>
            </a:r>
            <a:r>
              <a:rPr lang="en-MY" sz="4000" dirty="0"/>
              <a:t> Perak 2016</a:t>
            </a:r>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422834645669291"/>
          <c:y val="0.12539355497229512"/>
          <c:w val="0.80702165354330713"/>
          <c:h val="0.44094911052785069"/>
        </c:manualLayout>
      </c:layout>
      <c:barChart>
        <c:barDir val="col"/>
        <c:grouping val="clustered"/>
        <c:varyColors val="0"/>
        <c:ser>
          <c:idx val="0"/>
          <c:order val="0"/>
          <c:spPr>
            <a:solidFill>
              <a:schemeClr val="accent1"/>
            </a:solidFill>
            <a:ln>
              <a:noFill/>
            </a:ln>
            <a:effectLst/>
          </c:spPr>
          <c:invertIfNegative val="0"/>
          <c:cat>
            <c:strRef>
              <c:f>Sheet1!$I$6:$R$6</c:f>
              <c:strCache>
                <c:ptCount val="10"/>
                <c:pt idx="0">
                  <c:v>Haemopathy</c:v>
                </c:pt>
                <c:pt idx="1">
                  <c:v>Rawatan tradisional</c:v>
                </c:pt>
                <c:pt idx="2">
                  <c:v>Pengaruh internet/media sosial</c:v>
                </c:pt>
                <c:pt idx="3">
                  <c:v>Isu halal haram</c:v>
                </c:pt>
                <c:pt idx="4">
                  <c:v>Pengaruh keluarga/kawan-kawan</c:v>
                </c:pt>
                <c:pt idx="5">
                  <c:v>kandungan vaksin tidak selamat </c:v>
                </c:pt>
                <c:pt idx="6">
                  <c:v>Takut kesan sampingan</c:v>
                </c:pt>
                <c:pt idx="7">
                  <c:v>Kos </c:v>
                </c:pt>
                <c:pt idx="8">
                  <c:v>risiko rendah mendapat jangkitan</c:v>
                </c:pt>
                <c:pt idx="9">
                  <c:v>Lain-lain</c:v>
                </c:pt>
              </c:strCache>
            </c:strRef>
          </c:cat>
          <c:val>
            <c:numRef>
              <c:f>Sheet1!$I$7:$R$7</c:f>
              <c:numCache>
                <c:formatCode>General</c:formatCode>
                <c:ptCount val="10"/>
                <c:pt idx="0">
                  <c:v>80</c:v>
                </c:pt>
                <c:pt idx="1">
                  <c:v>9</c:v>
                </c:pt>
                <c:pt idx="2">
                  <c:v>22</c:v>
                </c:pt>
                <c:pt idx="3">
                  <c:v>159</c:v>
                </c:pt>
                <c:pt idx="4">
                  <c:v>11</c:v>
                </c:pt>
                <c:pt idx="5">
                  <c:v>25</c:v>
                </c:pt>
                <c:pt idx="6">
                  <c:v>20</c:v>
                </c:pt>
                <c:pt idx="7">
                  <c:v>5</c:v>
                </c:pt>
                <c:pt idx="8">
                  <c:v>10</c:v>
                </c:pt>
                <c:pt idx="9">
                  <c:v>20</c:v>
                </c:pt>
              </c:numCache>
            </c:numRef>
          </c:val>
        </c:ser>
        <c:dLbls>
          <c:showLegendKey val="0"/>
          <c:showVal val="0"/>
          <c:showCatName val="0"/>
          <c:showSerName val="0"/>
          <c:showPercent val="0"/>
          <c:showBubbleSize val="0"/>
        </c:dLbls>
        <c:gapWidth val="119"/>
        <c:overlap val="-27"/>
        <c:axId val="67538896"/>
        <c:axId val="67539288"/>
      </c:barChart>
      <c:catAx>
        <c:axId val="67538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7539288"/>
        <c:crosses val="autoZero"/>
        <c:auto val="1"/>
        <c:lblAlgn val="ctr"/>
        <c:lblOffset val="100"/>
        <c:noMultiLvlLbl val="0"/>
      </c:catAx>
      <c:valAx>
        <c:axId val="67539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67538896"/>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282914-B3B2-450C-8839-731C1CC226B0}"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94A45DF5-A2DD-4529-9626-79E7E6F70F65}">
      <dgm:prSet phldrT="[Text]" phldr="1"/>
      <dgm:spPr>
        <a:solidFill>
          <a:srgbClr val="0070C0">
            <a:alpha val="42000"/>
          </a:srgbClr>
        </a:solidFill>
      </dgm:spPr>
      <dgm:t>
        <a:bodyPr/>
        <a:lstStyle/>
        <a:p>
          <a:endParaRPr lang="en-US" dirty="0"/>
        </a:p>
      </dgm:t>
    </dgm:pt>
    <dgm:pt modelId="{7280D426-4CD2-4687-9253-57AC0F164858}" type="parTrans" cxnId="{FE741032-E0EA-468D-AD01-479C8AAA4ED2}">
      <dgm:prSet/>
      <dgm:spPr/>
      <dgm:t>
        <a:bodyPr/>
        <a:lstStyle/>
        <a:p>
          <a:endParaRPr lang="en-US"/>
        </a:p>
      </dgm:t>
    </dgm:pt>
    <dgm:pt modelId="{097FE610-7F27-485A-A281-077EC7C4FD6F}" type="sibTrans" cxnId="{FE741032-E0EA-468D-AD01-479C8AAA4ED2}">
      <dgm:prSet/>
      <dgm:spPr/>
      <dgm:t>
        <a:bodyPr/>
        <a:lstStyle/>
        <a:p>
          <a:endParaRPr lang="en-US"/>
        </a:p>
      </dgm:t>
    </dgm:pt>
    <dgm:pt modelId="{B3F297FE-9FDB-4008-BB1D-DAECB18029C5}">
      <dgm:prSet phldrT="[Text]"/>
      <dgm:spPr>
        <a:solidFill>
          <a:srgbClr val="0070C0">
            <a:alpha val="47000"/>
          </a:srgbClr>
        </a:solidFill>
      </dgm:spPr>
      <dgm:t>
        <a:bodyPr/>
        <a:lstStyle/>
        <a:p>
          <a:r>
            <a:rPr lang="en-US" dirty="0"/>
            <a:t>Presenting information on disease risk</a:t>
          </a:r>
        </a:p>
      </dgm:t>
    </dgm:pt>
    <dgm:pt modelId="{EFC594C3-F831-4846-9C4D-A30FC53F8984}" type="parTrans" cxnId="{123C80CB-C49C-4C18-9EBA-C4FFB2B9DF6D}">
      <dgm:prSet/>
      <dgm:spPr/>
      <dgm:t>
        <a:bodyPr/>
        <a:lstStyle/>
        <a:p>
          <a:endParaRPr lang="en-US"/>
        </a:p>
      </dgm:t>
    </dgm:pt>
    <dgm:pt modelId="{D8EBBA9C-ADF8-4FED-8EC3-FD17D9A96A4E}" type="sibTrans" cxnId="{123C80CB-C49C-4C18-9EBA-C4FFB2B9DF6D}">
      <dgm:prSet/>
      <dgm:spPr/>
      <dgm:t>
        <a:bodyPr/>
        <a:lstStyle/>
        <a:p>
          <a:endParaRPr lang="en-US"/>
        </a:p>
      </dgm:t>
    </dgm:pt>
    <dgm:pt modelId="{09F7A495-9420-4D21-805E-43BAEA7DCF09}">
      <dgm:prSet phldrT="[Text]" custT="1"/>
      <dgm:spPr>
        <a:solidFill>
          <a:srgbClr val="0070C0">
            <a:alpha val="56000"/>
          </a:srgbClr>
        </a:solidFill>
      </dgm:spPr>
      <dgm:t>
        <a:bodyPr/>
        <a:lstStyle/>
        <a:p>
          <a:r>
            <a:rPr lang="en-US" sz="3200" dirty="0"/>
            <a:t>Dramatic Personal accounts</a:t>
          </a:r>
        </a:p>
      </dgm:t>
    </dgm:pt>
    <dgm:pt modelId="{79F3E8C7-558D-4F4E-9892-49590138E2D0}" type="parTrans" cxnId="{FC56E999-7A3D-4ADF-85A3-B394FCD9CCB3}">
      <dgm:prSet/>
      <dgm:spPr/>
      <dgm:t>
        <a:bodyPr/>
        <a:lstStyle/>
        <a:p>
          <a:endParaRPr lang="en-US"/>
        </a:p>
      </dgm:t>
    </dgm:pt>
    <dgm:pt modelId="{19EFC190-927E-4A68-88B6-2AA2A61344F6}" type="sibTrans" cxnId="{FC56E999-7A3D-4ADF-85A3-B394FCD9CCB3}">
      <dgm:prSet/>
      <dgm:spPr/>
      <dgm:t>
        <a:bodyPr/>
        <a:lstStyle/>
        <a:p>
          <a:endParaRPr lang="en-US"/>
        </a:p>
      </dgm:t>
    </dgm:pt>
    <dgm:pt modelId="{F5743077-8BF9-4E0C-82AE-821953D0A04D}">
      <dgm:prSet custT="1"/>
      <dgm:spPr>
        <a:solidFill>
          <a:srgbClr val="0070C0">
            <a:alpha val="62000"/>
          </a:srgbClr>
        </a:solidFill>
      </dgm:spPr>
      <dgm:t>
        <a:bodyPr/>
        <a:lstStyle/>
        <a:p>
          <a:r>
            <a:rPr lang="en-US" sz="3200" dirty="0"/>
            <a:t>Pictures of children with disease</a:t>
          </a:r>
        </a:p>
      </dgm:t>
    </dgm:pt>
    <dgm:pt modelId="{79C66E35-A829-45AD-99E3-8941D1D1FEA4}" type="parTrans" cxnId="{A27B7FAF-ACD5-4950-A617-4F34FD1C84BC}">
      <dgm:prSet/>
      <dgm:spPr/>
      <dgm:t>
        <a:bodyPr/>
        <a:lstStyle/>
        <a:p>
          <a:endParaRPr lang="en-US"/>
        </a:p>
      </dgm:t>
    </dgm:pt>
    <dgm:pt modelId="{0EC13518-C60F-4D4C-B233-59945C5765FE}" type="sibTrans" cxnId="{A27B7FAF-ACD5-4950-A617-4F34FD1C84BC}">
      <dgm:prSet/>
      <dgm:spPr/>
      <dgm:t>
        <a:bodyPr/>
        <a:lstStyle/>
        <a:p>
          <a:endParaRPr lang="en-US"/>
        </a:p>
      </dgm:t>
    </dgm:pt>
    <dgm:pt modelId="{60B91E09-ED64-431C-9ABD-E99F67AC4016}">
      <dgm:prSet phldrT="[Text]"/>
      <dgm:spPr>
        <a:solidFill>
          <a:srgbClr val="0070C0">
            <a:alpha val="42000"/>
          </a:srgbClr>
        </a:solidFill>
      </dgm:spPr>
      <dgm:t>
        <a:bodyPr/>
        <a:lstStyle/>
        <a:p>
          <a:endParaRPr lang="en-US" dirty="0"/>
        </a:p>
      </dgm:t>
    </dgm:pt>
    <dgm:pt modelId="{28FAA77D-C2AE-4B43-8514-1670D72BF0FD}" type="parTrans" cxnId="{9108D05C-8B54-4DCF-8DC1-680A9CF9510A}">
      <dgm:prSet/>
      <dgm:spPr/>
      <dgm:t>
        <a:bodyPr/>
        <a:lstStyle/>
        <a:p>
          <a:endParaRPr lang="en-US"/>
        </a:p>
      </dgm:t>
    </dgm:pt>
    <dgm:pt modelId="{17A724DF-958B-4682-80E8-8525231F61E2}" type="sibTrans" cxnId="{9108D05C-8B54-4DCF-8DC1-680A9CF9510A}">
      <dgm:prSet/>
      <dgm:spPr/>
      <dgm:t>
        <a:bodyPr/>
        <a:lstStyle/>
        <a:p>
          <a:endParaRPr lang="en-US"/>
        </a:p>
      </dgm:t>
    </dgm:pt>
    <dgm:pt modelId="{45BA3CF1-950F-42C7-A6F6-06C8A2EB10D4}">
      <dgm:prSet phldrT="[Text]"/>
      <dgm:spPr>
        <a:solidFill>
          <a:srgbClr val="0070C0">
            <a:alpha val="42000"/>
          </a:srgbClr>
        </a:solidFill>
      </dgm:spPr>
      <dgm:t>
        <a:bodyPr/>
        <a:lstStyle/>
        <a:p>
          <a:r>
            <a:rPr lang="en-US" b="1" dirty="0"/>
            <a:t>Correcting autism misinformation</a:t>
          </a:r>
        </a:p>
      </dgm:t>
    </dgm:pt>
    <dgm:pt modelId="{4E6CA8D2-0229-42F9-B3D0-4793C1098FFD}" type="parTrans" cxnId="{A4BD0CE8-926D-44B6-BE59-314A0C72865B}">
      <dgm:prSet/>
      <dgm:spPr/>
      <dgm:t>
        <a:bodyPr/>
        <a:lstStyle/>
        <a:p>
          <a:endParaRPr lang="en-US"/>
        </a:p>
      </dgm:t>
    </dgm:pt>
    <dgm:pt modelId="{30C64F57-9586-4258-B0D0-9432D7F1DCE5}" type="sibTrans" cxnId="{A4BD0CE8-926D-44B6-BE59-314A0C72865B}">
      <dgm:prSet/>
      <dgm:spPr/>
      <dgm:t>
        <a:bodyPr/>
        <a:lstStyle/>
        <a:p>
          <a:endParaRPr lang="en-US"/>
        </a:p>
      </dgm:t>
    </dgm:pt>
    <dgm:pt modelId="{6100EA7E-AC67-4352-85C4-1F622872467C}" type="pres">
      <dgm:prSet presAssocID="{DA282914-B3B2-450C-8839-731C1CC226B0}" presName="Name0" presStyleCnt="0">
        <dgm:presLayoutVars>
          <dgm:dir/>
          <dgm:resizeHandles val="exact"/>
        </dgm:presLayoutVars>
      </dgm:prSet>
      <dgm:spPr/>
      <dgm:t>
        <a:bodyPr/>
        <a:lstStyle/>
        <a:p>
          <a:endParaRPr lang="en-MY"/>
        </a:p>
      </dgm:t>
    </dgm:pt>
    <dgm:pt modelId="{901BB133-9BE8-48FD-988B-975563947406}" type="pres">
      <dgm:prSet presAssocID="{94A45DF5-A2DD-4529-9626-79E7E6F70F65}" presName="node" presStyleLbl="node1" presStyleIdx="0" presStyleCnt="4">
        <dgm:presLayoutVars>
          <dgm:bulletEnabled val="1"/>
        </dgm:presLayoutVars>
      </dgm:prSet>
      <dgm:spPr/>
      <dgm:t>
        <a:bodyPr/>
        <a:lstStyle/>
        <a:p>
          <a:endParaRPr lang="en-MY"/>
        </a:p>
      </dgm:t>
    </dgm:pt>
    <dgm:pt modelId="{BC9D5573-7BB6-401A-A96C-6E65204BD827}" type="pres">
      <dgm:prSet presAssocID="{097FE610-7F27-485A-A281-077EC7C4FD6F}" presName="sibTrans" presStyleCnt="0"/>
      <dgm:spPr/>
    </dgm:pt>
    <dgm:pt modelId="{458FD0E2-22EE-4911-9207-8D697221EBE5}" type="pres">
      <dgm:prSet presAssocID="{B3F297FE-9FDB-4008-BB1D-DAECB18029C5}" presName="node" presStyleLbl="node1" presStyleIdx="1" presStyleCnt="4">
        <dgm:presLayoutVars>
          <dgm:bulletEnabled val="1"/>
        </dgm:presLayoutVars>
      </dgm:prSet>
      <dgm:spPr/>
      <dgm:t>
        <a:bodyPr/>
        <a:lstStyle/>
        <a:p>
          <a:endParaRPr lang="en-MY"/>
        </a:p>
      </dgm:t>
    </dgm:pt>
    <dgm:pt modelId="{D42A95B2-1D40-47F1-A990-B7F88A62FD0C}" type="pres">
      <dgm:prSet presAssocID="{D8EBBA9C-ADF8-4FED-8EC3-FD17D9A96A4E}" presName="sibTrans" presStyleCnt="0"/>
      <dgm:spPr/>
    </dgm:pt>
    <dgm:pt modelId="{51128154-BDB8-4AE4-A044-59A214022F3C}" type="pres">
      <dgm:prSet presAssocID="{09F7A495-9420-4D21-805E-43BAEA7DCF09}" presName="node" presStyleLbl="node1" presStyleIdx="2" presStyleCnt="4">
        <dgm:presLayoutVars>
          <dgm:bulletEnabled val="1"/>
        </dgm:presLayoutVars>
      </dgm:prSet>
      <dgm:spPr/>
      <dgm:t>
        <a:bodyPr/>
        <a:lstStyle/>
        <a:p>
          <a:endParaRPr lang="en-MY"/>
        </a:p>
      </dgm:t>
    </dgm:pt>
    <dgm:pt modelId="{9A0AD4F3-E4E2-40B9-9229-39CBBA28F8D0}" type="pres">
      <dgm:prSet presAssocID="{19EFC190-927E-4A68-88B6-2AA2A61344F6}" presName="sibTrans" presStyleCnt="0"/>
      <dgm:spPr/>
    </dgm:pt>
    <dgm:pt modelId="{BE0F359E-398F-4FC7-BE23-6FDF57E8FD12}" type="pres">
      <dgm:prSet presAssocID="{F5743077-8BF9-4E0C-82AE-821953D0A04D}" presName="node" presStyleLbl="node1" presStyleIdx="3" presStyleCnt="4">
        <dgm:presLayoutVars>
          <dgm:bulletEnabled val="1"/>
        </dgm:presLayoutVars>
      </dgm:prSet>
      <dgm:spPr/>
      <dgm:t>
        <a:bodyPr/>
        <a:lstStyle/>
        <a:p>
          <a:endParaRPr lang="en-MY"/>
        </a:p>
      </dgm:t>
    </dgm:pt>
  </dgm:ptLst>
  <dgm:cxnLst>
    <dgm:cxn modelId="{123C80CB-C49C-4C18-9EBA-C4FFB2B9DF6D}" srcId="{DA282914-B3B2-450C-8839-731C1CC226B0}" destId="{B3F297FE-9FDB-4008-BB1D-DAECB18029C5}" srcOrd="1" destOrd="0" parTransId="{EFC594C3-F831-4846-9C4D-A30FC53F8984}" sibTransId="{D8EBBA9C-ADF8-4FED-8EC3-FD17D9A96A4E}"/>
    <dgm:cxn modelId="{9108D05C-8B54-4DCF-8DC1-680A9CF9510A}" srcId="{94A45DF5-A2DD-4529-9626-79E7E6F70F65}" destId="{60B91E09-ED64-431C-9ABD-E99F67AC4016}" srcOrd="0" destOrd="0" parTransId="{28FAA77D-C2AE-4B43-8514-1670D72BF0FD}" sibTransId="{17A724DF-958B-4682-80E8-8525231F61E2}"/>
    <dgm:cxn modelId="{D794E182-42D1-4F5D-BB50-CBF618AF538E}" type="presOf" srcId="{09F7A495-9420-4D21-805E-43BAEA7DCF09}" destId="{51128154-BDB8-4AE4-A044-59A214022F3C}" srcOrd="0" destOrd="0" presId="urn:microsoft.com/office/officeart/2005/8/layout/hList6"/>
    <dgm:cxn modelId="{A27B7FAF-ACD5-4950-A617-4F34FD1C84BC}" srcId="{DA282914-B3B2-450C-8839-731C1CC226B0}" destId="{F5743077-8BF9-4E0C-82AE-821953D0A04D}" srcOrd="3" destOrd="0" parTransId="{79C66E35-A829-45AD-99E3-8941D1D1FEA4}" sibTransId="{0EC13518-C60F-4D4C-B233-59945C5765FE}"/>
    <dgm:cxn modelId="{792FB7B5-D36A-41CB-92D4-DAC86AAB020B}" type="presOf" srcId="{60B91E09-ED64-431C-9ABD-E99F67AC4016}" destId="{901BB133-9BE8-48FD-988B-975563947406}" srcOrd="0" destOrd="1" presId="urn:microsoft.com/office/officeart/2005/8/layout/hList6"/>
    <dgm:cxn modelId="{228983E7-01F1-403B-82C0-18195764A7CB}" type="presOf" srcId="{B3F297FE-9FDB-4008-BB1D-DAECB18029C5}" destId="{458FD0E2-22EE-4911-9207-8D697221EBE5}" srcOrd="0" destOrd="0" presId="urn:microsoft.com/office/officeart/2005/8/layout/hList6"/>
    <dgm:cxn modelId="{81570D0A-1829-4D6D-AFB2-8399466BC16A}" type="presOf" srcId="{94A45DF5-A2DD-4529-9626-79E7E6F70F65}" destId="{901BB133-9BE8-48FD-988B-975563947406}" srcOrd="0" destOrd="0" presId="urn:microsoft.com/office/officeart/2005/8/layout/hList6"/>
    <dgm:cxn modelId="{42B8C808-CAD0-4E1C-ADCB-392788B7A58C}" type="presOf" srcId="{45BA3CF1-950F-42C7-A6F6-06C8A2EB10D4}" destId="{901BB133-9BE8-48FD-988B-975563947406}" srcOrd="0" destOrd="2" presId="urn:microsoft.com/office/officeart/2005/8/layout/hList6"/>
    <dgm:cxn modelId="{FC56E999-7A3D-4ADF-85A3-B394FCD9CCB3}" srcId="{DA282914-B3B2-450C-8839-731C1CC226B0}" destId="{09F7A495-9420-4D21-805E-43BAEA7DCF09}" srcOrd="2" destOrd="0" parTransId="{79F3E8C7-558D-4F4E-9892-49590138E2D0}" sibTransId="{19EFC190-927E-4A68-88B6-2AA2A61344F6}"/>
    <dgm:cxn modelId="{BF2ADA1D-EA53-4A6B-A3D4-05BA545CD984}" type="presOf" srcId="{DA282914-B3B2-450C-8839-731C1CC226B0}" destId="{6100EA7E-AC67-4352-85C4-1F622872467C}" srcOrd="0" destOrd="0" presId="urn:microsoft.com/office/officeart/2005/8/layout/hList6"/>
    <dgm:cxn modelId="{A4BD0CE8-926D-44B6-BE59-314A0C72865B}" srcId="{94A45DF5-A2DD-4529-9626-79E7E6F70F65}" destId="{45BA3CF1-950F-42C7-A6F6-06C8A2EB10D4}" srcOrd="1" destOrd="0" parTransId="{4E6CA8D2-0229-42F9-B3D0-4793C1098FFD}" sibTransId="{30C64F57-9586-4258-B0D0-9432D7F1DCE5}"/>
    <dgm:cxn modelId="{A4845938-6086-47BE-A306-266C66F202A6}" type="presOf" srcId="{F5743077-8BF9-4E0C-82AE-821953D0A04D}" destId="{BE0F359E-398F-4FC7-BE23-6FDF57E8FD12}" srcOrd="0" destOrd="0" presId="urn:microsoft.com/office/officeart/2005/8/layout/hList6"/>
    <dgm:cxn modelId="{FE741032-E0EA-468D-AD01-479C8AAA4ED2}" srcId="{DA282914-B3B2-450C-8839-731C1CC226B0}" destId="{94A45DF5-A2DD-4529-9626-79E7E6F70F65}" srcOrd="0" destOrd="0" parTransId="{7280D426-4CD2-4687-9253-57AC0F164858}" sibTransId="{097FE610-7F27-485A-A281-077EC7C4FD6F}"/>
    <dgm:cxn modelId="{8AE97401-7B3F-437A-8104-8561D69F2DE3}" type="presParOf" srcId="{6100EA7E-AC67-4352-85C4-1F622872467C}" destId="{901BB133-9BE8-48FD-988B-975563947406}" srcOrd="0" destOrd="0" presId="urn:microsoft.com/office/officeart/2005/8/layout/hList6"/>
    <dgm:cxn modelId="{B0B15861-DA5C-484A-A3D9-C07DEAF33ADD}" type="presParOf" srcId="{6100EA7E-AC67-4352-85C4-1F622872467C}" destId="{BC9D5573-7BB6-401A-A96C-6E65204BD827}" srcOrd="1" destOrd="0" presId="urn:microsoft.com/office/officeart/2005/8/layout/hList6"/>
    <dgm:cxn modelId="{2A64D533-70EE-4335-9282-47FAECD322B6}" type="presParOf" srcId="{6100EA7E-AC67-4352-85C4-1F622872467C}" destId="{458FD0E2-22EE-4911-9207-8D697221EBE5}" srcOrd="2" destOrd="0" presId="urn:microsoft.com/office/officeart/2005/8/layout/hList6"/>
    <dgm:cxn modelId="{414E2EE6-6ACF-40F5-946D-4656E0F0FC64}" type="presParOf" srcId="{6100EA7E-AC67-4352-85C4-1F622872467C}" destId="{D42A95B2-1D40-47F1-A990-B7F88A62FD0C}" srcOrd="3" destOrd="0" presId="urn:microsoft.com/office/officeart/2005/8/layout/hList6"/>
    <dgm:cxn modelId="{0BDB21A5-832F-4DC4-ACA5-6002B7F47D22}" type="presParOf" srcId="{6100EA7E-AC67-4352-85C4-1F622872467C}" destId="{51128154-BDB8-4AE4-A044-59A214022F3C}" srcOrd="4" destOrd="0" presId="urn:microsoft.com/office/officeart/2005/8/layout/hList6"/>
    <dgm:cxn modelId="{71CA1BEC-406E-42A1-A20A-3DB67E895B22}" type="presParOf" srcId="{6100EA7E-AC67-4352-85C4-1F622872467C}" destId="{9A0AD4F3-E4E2-40B9-9229-39CBBA28F8D0}" srcOrd="5" destOrd="0" presId="urn:microsoft.com/office/officeart/2005/8/layout/hList6"/>
    <dgm:cxn modelId="{C7CA38C9-8479-4876-83CB-3954F60BB2E1}" type="presParOf" srcId="{6100EA7E-AC67-4352-85C4-1F622872467C}" destId="{BE0F359E-398F-4FC7-BE23-6FDF57E8FD12}"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F6728F-A5FC-4EB9-A4CF-4ABB4FE78DE4}" type="datetimeFigureOut">
              <a:rPr lang="en-MY" smtClean="0"/>
              <a:t>22/7/2017</a:t>
            </a:fld>
            <a:endParaRPr lang="en-MY"/>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31C667-485F-45A7-A6CD-032E17F0B7AC}" type="slidenum">
              <a:rPr lang="en-MY" smtClean="0"/>
              <a:t>‹#›</a:t>
            </a:fld>
            <a:endParaRPr lang="en-MY"/>
          </a:p>
        </p:txBody>
      </p:sp>
    </p:spTree>
    <p:extLst>
      <p:ext uri="{BB962C8B-B14F-4D97-AF65-F5344CB8AC3E}">
        <p14:creationId xmlns:p14="http://schemas.microsoft.com/office/powerpoint/2010/main" val="2891116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7463B4-D012-4110-939F-B6888C6AABF2}" type="datetimeFigureOut">
              <a:rPr lang="en-MY" smtClean="0"/>
              <a:t>22/7/2017</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7F581-B042-4680-AFE3-C36D8685E757}" type="slidenum">
              <a:rPr lang="en-MY" smtClean="0"/>
              <a:t>‹#›</a:t>
            </a:fld>
            <a:endParaRPr lang="en-MY"/>
          </a:p>
        </p:txBody>
      </p:sp>
    </p:spTree>
    <p:extLst>
      <p:ext uri="{BB962C8B-B14F-4D97-AF65-F5344CB8AC3E}">
        <p14:creationId xmlns:p14="http://schemas.microsoft.com/office/powerpoint/2010/main" val="217403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5FB7F581-B042-4680-AFE3-C36D8685E757}" type="slidenum">
              <a:rPr lang="en-MY" smtClean="0"/>
              <a:t>1</a:t>
            </a:fld>
            <a:endParaRPr lang="en-MY"/>
          </a:p>
        </p:txBody>
      </p:sp>
    </p:spTree>
    <p:extLst>
      <p:ext uri="{BB962C8B-B14F-4D97-AF65-F5344CB8AC3E}">
        <p14:creationId xmlns:p14="http://schemas.microsoft.com/office/powerpoint/2010/main" val="2260171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5FB7F581-B042-4680-AFE3-C36D8685E757}" type="slidenum">
              <a:rPr lang="en-MY" smtClean="0"/>
              <a:t>7</a:t>
            </a:fld>
            <a:endParaRPr lang="en-MY"/>
          </a:p>
        </p:txBody>
      </p:sp>
    </p:spTree>
    <p:extLst>
      <p:ext uri="{BB962C8B-B14F-4D97-AF65-F5344CB8AC3E}">
        <p14:creationId xmlns:p14="http://schemas.microsoft.com/office/powerpoint/2010/main" val="3274138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noFill/>
        </p:spPr>
        <p:txBody>
          <a:bodyPr/>
          <a:lstStyle>
            <a:lvl1pPr defTabSz="924057" eaLnBrk="0" hangingPunct="0">
              <a:defRPr sz="3900" b="1">
                <a:solidFill>
                  <a:srgbClr val="000066"/>
                </a:solidFill>
                <a:latin typeface="Arial" charset="0"/>
                <a:cs typeface="Arial" charset="0"/>
              </a:defRPr>
            </a:lvl1pPr>
            <a:lvl2pPr marL="746907" indent="-287270" defTabSz="924057" eaLnBrk="0" hangingPunct="0">
              <a:defRPr sz="3900" b="1">
                <a:solidFill>
                  <a:srgbClr val="000066"/>
                </a:solidFill>
                <a:latin typeface="Arial" charset="0"/>
                <a:cs typeface="Arial" charset="0"/>
              </a:defRPr>
            </a:lvl2pPr>
            <a:lvl3pPr marL="1149086" indent="-229818" defTabSz="924057" eaLnBrk="0" hangingPunct="0">
              <a:defRPr sz="3900" b="1">
                <a:solidFill>
                  <a:srgbClr val="000066"/>
                </a:solidFill>
                <a:latin typeface="Arial" charset="0"/>
                <a:cs typeface="Arial" charset="0"/>
              </a:defRPr>
            </a:lvl3pPr>
            <a:lvl4pPr marL="1608720" indent="-229818" defTabSz="924057" eaLnBrk="0" hangingPunct="0">
              <a:defRPr sz="3900" b="1">
                <a:solidFill>
                  <a:srgbClr val="000066"/>
                </a:solidFill>
                <a:latin typeface="Arial" charset="0"/>
                <a:cs typeface="Arial" charset="0"/>
              </a:defRPr>
            </a:lvl4pPr>
            <a:lvl5pPr marL="2068355" indent="-229818" defTabSz="924057" eaLnBrk="0" hangingPunct="0">
              <a:defRPr sz="3900" b="1">
                <a:solidFill>
                  <a:srgbClr val="000066"/>
                </a:solidFill>
                <a:latin typeface="Arial" charset="0"/>
                <a:cs typeface="Arial" charset="0"/>
              </a:defRPr>
            </a:lvl5pPr>
            <a:lvl6pPr marL="2527990" indent="-229818" defTabSz="924057" rtl="1" eaLnBrk="0" fontAlgn="base" hangingPunct="0">
              <a:spcBef>
                <a:spcPct val="0"/>
              </a:spcBef>
              <a:spcAft>
                <a:spcPct val="0"/>
              </a:spcAft>
              <a:defRPr sz="3900" b="1">
                <a:solidFill>
                  <a:srgbClr val="000066"/>
                </a:solidFill>
                <a:latin typeface="Arial" charset="0"/>
                <a:cs typeface="Arial" charset="0"/>
              </a:defRPr>
            </a:lvl6pPr>
            <a:lvl7pPr marL="2987623" indent="-229818" defTabSz="924057" rtl="1" eaLnBrk="0" fontAlgn="base" hangingPunct="0">
              <a:spcBef>
                <a:spcPct val="0"/>
              </a:spcBef>
              <a:spcAft>
                <a:spcPct val="0"/>
              </a:spcAft>
              <a:defRPr sz="3900" b="1">
                <a:solidFill>
                  <a:srgbClr val="000066"/>
                </a:solidFill>
                <a:latin typeface="Arial" charset="0"/>
                <a:cs typeface="Arial" charset="0"/>
              </a:defRPr>
            </a:lvl7pPr>
            <a:lvl8pPr marL="3447259" indent="-229818" defTabSz="924057" rtl="1" eaLnBrk="0" fontAlgn="base" hangingPunct="0">
              <a:spcBef>
                <a:spcPct val="0"/>
              </a:spcBef>
              <a:spcAft>
                <a:spcPct val="0"/>
              </a:spcAft>
              <a:defRPr sz="3900" b="1">
                <a:solidFill>
                  <a:srgbClr val="000066"/>
                </a:solidFill>
                <a:latin typeface="Arial" charset="0"/>
                <a:cs typeface="Arial" charset="0"/>
              </a:defRPr>
            </a:lvl8pPr>
            <a:lvl9pPr marL="3906892" indent="-229818" defTabSz="924057" rtl="1" eaLnBrk="0" fontAlgn="base" hangingPunct="0">
              <a:spcBef>
                <a:spcPct val="0"/>
              </a:spcBef>
              <a:spcAft>
                <a:spcPct val="0"/>
              </a:spcAft>
              <a:defRPr sz="3900" b="1">
                <a:solidFill>
                  <a:srgbClr val="000066"/>
                </a:solidFill>
                <a:latin typeface="Arial" charset="0"/>
                <a:cs typeface="Arial" charset="0"/>
              </a:defRPr>
            </a:lvl9pPr>
          </a:lstStyle>
          <a:p>
            <a:pPr eaLnBrk="1" hangingPunct="1"/>
            <a:r>
              <a:rPr lang="en-US" sz="1200" b="0">
                <a:solidFill>
                  <a:schemeClr val="tx1"/>
                </a:solidFill>
              </a:rPr>
              <a:t>World Health Organization</a:t>
            </a:r>
          </a:p>
        </p:txBody>
      </p:sp>
      <p:sp>
        <p:nvSpPr>
          <p:cNvPr id="27651" name="Rectangle 3"/>
          <p:cNvSpPr>
            <a:spLocks noGrp="1" noChangeArrowheads="1"/>
          </p:cNvSpPr>
          <p:nvPr>
            <p:ph type="dt" sz="quarter" idx="1"/>
          </p:nvPr>
        </p:nvSpPr>
        <p:spPr>
          <a:noFill/>
        </p:spPr>
        <p:txBody>
          <a:bodyPr/>
          <a:lstStyle>
            <a:lvl1pPr defTabSz="924057" eaLnBrk="0" hangingPunct="0">
              <a:defRPr sz="3900" b="1">
                <a:solidFill>
                  <a:srgbClr val="000066"/>
                </a:solidFill>
                <a:latin typeface="Arial" charset="0"/>
                <a:cs typeface="Arial" charset="0"/>
              </a:defRPr>
            </a:lvl1pPr>
            <a:lvl2pPr marL="746907" indent="-287270" defTabSz="924057" eaLnBrk="0" hangingPunct="0">
              <a:defRPr sz="3900" b="1">
                <a:solidFill>
                  <a:srgbClr val="000066"/>
                </a:solidFill>
                <a:latin typeface="Arial" charset="0"/>
                <a:cs typeface="Arial" charset="0"/>
              </a:defRPr>
            </a:lvl2pPr>
            <a:lvl3pPr marL="1149086" indent="-229818" defTabSz="924057" eaLnBrk="0" hangingPunct="0">
              <a:defRPr sz="3900" b="1">
                <a:solidFill>
                  <a:srgbClr val="000066"/>
                </a:solidFill>
                <a:latin typeface="Arial" charset="0"/>
                <a:cs typeface="Arial" charset="0"/>
              </a:defRPr>
            </a:lvl3pPr>
            <a:lvl4pPr marL="1608720" indent="-229818" defTabSz="924057" eaLnBrk="0" hangingPunct="0">
              <a:defRPr sz="3900" b="1">
                <a:solidFill>
                  <a:srgbClr val="000066"/>
                </a:solidFill>
                <a:latin typeface="Arial" charset="0"/>
                <a:cs typeface="Arial" charset="0"/>
              </a:defRPr>
            </a:lvl4pPr>
            <a:lvl5pPr marL="2068355" indent="-229818" defTabSz="924057" eaLnBrk="0" hangingPunct="0">
              <a:defRPr sz="3900" b="1">
                <a:solidFill>
                  <a:srgbClr val="000066"/>
                </a:solidFill>
                <a:latin typeface="Arial" charset="0"/>
                <a:cs typeface="Arial" charset="0"/>
              </a:defRPr>
            </a:lvl5pPr>
            <a:lvl6pPr marL="2527990" indent="-229818" defTabSz="924057" rtl="1" eaLnBrk="0" fontAlgn="base" hangingPunct="0">
              <a:spcBef>
                <a:spcPct val="0"/>
              </a:spcBef>
              <a:spcAft>
                <a:spcPct val="0"/>
              </a:spcAft>
              <a:defRPr sz="3900" b="1">
                <a:solidFill>
                  <a:srgbClr val="000066"/>
                </a:solidFill>
                <a:latin typeface="Arial" charset="0"/>
                <a:cs typeface="Arial" charset="0"/>
              </a:defRPr>
            </a:lvl6pPr>
            <a:lvl7pPr marL="2987623" indent="-229818" defTabSz="924057" rtl="1" eaLnBrk="0" fontAlgn="base" hangingPunct="0">
              <a:spcBef>
                <a:spcPct val="0"/>
              </a:spcBef>
              <a:spcAft>
                <a:spcPct val="0"/>
              </a:spcAft>
              <a:defRPr sz="3900" b="1">
                <a:solidFill>
                  <a:srgbClr val="000066"/>
                </a:solidFill>
                <a:latin typeface="Arial" charset="0"/>
                <a:cs typeface="Arial" charset="0"/>
              </a:defRPr>
            </a:lvl7pPr>
            <a:lvl8pPr marL="3447259" indent="-229818" defTabSz="924057" rtl="1" eaLnBrk="0" fontAlgn="base" hangingPunct="0">
              <a:spcBef>
                <a:spcPct val="0"/>
              </a:spcBef>
              <a:spcAft>
                <a:spcPct val="0"/>
              </a:spcAft>
              <a:defRPr sz="3900" b="1">
                <a:solidFill>
                  <a:srgbClr val="000066"/>
                </a:solidFill>
                <a:latin typeface="Arial" charset="0"/>
                <a:cs typeface="Arial" charset="0"/>
              </a:defRPr>
            </a:lvl8pPr>
            <a:lvl9pPr marL="3906892" indent="-229818" defTabSz="924057" rtl="1" eaLnBrk="0" fontAlgn="base" hangingPunct="0">
              <a:spcBef>
                <a:spcPct val="0"/>
              </a:spcBef>
              <a:spcAft>
                <a:spcPct val="0"/>
              </a:spcAft>
              <a:defRPr sz="3900" b="1">
                <a:solidFill>
                  <a:srgbClr val="000066"/>
                </a:solidFill>
                <a:latin typeface="Arial" charset="0"/>
                <a:cs typeface="Arial" charset="0"/>
              </a:defRPr>
            </a:lvl9pPr>
          </a:lstStyle>
          <a:p>
            <a:pPr eaLnBrk="1" hangingPunct="1"/>
            <a:fld id="{EC08657B-D77F-40D6-A091-053FD74A5348}" type="datetime3">
              <a:rPr lang="en-US" sz="1200" b="0">
                <a:solidFill>
                  <a:schemeClr val="tx1"/>
                </a:solidFill>
              </a:rPr>
              <a:pPr eaLnBrk="1" hangingPunct="1"/>
              <a:t>22 July 2017</a:t>
            </a:fld>
            <a:endParaRPr lang="en-US" sz="1200" b="0">
              <a:solidFill>
                <a:schemeClr val="tx1"/>
              </a:solidFill>
            </a:endParaRPr>
          </a:p>
        </p:txBody>
      </p:sp>
      <p:sp>
        <p:nvSpPr>
          <p:cNvPr id="27652" name="Rectangle 7"/>
          <p:cNvSpPr>
            <a:spLocks noGrp="1" noChangeArrowheads="1"/>
          </p:cNvSpPr>
          <p:nvPr>
            <p:ph type="sldNum" sz="quarter" idx="5"/>
          </p:nvPr>
        </p:nvSpPr>
        <p:spPr>
          <a:noFill/>
        </p:spPr>
        <p:txBody>
          <a:bodyPr/>
          <a:lstStyle>
            <a:lvl1pPr defTabSz="924057" eaLnBrk="0" hangingPunct="0">
              <a:defRPr sz="3900" b="1">
                <a:solidFill>
                  <a:srgbClr val="000066"/>
                </a:solidFill>
                <a:latin typeface="Arial" charset="0"/>
                <a:cs typeface="Arial" charset="0"/>
              </a:defRPr>
            </a:lvl1pPr>
            <a:lvl2pPr marL="746907" indent="-287270" defTabSz="924057" eaLnBrk="0" hangingPunct="0">
              <a:defRPr sz="3900" b="1">
                <a:solidFill>
                  <a:srgbClr val="000066"/>
                </a:solidFill>
                <a:latin typeface="Arial" charset="0"/>
                <a:cs typeface="Arial" charset="0"/>
              </a:defRPr>
            </a:lvl2pPr>
            <a:lvl3pPr marL="1149086" indent="-229818" defTabSz="924057" eaLnBrk="0" hangingPunct="0">
              <a:defRPr sz="3900" b="1">
                <a:solidFill>
                  <a:srgbClr val="000066"/>
                </a:solidFill>
                <a:latin typeface="Arial" charset="0"/>
                <a:cs typeface="Arial" charset="0"/>
              </a:defRPr>
            </a:lvl3pPr>
            <a:lvl4pPr marL="1608720" indent="-229818" defTabSz="924057" eaLnBrk="0" hangingPunct="0">
              <a:defRPr sz="3900" b="1">
                <a:solidFill>
                  <a:srgbClr val="000066"/>
                </a:solidFill>
                <a:latin typeface="Arial" charset="0"/>
                <a:cs typeface="Arial" charset="0"/>
              </a:defRPr>
            </a:lvl4pPr>
            <a:lvl5pPr marL="2068355" indent="-229818" defTabSz="924057" eaLnBrk="0" hangingPunct="0">
              <a:defRPr sz="3900" b="1">
                <a:solidFill>
                  <a:srgbClr val="000066"/>
                </a:solidFill>
                <a:latin typeface="Arial" charset="0"/>
                <a:cs typeface="Arial" charset="0"/>
              </a:defRPr>
            </a:lvl5pPr>
            <a:lvl6pPr marL="2527990" indent="-229818" defTabSz="924057" rtl="1" eaLnBrk="0" fontAlgn="base" hangingPunct="0">
              <a:spcBef>
                <a:spcPct val="0"/>
              </a:spcBef>
              <a:spcAft>
                <a:spcPct val="0"/>
              </a:spcAft>
              <a:defRPr sz="3900" b="1">
                <a:solidFill>
                  <a:srgbClr val="000066"/>
                </a:solidFill>
                <a:latin typeface="Arial" charset="0"/>
                <a:cs typeface="Arial" charset="0"/>
              </a:defRPr>
            </a:lvl6pPr>
            <a:lvl7pPr marL="2987623" indent="-229818" defTabSz="924057" rtl="1" eaLnBrk="0" fontAlgn="base" hangingPunct="0">
              <a:spcBef>
                <a:spcPct val="0"/>
              </a:spcBef>
              <a:spcAft>
                <a:spcPct val="0"/>
              </a:spcAft>
              <a:defRPr sz="3900" b="1">
                <a:solidFill>
                  <a:srgbClr val="000066"/>
                </a:solidFill>
                <a:latin typeface="Arial" charset="0"/>
                <a:cs typeface="Arial" charset="0"/>
              </a:defRPr>
            </a:lvl7pPr>
            <a:lvl8pPr marL="3447259" indent="-229818" defTabSz="924057" rtl="1" eaLnBrk="0" fontAlgn="base" hangingPunct="0">
              <a:spcBef>
                <a:spcPct val="0"/>
              </a:spcBef>
              <a:spcAft>
                <a:spcPct val="0"/>
              </a:spcAft>
              <a:defRPr sz="3900" b="1">
                <a:solidFill>
                  <a:srgbClr val="000066"/>
                </a:solidFill>
                <a:latin typeface="Arial" charset="0"/>
                <a:cs typeface="Arial" charset="0"/>
              </a:defRPr>
            </a:lvl8pPr>
            <a:lvl9pPr marL="3906892" indent="-229818" defTabSz="924057" rtl="1" eaLnBrk="0" fontAlgn="base" hangingPunct="0">
              <a:spcBef>
                <a:spcPct val="0"/>
              </a:spcBef>
              <a:spcAft>
                <a:spcPct val="0"/>
              </a:spcAft>
              <a:defRPr sz="3900" b="1">
                <a:solidFill>
                  <a:srgbClr val="000066"/>
                </a:solidFill>
                <a:latin typeface="Arial" charset="0"/>
                <a:cs typeface="Arial" charset="0"/>
              </a:defRPr>
            </a:lvl9pPr>
          </a:lstStyle>
          <a:p>
            <a:pPr eaLnBrk="1" hangingPunct="1"/>
            <a:fld id="{DC639997-E32E-4BBC-B576-BE6DB1EA9AD2}" type="slidenum">
              <a:rPr lang="en-US" sz="1200" b="0">
                <a:solidFill>
                  <a:schemeClr val="tx1"/>
                </a:solidFill>
              </a:rPr>
              <a:pPr eaLnBrk="1" hangingPunct="1"/>
              <a:t>8</a:t>
            </a:fld>
            <a:endParaRPr lang="en-US" sz="1200" b="0">
              <a:solidFill>
                <a:schemeClr val="tx1"/>
              </a:solidFill>
            </a:endParaRPr>
          </a:p>
        </p:txBody>
      </p:sp>
      <p:sp>
        <p:nvSpPr>
          <p:cNvPr id="27653" name="Rectangle 2"/>
          <p:cNvSpPr>
            <a:spLocks noGrp="1" noRot="1" noChangeAspect="1" noChangeArrowheads="1" noTextEdit="1"/>
          </p:cNvSpPr>
          <p:nvPr>
            <p:ph type="sldImg"/>
          </p:nvPr>
        </p:nvSpPr>
        <p:spPr>
          <a:xfrm>
            <a:off x="90488" y="742950"/>
            <a:ext cx="6634162" cy="3732213"/>
          </a:xfrm>
          <a:ln/>
        </p:spPr>
      </p:sp>
      <p:sp>
        <p:nvSpPr>
          <p:cNvPr id="27654" name="Rectangle 3"/>
          <p:cNvSpPr>
            <a:spLocks noGrp="1" noChangeArrowheads="1"/>
          </p:cNvSpPr>
          <p:nvPr>
            <p:ph type="body" idx="1"/>
          </p:nvPr>
        </p:nvSpPr>
        <p:spPr>
          <a:xfrm>
            <a:off x="907523" y="4720746"/>
            <a:ext cx="4990571" cy="4474222"/>
          </a:xfrm>
          <a:noFill/>
        </p:spPr>
        <p:txBody>
          <a:bodyPr/>
          <a:lstStyle/>
          <a:p>
            <a:pPr eaLnBrk="1" hangingPunct="1"/>
            <a:endParaRPr lang="en-GB" smtClean="0"/>
          </a:p>
        </p:txBody>
      </p:sp>
    </p:spTree>
    <p:extLst>
      <p:ext uri="{BB962C8B-B14F-4D97-AF65-F5344CB8AC3E}">
        <p14:creationId xmlns:p14="http://schemas.microsoft.com/office/powerpoint/2010/main" val="760835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a:noFill/>
        </p:spPr>
        <p:txBody>
          <a:bodyPr/>
          <a:lstStyle>
            <a:lvl1pPr algn="r" rtl="1" eaLnBrk="0" hangingPunct="0">
              <a:spcBef>
                <a:spcPct val="30000"/>
              </a:spcBef>
              <a:defRPr sz="1200">
                <a:solidFill>
                  <a:schemeClr val="tx1"/>
                </a:solidFill>
                <a:latin typeface="Arial" charset="0"/>
                <a:cs typeface="Arial" charset="0"/>
              </a:defRPr>
            </a:lvl1pPr>
            <a:lvl2pPr marL="742889" indent="-285231" algn="r" rtl="1" eaLnBrk="0" hangingPunct="0">
              <a:spcBef>
                <a:spcPct val="30000"/>
              </a:spcBef>
              <a:defRPr sz="1200">
                <a:solidFill>
                  <a:schemeClr val="tx1"/>
                </a:solidFill>
                <a:latin typeface="Arial" charset="0"/>
                <a:cs typeface="Arial" charset="0"/>
              </a:defRPr>
            </a:lvl2pPr>
            <a:lvl3pPr marL="1142534" indent="-227218" algn="r" rtl="1" eaLnBrk="0" hangingPunct="0">
              <a:spcBef>
                <a:spcPct val="30000"/>
              </a:spcBef>
              <a:defRPr sz="1200">
                <a:solidFill>
                  <a:schemeClr val="tx1"/>
                </a:solidFill>
                <a:latin typeface="Arial" charset="0"/>
                <a:cs typeface="Arial" charset="0"/>
              </a:defRPr>
            </a:lvl3pPr>
            <a:lvl4pPr marL="1598579" indent="-227218" algn="r" rtl="1" eaLnBrk="0" hangingPunct="0">
              <a:spcBef>
                <a:spcPct val="30000"/>
              </a:spcBef>
              <a:defRPr sz="1200">
                <a:solidFill>
                  <a:schemeClr val="tx1"/>
                </a:solidFill>
                <a:latin typeface="Arial" charset="0"/>
                <a:cs typeface="Arial" charset="0"/>
              </a:defRPr>
            </a:lvl4pPr>
            <a:lvl5pPr marL="2056237" indent="-227218" algn="r" rtl="1" eaLnBrk="0" hangingPunct="0">
              <a:spcBef>
                <a:spcPct val="30000"/>
              </a:spcBef>
              <a:defRPr sz="1200">
                <a:solidFill>
                  <a:schemeClr val="tx1"/>
                </a:solidFill>
                <a:latin typeface="Arial" charset="0"/>
                <a:cs typeface="Arial" charset="0"/>
              </a:defRPr>
            </a:lvl5pPr>
            <a:lvl6pPr marL="2520341" indent="-227218" algn="r" rtl="1" eaLnBrk="0" fontAlgn="base" hangingPunct="0">
              <a:spcBef>
                <a:spcPct val="30000"/>
              </a:spcBef>
              <a:spcAft>
                <a:spcPct val="0"/>
              </a:spcAft>
              <a:defRPr sz="1200">
                <a:solidFill>
                  <a:schemeClr val="tx1"/>
                </a:solidFill>
                <a:latin typeface="Arial" charset="0"/>
                <a:cs typeface="Arial" charset="0"/>
              </a:defRPr>
            </a:lvl6pPr>
            <a:lvl7pPr marL="2984445" indent="-227218" algn="r" rtl="1" eaLnBrk="0" fontAlgn="base" hangingPunct="0">
              <a:spcBef>
                <a:spcPct val="30000"/>
              </a:spcBef>
              <a:spcAft>
                <a:spcPct val="0"/>
              </a:spcAft>
              <a:defRPr sz="1200">
                <a:solidFill>
                  <a:schemeClr val="tx1"/>
                </a:solidFill>
                <a:latin typeface="Arial" charset="0"/>
                <a:cs typeface="Arial" charset="0"/>
              </a:defRPr>
            </a:lvl7pPr>
            <a:lvl8pPr marL="3448548" indent="-227218" algn="r" rtl="1" eaLnBrk="0" fontAlgn="base" hangingPunct="0">
              <a:spcBef>
                <a:spcPct val="30000"/>
              </a:spcBef>
              <a:spcAft>
                <a:spcPct val="0"/>
              </a:spcAft>
              <a:defRPr sz="1200">
                <a:solidFill>
                  <a:schemeClr val="tx1"/>
                </a:solidFill>
                <a:latin typeface="Arial" charset="0"/>
                <a:cs typeface="Arial" charset="0"/>
              </a:defRPr>
            </a:lvl8pPr>
            <a:lvl9pPr marL="3912652" indent="-227218" algn="r" rtl="1" eaLnBrk="0" fontAlgn="base" hangingPunct="0">
              <a:spcBef>
                <a:spcPct val="30000"/>
              </a:spcBef>
              <a:spcAft>
                <a:spcPct val="0"/>
              </a:spcAft>
              <a:defRPr sz="1200">
                <a:solidFill>
                  <a:schemeClr val="tx1"/>
                </a:solidFill>
                <a:latin typeface="Arial" charset="0"/>
                <a:cs typeface="Arial" charset="0"/>
              </a:defRPr>
            </a:lvl9pPr>
          </a:lstStyle>
          <a:p>
            <a:pPr algn="l" eaLnBrk="1" hangingPunct="1">
              <a:spcBef>
                <a:spcPct val="0"/>
              </a:spcBef>
            </a:pPr>
            <a:r>
              <a:rPr lang="en-US" altLang="en-US" smtClean="0"/>
              <a:t>World Health Organization</a:t>
            </a:r>
          </a:p>
        </p:txBody>
      </p:sp>
      <p:sp>
        <p:nvSpPr>
          <p:cNvPr id="132099" name="Rectangle 3"/>
          <p:cNvSpPr>
            <a:spLocks noGrp="1" noChangeArrowheads="1"/>
          </p:cNvSpPr>
          <p:nvPr>
            <p:ph type="dt" sz="quarter" idx="1"/>
          </p:nvPr>
        </p:nvSpPr>
        <p:spPr>
          <a:noFill/>
        </p:spPr>
        <p:txBody>
          <a:bodyPr/>
          <a:lstStyle>
            <a:lvl1pPr algn="r" rtl="1" eaLnBrk="0" hangingPunct="0">
              <a:spcBef>
                <a:spcPct val="30000"/>
              </a:spcBef>
              <a:defRPr sz="1200">
                <a:solidFill>
                  <a:schemeClr val="tx1"/>
                </a:solidFill>
                <a:latin typeface="Arial" charset="0"/>
                <a:cs typeface="Arial" charset="0"/>
              </a:defRPr>
            </a:lvl1pPr>
            <a:lvl2pPr marL="742889" indent="-285231" algn="r" rtl="1" eaLnBrk="0" hangingPunct="0">
              <a:spcBef>
                <a:spcPct val="30000"/>
              </a:spcBef>
              <a:defRPr sz="1200">
                <a:solidFill>
                  <a:schemeClr val="tx1"/>
                </a:solidFill>
                <a:latin typeface="Arial" charset="0"/>
                <a:cs typeface="Arial" charset="0"/>
              </a:defRPr>
            </a:lvl2pPr>
            <a:lvl3pPr marL="1142534" indent="-227218" algn="r" rtl="1" eaLnBrk="0" hangingPunct="0">
              <a:spcBef>
                <a:spcPct val="30000"/>
              </a:spcBef>
              <a:defRPr sz="1200">
                <a:solidFill>
                  <a:schemeClr val="tx1"/>
                </a:solidFill>
                <a:latin typeface="Arial" charset="0"/>
                <a:cs typeface="Arial" charset="0"/>
              </a:defRPr>
            </a:lvl3pPr>
            <a:lvl4pPr marL="1598579" indent="-227218" algn="r" rtl="1" eaLnBrk="0" hangingPunct="0">
              <a:spcBef>
                <a:spcPct val="30000"/>
              </a:spcBef>
              <a:defRPr sz="1200">
                <a:solidFill>
                  <a:schemeClr val="tx1"/>
                </a:solidFill>
                <a:latin typeface="Arial" charset="0"/>
                <a:cs typeface="Arial" charset="0"/>
              </a:defRPr>
            </a:lvl4pPr>
            <a:lvl5pPr marL="2056237" indent="-227218" algn="r" rtl="1" eaLnBrk="0" hangingPunct="0">
              <a:spcBef>
                <a:spcPct val="30000"/>
              </a:spcBef>
              <a:defRPr sz="1200">
                <a:solidFill>
                  <a:schemeClr val="tx1"/>
                </a:solidFill>
                <a:latin typeface="Arial" charset="0"/>
                <a:cs typeface="Arial" charset="0"/>
              </a:defRPr>
            </a:lvl5pPr>
            <a:lvl6pPr marL="2520341" indent="-227218" algn="r" rtl="1" eaLnBrk="0" fontAlgn="base" hangingPunct="0">
              <a:spcBef>
                <a:spcPct val="30000"/>
              </a:spcBef>
              <a:spcAft>
                <a:spcPct val="0"/>
              </a:spcAft>
              <a:defRPr sz="1200">
                <a:solidFill>
                  <a:schemeClr val="tx1"/>
                </a:solidFill>
                <a:latin typeface="Arial" charset="0"/>
                <a:cs typeface="Arial" charset="0"/>
              </a:defRPr>
            </a:lvl6pPr>
            <a:lvl7pPr marL="2984445" indent="-227218" algn="r" rtl="1" eaLnBrk="0" fontAlgn="base" hangingPunct="0">
              <a:spcBef>
                <a:spcPct val="30000"/>
              </a:spcBef>
              <a:spcAft>
                <a:spcPct val="0"/>
              </a:spcAft>
              <a:defRPr sz="1200">
                <a:solidFill>
                  <a:schemeClr val="tx1"/>
                </a:solidFill>
                <a:latin typeface="Arial" charset="0"/>
                <a:cs typeface="Arial" charset="0"/>
              </a:defRPr>
            </a:lvl7pPr>
            <a:lvl8pPr marL="3448548" indent="-227218" algn="r" rtl="1" eaLnBrk="0" fontAlgn="base" hangingPunct="0">
              <a:spcBef>
                <a:spcPct val="30000"/>
              </a:spcBef>
              <a:spcAft>
                <a:spcPct val="0"/>
              </a:spcAft>
              <a:defRPr sz="1200">
                <a:solidFill>
                  <a:schemeClr val="tx1"/>
                </a:solidFill>
                <a:latin typeface="Arial" charset="0"/>
                <a:cs typeface="Arial" charset="0"/>
              </a:defRPr>
            </a:lvl8pPr>
            <a:lvl9pPr marL="3912652" indent="-227218"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E606041-D110-4A6F-A6E1-3D53A7D25287}" type="datetime3">
              <a:rPr lang="en-US" altLang="en-US" smtClean="0"/>
              <a:pPr eaLnBrk="1" hangingPunct="1">
                <a:spcBef>
                  <a:spcPct val="0"/>
                </a:spcBef>
              </a:pPr>
              <a:t>22 July 2017</a:t>
            </a:fld>
            <a:endParaRPr lang="en-US" altLang="en-US" smtClean="0"/>
          </a:p>
        </p:txBody>
      </p:sp>
      <p:sp>
        <p:nvSpPr>
          <p:cNvPr id="132100" name="Rectangle 7"/>
          <p:cNvSpPr>
            <a:spLocks noGrp="1" noChangeArrowheads="1"/>
          </p:cNvSpPr>
          <p:nvPr>
            <p:ph type="sldNum" sz="quarter" idx="5"/>
          </p:nvPr>
        </p:nvSpPr>
        <p:spPr>
          <a:noFill/>
        </p:spPr>
        <p:txBody>
          <a:bodyPr/>
          <a:lstStyle>
            <a:lvl1pPr algn="r" rtl="1" eaLnBrk="0" hangingPunct="0">
              <a:spcBef>
                <a:spcPct val="30000"/>
              </a:spcBef>
              <a:defRPr sz="1200">
                <a:solidFill>
                  <a:schemeClr val="tx1"/>
                </a:solidFill>
                <a:latin typeface="Arial" charset="0"/>
                <a:cs typeface="Arial" charset="0"/>
              </a:defRPr>
            </a:lvl1pPr>
            <a:lvl2pPr marL="742889" indent="-285231" algn="r" rtl="1" eaLnBrk="0" hangingPunct="0">
              <a:spcBef>
                <a:spcPct val="30000"/>
              </a:spcBef>
              <a:defRPr sz="1200">
                <a:solidFill>
                  <a:schemeClr val="tx1"/>
                </a:solidFill>
                <a:latin typeface="Arial" charset="0"/>
                <a:cs typeface="Arial" charset="0"/>
              </a:defRPr>
            </a:lvl2pPr>
            <a:lvl3pPr marL="1142534" indent="-227218" algn="r" rtl="1" eaLnBrk="0" hangingPunct="0">
              <a:spcBef>
                <a:spcPct val="30000"/>
              </a:spcBef>
              <a:defRPr sz="1200">
                <a:solidFill>
                  <a:schemeClr val="tx1"/>
                </a:solidFill>
                <a:latin typeface="Arial" charset="0"/>
                <a:cs typeface="Arial" charset="0"/>
              </a:defRPr>
            </a:lvl3pPr>
            <a:lvl4pPr marL="1598579" indent="-227218" algn="r" rtl="1" eaLnBrk="0" hangingPunct="0">
              <a:spcBef>
                <a:spcPct val="30000"/>
              </a:spcBef>
              <a:defRPr sz="1200">
                <a:solidFill>
                  <a:schemeClr val="tx1"/>
                </a:solidFill>
                <a:latin typeface="Arial" charset="0"/>
                <a:cs typeface="Arial" charset="0"/>
              </a:defRPr>
            </a:lvl4pPr>
            <a:lvl5pPr marL="2056237" indent="-227218" algn="r" rtl="1" eaLnBrk="0" hangingPunct="0">
              <a:spcBef>
                <a:spcPct val="30000"/>
              </a:spcBef>
              <a:defRPr sz="1200">
                <a:solidFill>
                  <a:schemeClr val="tx1"/>
                </a:solidFill>
                <a:latin typeface="Arial" charset="0"/>
                <a:cs typeface="Arial" charset="0"/>
              </a:defRPr>
            </a:lvl5pPr>
            <a:lvl6pPr marL="2520341" indent="-227218" algn="r" rtl="1" eaLnBrk="0" fontAlgn="base" hangingPunct="0">
              <a:spcBef>
                <a:spcPct val="30000"/>
              </a:spcBef>
              <a:spcAft>
                <a:spcPct val="0"/>
              </a:spcAft>
              <a:defRPr sz="1200">
                <a:solidFill>
                  <a:schemeClr val="tx1"/>
                </a:solidFill>
                <a:latin typeface="Arial" charset="0"/>
                <a:cs typeface="Arial" charset="0"/>
              </a:defRPr>
            </a:lvl6pPr>
            <a:lvl7pPr marL="2984445" indent="-227218" algn="r" rtl="1" eaLnBrk="0" fontAlgn="base" hangingPunct="0">
              <a:spcBef>
                <a:spcPct val="30000"/>
              </a:spcBef>
              <a:spcAft>
                <a:spcPct val="0"/>
              </a:spcAft>
              <a:defRPr sz="1200">
                <a:solidFill>
                  <a:schemeClr val="tx1"/>
                </a:solidFill>
                <a:latin typeface="Arial" charset="0"/>
                <a:cs typeface="Arial" charset="0"/>
              </a:defRPr>
            </a:lvl7pPr>
            <a:lvl8pPr marL="3448548" indent="-227218" algn="r" rtl="1" eaLnBrk="0" fontAlgn="base" hangingPunct="0">
              <a:spcBef>
                <a:spcPct val="30000"/>
              </a:spcBef>
              <a:spcAft>
                <a:spcPct val="0"/>
              </a:spcAft>
              <a:defRPr sz="1200">
                <a:solidFill>
                  <a:schemeClr val="tx1"/>
                </a:solidFill>
                <a:latin typeface="Arial" charset="0"/>
                <a:cs typeface="Arial" charset="0"/>
              </a:defRPr>
            </a:lvl8pPr>
            <a:lvl9pPr marL="3912652" indent="-227218"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342A2AF-C409-483A-96FF-C16E8AAC30C4}" type="slidenum">
              <a:rPr lang="en-US" altLang="en-US" smtClean="0"/>
              <a:pPr eaLnBrk="1" hangingPunct="1">
                <a:spcBef>
                  <a:spcPct val="0"/>
                </a:spcBef>
              </a:pPr>
              <a:t>17</a:t>
            </a:fld>
            <a:endParaRPr lang="en-US" altLang="en-US" smtClean="0"/>
          </a:p>
        </p:txBody>
      </p:sp>
      <p:sp>
        <p:nvSpPr>
          <p:cNvPr id="132101" name="Rectangle 2"/>
          <p:cNvSpPr>
            <a:spLocks noGrp="1" noRot="1" noChangeAspect="1" noChangeArrowheads="1" noTextEdit="1"/>
          </p:cNvSpPr>
          <p:nvPr>
            <p:ph type="sldImg"/>
          </p:nvPr>
        </p:nvSpPr>
        <p:spPr>
          <a:xfrm>
            <a:off x="92075" y="744538"/>
            <a:ext cx="6627813" cy="3729037"/>
          </a:xfrm>
          <a:ln/>
        </p:spPr>
      </p:sp>
      <p:sp>
        <p:nvSpPr>
          <p:cNvPr id="132102" name="Rectangle 3"/>
          <p:cNvSpPr>
            <a:spLocks noGrp="1" noChangeArrowheads="1"/>
          </p:cNvSpPr>
          <p:nvPr>
            <p:ph type="body" idx="1"/>
          </p:nvPr>
        </p:nvSpPr>
        <p:spPr>
          <a:xfrm>
            <a:off x="908064" y="4720945"/>
            <a:ext cx="4989486" cy="4473825"/>
          </a:xfrm>
          <a:noFill/>
        </p:spPr>
        <p:txBody>
          <a:bodyPr/>
          <a:lstStyle/>
          <a:p>
            <a:pPr eaLnBrk="1" hangingPunct="1"/>
            <a:endParaRPr lang="en-US" altLang="en-US" smtClean="0"/>
          </a:p>
        </p:txBody>
      </p:sp>
    </p:spTree>
    <p:extLst>
      <p:ext uri="{BB962C8B-B14F-4D97-AF65-F5344CB8AC3E}">
        <p14:creationId xmlns:p14="http://schemas.microsoft.com/office/powerpoint/2010/main" val="2685506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C21154-4C7B-4AD0-84D1-6A37BD1AFC73}" type="slidenum">
              <a:rPr lang="en-US" altLang="en-US">
                <a:latin typeface="Calibri" panose="020F0502020204030204" pitchFamily="34" charset="0"/>
              </a:rPr>
              <a:pPr>
                <a:spcBef>
                  <a:spcPct val="0"/>
                </a:spcBef>
              </a:pPr>
              <a:t>25</a:t>
            </a:fld>
            <a:endParaRPr lang="en-US" altLang="en-US">
              <a:latin typeface="Calibri" panose="020F050202020403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3645459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ea typeface="ＭＳ Ｐゴシック" pitchFamily="34" charset="-128"/>
              </a:rPr>
              <a:t>It is important to note that parents trust their doctors more than any other source.  Doctors need to be able to discuss vaccine safety concerns and provide accurate information.</a:t>
            </a:r>
          </a:p>
        </p:txBody>
      </p:sp>
      <p:sp>
        <p:nvSpPr>
          <p:cNvPr id="4" name="Slide Number Placeholder 3"/>
          <p:cNvSpPr>
            <a:spLocks noGrp="1"/>
          </p:cNvSpPr>
          <p:nvPr>
            <p:ph type="sldNum" sz="quarter" idx="5"/>
          </p:nvPr>
        </p:nvSpPr>
        <p:spPr/>
        <p:txBody>
          <a:bodyPr/>
          <a:lstStyle/>
          <a:p>
            <a:fld id="{01B68AE9-813E-4663-876A-F4D7E652E35E}" type="slidenum">
              <a:rPr lang="en-US"/>
              <a:pPr/>
              <a:t>47</a:t>
            </a:fld>
            <a:endParaRPr lang="en-US"/>
          </a:p>
        </p:txBody>
      </p:sp>
    </p:spTree>
    <p:extLst>
      <p:ext uri="{BB962C8B-B14F-4D97-AF65-F5344CB8AC3E}">
        <p14:creationId xmlns:p14="http://schemas.microsoft.com/office/powerpoint/2010/main" val="157554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C21154-4C7B-4AD0-84D1-6A37BD1AFC73}" type="slidenum">
              <a:rPr lang="en-US" altLang="en-US">
                <a:latin typeface="Calibri" panose="020F0502020204030204" pitchFamily="34" charset="0"/>
              </a:rPr>
              <a:pPr>
                <a:spcBef>
                  <a:spcPct val="0"/>
                </a:spcBef>
              </a:pPr>
              <a:t>53</a:t>
            </a:fld>
            <a:endParaRPr lang="en-US" altLang="en-US">
              <a:latin typeface="Calibri" panose="020F050202020403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3740071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MY"/>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F6BF5802-3631-40FE-805B-6B303D1805FF}" type="datetime1">
              <a:rPr lang="en-MY" smtClean="0"/>
              <a:t>22/7/2017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7253E60-038F-480A-94F8-A0D01FEAA47A}" type="slidenum">
              <a:rPr lang="en-MY" smtClean="0"/>
              <a:t>‹#›</a:t>
            </a:fld>
            <a:endParaRPr lang="en-MY"/>
          </a:p>
        </p:txBody>
      </p:sp>
    </p:spTree>
    <p:extLst>
      <p:ext uri="{BB962C8B-B14F-4D97-AF65-F5344CB8AC3E}">
        <p14:creationId xmlns:p14="http://schemas.microsoft.com/office/powerpoint/2010/main" val="1538562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B07E6CC2-1F05-4A14-BE73-41632C777A1B}" type="datetime1">
              <a:rPr lang="en-MY" smtClean="0"/>
              <a:t>22/7/2017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7253E60-038F-480A-94F8-A0D01FEAA47A}" type="slidenum">
              <a:rPr lang="en-MY" smtClean="0"/>
              <a:t>‹#›</a:t>
            </a:fld>
            <a:endParaRPr lang="en-MY"/>
          </a:p>
        </p:txBody>
      </p:sp>
    </p:spTree>
    <p:extLst>
      <p:ext uri="{BB962C8B-B14F-4D97-AF65-F5344CB8AC3E}">
        <p14:creationId xmlns:p14="http://schemas.microsoft.com/office/powerpoint/2010/main" val="3466379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CF86428A-685A-4C09-9953-23D3736D3261}" type="datetime1">
              <a:rPr lang="en-MY" smtClean="0"/>
              <a:t>22/7/2017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7253E60-038F-480A-94F8-A0D01FEAA47A}" type="slidenum">
              <a:rPr lang="en-MY" smtClean="0"/>
              <a:t>‹#›</a:t>
            </a:fld>
            <a:endParaRPr lang="en-MY"/>
          </a:p>
        </p:txBody>
      </p:sp>
    </p:spTree>
    <p:extLst>
      <p:ext uri="{BB962C8B-B14F-4D97-AF65-F5344CB8AC3E}">
        <p14:creationId xmlns:p14="http://schemas.microsoft.com/office/powerpoint/2010/main" val="336690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mn-lt"/>
              </a:defRPr>
            </a:lvl1pPr>
          </a:lstStyle>
          <a:p>
            <a:r>
              <a:rPr lang="en-US" dirty="0" smtClean="0"/>
              <a:t>Click to edit Master title style</a:t>
            </a:r>
            <a:endParaRPr lang="en-MY"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8393B4C2-4D0B-49C7-80F0-B4E08D3667C0}" type="datetime1">
              <a:rPr lang="en-MY" smtClean="0"/>
              <a:t>22/7/2017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7253E60-038F-480A-94F8-A0D01FEAA47A}" type="slidenum">
              <a:rPr lang="en-MY" smtClean="0"/>
              <a:t>‹#›</a:t>
            </a:fld>
            <a:endParaRPr lang="en-MY"/>
          </a:p>
        </p:txBody>
      </p:sp>
    </p:spTree>
    <p:extLst>
      <p:ext uri="{BB962C8B-B14F-4D97-AF65-F5344CB8AC3E}">
        <p14:creationId xmlns:p14="http://schemas.microsoft.com/office/powerpoint/2010/main" val="3756184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MY"/>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7A6001-DB87-40A4-BFA1-82D1C35F71CF}" type="datetime1">
              <a:rPr lang="en-MY" smtClean="0"/>
              <a:t>22/7/2017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7253E60-038F-480A-94F8-A0D01FEAA47A}" type="slidenum">
              <a:rPr lang="en-MY" smtClean="0"/>
              <a:t>‹#›</a:t>
            </a:fld>
            <a:endParaRPr lang="en-MY"/>
          </a:p>
        </p:txBody>
      </p:sp>
    </p:spTree>
    <p:extLst>
      <p:ext uri="{BB962C8B-B14F-4D97-AF65-F5344CB8AC3E}">
        <p14:creationId xmlns:p14="http://schemas.microsoft.com/office/powerpoint/2010/main" val="60473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6E4F355C-88F2-4AB1-84F0-62E2F09F38BF}" type="datetime1">
              <a:rPr lang="en-MY" smtClean="0"/>
              <a:t>22/7/2017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E7253E60-038F-480A-94F8-A0D01FEAA47A}" type="slidenum">
              <a:rPr lang="en-MY" smtClean="0"/>
              <a:t>‹#›</a:t>
            </a:fld>
            <a:endParaRPr lang="en-MY"/>
          </a:p>
        </p:txBody>
      </p:sp>
    </p:spTree>
    <p:extLst>
      <p:ext uri="{BB962C8B-B14F-4D97-AF65-F5344CB8AC3E}">
        <p14:creationId xmlns:p14="http://schemas.microsoft.com/office/powerpoint/2010/main" val="671707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MY"/>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D9DFD86A-91EC-479B-BE3C-D24385A3F518}" type="datetime1">
              <a:rPr lang="en-MY" smtClean="0"/>
              <a:t>22/7/2017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E7253E60-038F-480A-94F8-A0D01FEAA47A}" type="slidenum">
              <a:rPr lang="en-MY" smtClean="0"/>
              <a:t>‹#›</a:t>
            </a:fld>
            <a:endParaRPr lang="en-MY"/>
          </a:p>
        </p:txBody>
      </p:sp>
    </p:spTree>
    <p:extLst>
      <p:ext uri="{BB962C8B-B14F-4D97-AF65-F5344CB8AC3E}">
        <p14:creationId xmlns:p14="http://schemas.microsoft.com/office/powerpoint/2010/main" val="3630882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mn-lt"/>
              </a:defRPr>
            </a:lvl1pPr>
          </a:lstStyle>
          <a:p>
            <a:r>
              <a:rPr lang="en-US" dirty="0" smtClean="0"/>
              <a:t>Click to edit Master title style</a:t>
            </a:r>
            <a:endParaRPr lang="en-MY" dirty="0"/>
          </a:p>
        </p:txBody>
      </p:sp>
      <p:sp>
        <p:nvSpPr>
          <p:cNvPr id="3" name="Date Placeholder 2"/>
          <p:cNvSpPr>
            <a:spLocks noGrp="1"/>
          </p:cNvSpPr>
          <p:nvPr>
            <p:ph type="dt" sz="half" idx="10"/>
          </p:nvPr>
        </p:nvSpPr>
        <p:spPr/>
        <p:txBody>
          <a:bodyPr/>
          <a:lstStyle/>
          <a:p>
            <a:fld id="{E91FA3A6-52EF-4690-8508-24B16B1A7979}" type="datetime1">
              <a:rPr lang="en-MY" smtClean="0"/>
              <a:t>22/7/2017</a:t>
            </a:fld>
            <a:endParaRPr lang="en-MY"/>
          </a:p>
        </p:txBody>
      </p:sp>
      <p:sp>
        <p:nvSpPr>
          <p:cNvPr id="4" name="Footer Placeholder 3"/>
          <p:cNvSpPr>
            <a:spLocks noGrp="1"/>
          </p:cNvSpPr>
          <p:nvPr>
            <p:ph type="ftr" sz="quarter" idx="11"/>
          </p:nvPr>
        </p:nvSpPr>
        <p:spPr/>
        <p:txBody>
          <a:bodyPr/>
          <a:lstStyle/>
          <a:p>
            <a:endParaRPr lang="en-MY"/>
          </a:p>
        </p:txBody>
      </p:sp>
    </p:spTree>
    <p:extLst>
      <p:ext uri="{BB962C8B-B14F-4D97-AF65-F5344CB8AC3E}">
        <p14:creationId xmlns:p14="http://schemas.microsoft.com/office/powerpoint/2010/main" val="35809956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6AD09E-17FC-4E12-9E2E-F2CF132F4C05}" type="datetime1">
              <a:rPr lang="en-MY" smtClean="0"/>
              <a:t>22/7/2017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E7253E60-038F-480A-94F8-A0D01FEAA47A}" type="slidenum">
              <a:rPr lang="en-MY" smtClean="0"/>
              <a:t>‹#›</a:t>
            </a:fld>
            <a:endParaRPr lang="en-MY"/>
          </a:p>
        </p:txBody>
      </p:sp>
    </p:spTree>
    <p:extLst>
      <p:ext uri="{BB962C8B-B14F-4D97-AF65-F5344CB8AC3E}">
        <p14:creationId xmlns:p14="http://schemas.microsoft.com/office/powerpoint/2010/main" val="602958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MY"/>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D5D17-46B6-4582-8D67-5F58DFEEE771}" type="datetime1">
              <a:rPr lang="en-MY" smtClean="0"/>
              <a:t>22/7/2017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E7253E60-038F-480A-94F8-A0D01FEAA47A}" type="slidenum">
              <a:rPr lang="en-MY" smtClean="0"/>
              <a:t>‹#›</a:t>
            </a:fld>
            <a:endParaRPr lang="en-MY"/>
          </a:p>
        </p:txBody>
      </p:sp>
    </p:spTree>
    <p:extLst>
      <p:ext uri="{BB962C8B-B14F-4D97-AF65-F5344CB8AC3E}">
        <p14:creationId xmlns:p14="http://schemas.microsoft.com/office/powerpoint/2010/main" val="3150646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MY"/>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6FE45-F00E-400F-BFDE-1BB03AD575D0}" type="datetime1">
              <a:rPr lang="en-MY" smtClean="0"/>
              <a:t>22/7/2017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E7253E60-038F-480A-94F8-A0D01FEAA47A}" type="slidenum">
              <a:rPr lang="en-MY" smtClean="0"/>
              <a:t>‹#›</a:t>
            </a:fld>
            <a:endParaRPr lang="en-MY"/>
          </a:p>
        </p:txBody>
      </p:sp>
    </p:spTree>
    <p:extLst>
      <p:ext uri="{BB962C8B-B14F-4D97-AF65-F5344CB8AC3E}">
        <p14:creationId xmlns:p14="http://schemas.microsoft.com/office/powerpoint/2010/main" val="1774173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E50B4C-E946-449D-9D26-BE6A6CD018DD}" type="datetime1">
              <a:rPr lang="en-MY" smtClean="0"/>
              <a:t>22/7/2017</a:t>
            </a:fld>
            <a:endParaRPr lang="en-MY"/>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253E60-038F-480A-94F8-A0D01FEAA47A}" type="slidenum">
              <a:rPr lang="en-MY" smtClean="0"/>
              <a:t>‹#›</a:t>
            </a:fld>
            <a:endParaRPr lang="en-MY"/>
          </a:p>
        </p:txBody>
      </p:sp>
    </p:spTree>
    <p:extLst>
      <p:ext uri="{BB962C8B-B14F-4D97-AF65-F5344CB8AC3E}">
        <p14:creationId xmlns:p14="http://schemas.microsoft.com/office/powerpoint/2010/main" val="3371135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Microsoft_Excel_97-2003_Worksheet1.xls"/><Relationship Id="rId4"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e-fatwa.gov.my/"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5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MY" dirty="0" smtClean="0"/>
              <a:t>Immunisation Issues</a:t>
            </a:r>
            <a:endParaRPr lang="en-MY" dirty="0"/>
          </a:p>
        </p:txBody>
      </p:sp>
      <p:sp>
        <p:nvSpPr>
          <p:cNvPr id="3" name="Subtitle 2"/>
          <p:cNvSpPr>
            <a:spLocks noGrp="1"/>
          </p:cNvSpPr>
          <p:nvPr>
            <p:ph type="subTitle" idx="1"/>
          </p:nvPr>
        </p:nvSpPr>
        <p:spPr/>
        <p:txBody>
          <a:bodyPr>
            <a:normAutofit/>
          </a:bodyPr>
          <a:lstStyle/>
          <a:p>
            <a:r>
              <a:rPr lang="en-MY" sz="4000" dirty="0" smtClean="0"/>
              <a:t>Challenges and Solution</a:t>
            </a:r>
            <a:endParaRPr lang="en-MY" sz="4000" dirty="0"/>
          </a:p>
        </p:txBody>
      </p:sp>
      <p:sp>
        <p:nvSpPr>
          <p:cNvPr id="5" name="Slide Number Placeholder 4"/>
          <p:cNvSpPr>
            <a:spLocks noGrp="1"/>
          </p:cNvSpPr>
          <p:nvPr>
            <p:ph type="sldNum" sz="quarter" idx="12"/>
          </p:nvPr>
        </p:nvSpPr>
        <p:spPr/>
        <p:txBody>
          <a:bodyPr/>
          <a:lstStyle/>
          <a:p>
            <a:fld id="{E7253E60-038F-480A-94F8-A0D01FEAA47A}" type="slidenum">
              <a:rPr lang="en-MY" smtClean="0"/>
              <a:t>1</a:t>
            </a:fld>
            <a:endParaRPr lang="en-MY"/>
          </a:p>
        </p:txBody>
      </p:sp>
    </p:spTree>
    <p:extLst>
      <p:ext uri="{BB962C8B-B14F-4D97-AF65-F5344CB8AC3E}">
        <p14:creationId xmlns:p14="http://schemas.microsoft.com/office/powerpoint/2010/main" val="3248572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sz="4000" dirty="0" smtClean="0">
                <a:latin typeface="+mn-lt"/>
              </a:rPr>
              <a:t>Haemophilus</a:t>
            </a:r>
            <a:r>
              <a:rPr lang="en-MY" dirty="0" smtClean="0">
                <a:latin typeface="+mn-lt"/>
              </a:rPr>
              <a:t> influenza b</a:t>
            </a:r>
            <a:endParaRPr lang="en-MY" dirty="0">
              <a:latin typeface="+mn-lt"/>
            </a:endParaRPr>
          </a:p>
        </p:txBody>
      </p:sp>
      <p:sp>
        <p:nvSpPr>
          <p:cNvPr id="3" name="Content Placeholder 2"/>
          <p:cNvSpPr>
            <a:spLocks noGrp="1"/>
          </p:cNvSpPr>
          <p:nvPr>
            <p:ph idx="1"/>
          </p:nvPr>
        </p:nvSpPr>
        <p:spPr/>
        <p:txBody>
          <a:bodyPr>
            <a:normAutofit/>
          </a:bodyPr>
          <a:lstStyle/>
          <a:p>
            <a:r>
              <a:rPr lang="en-MY" dirty="0" smtClean="0"/>
              <a:t>Haemophilus </a:t>
            </a:r>
            <a:r>
              <a:rPr lang="en-MY" dirty="0" err="1"/>
              <a:t>influenzae</a:t>
            </a:r>
            <a:r>
              <a:rPr lang="en-MY" dirty="0"/>
              <a:t> meningitis in Malaysia.</a:t>
            </a:r>
          </a:p>
          <a:p>
            <a:r>
              <a:rPr lang="en-MY" dirty="0" smtClean="0"/>
              <a:t>Nearly </a:t>
            </a:r>
            <a:r>
              <a:rPr lang="en-MY" dirty="0"/>
              <a:t>one-half (48%) of all bacteriologically proved cases were caused by Haemophilus </a:t>
            </a:r>
            <a:r>
              <a:rPr lang="en-MY" dirty="0" err="1"/>
              <a:t>influenzae</a:t>
            </a:r>
            <a:r>
              <a:rPr lang="en-MY" dirty="0"/>
              <a:t> type b </a:t>
            </a:r>
            <a:r>
              <a:rPr lang="en-MY" dirty="0" smtClean="0"/>
              <a:t>(Hib)</a:t>
            </a:r>
          </a:p>
          <a:p>
            <a:pPr marL="0" indent="0">
              <a:buNone/>
            </a:pPr>
            <a:endParaRPr lang="en-MY" dirty="0" smtClean="0"/>
          </a:p>
          <a:p>
            <a:pPr marL="0" indent="0">
              <a:buNone/>
            </a:pPr>
            <a:endParaRPr lang="en-MY" dirty="0" smtClean="0"/>
          </a:p>
          <a:p>
            <a:pPr marL="0" indent="0">
              <a:buNone/>
            </a:pPr>
            <a:r>
              <a:rPr lang="en-MY" sz="1800" u="sng" dirty="0" err="1" smtClean="0"/>
              <a:t>Pediatr</a:t>
            </a:r>
            <a:r>
              <a:rPr lang="en-MY" sz="1800" u="sng" dirty="0" smtClean="0"/>
              <a:t> Infect Dis J.</a:t>
            </a:r>
            <a:r>
              <a:rPr lang="en-MY" sz="1800" dirty="0" smtClean="0"/>
              <a:t> 1998 </a:t>
            </a:r>
            <a:r>
              <a:rPr lang="en-MY" sz="1800" dirty="0"/>
              <a:t>Sep;17(9 </a:t>
            </a:r>
            <a:r>
              <a:rPr lang="en-MY" sz="1800" dirty="0" err="1"/>
              <a:t>Suppl</a:t>
            </a:r>
            <a:r>
              <a:rPr lang="en-MY" sz="1800" dirty="0"/>
              <a:t>):S189-90 </a:t>
            </a:r>
            <a:r>
              <a:rPr lang="en-MY" sz="1800" u="sng" dirty="0"/>
              <a:t>Hussain IH</a:t>
            </a:r>
            <a:r>
              <a:rPr lang="en-MY" sz="1800" baseline="30000" dirty="0"/>
              <a:t>1</a:t>
            </a:r>
            <a:endParaRPr lang="en-MY" sz="1800" dirty="0"/>
          </a:p>
          <a:p>
            <a:pPr marL="0" indent="0">
              <a:buNone/>
            </a:pPr>
            <a:endParaRPr lang="en-MY" dirty="0"/>
          </a:p>
        </p:txBody>
      </p:sp>
      <p:sp>
        <p:nvSpPr>
          <p:cNvPr id="5" name="Slide Number Placeholder 4"/>
          <p:cNvSpPr>
            <a:spLocks noGrp="1"/>
          </p:cNvSpPr>
          <p:nvPr>
            <p:ph type="sldNum" sz="quarter" idx="12"/>
          </p:nvPr>
        </p:nvSpPr>
        <p:spPr/>
        <p:txBody>
          <a:bodyPr/>
          <a:lstStyle/>
          <a:p>
            <a:fld id="{E7253E60-038F-480A-94F8-A0D01FEAA47A}" type="slidenum">
              <a:rPr lang="en-MY" smtClean="0"/>
              <a:t>10</a:t>
            </a:fld>
            <a:endParaRPr lang="en-MY"/>
          </a:p>
        </p:txBody>
      </p:sp>
    </p:spTree>
    <p:extLst>
      <p:ext uri="{BB962C8B-B14F-4D97-AF65-F5344CB8AC3E}">
        <p14:creationId xmlns:p14="http://schemas.microsoft.com/office/powerpoint/2010/main" val="849150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4000" dirty="0" smtClean="0">
                <a:latin typeface="+mn-lt"/>
              </a:rPr>
              <a:t>What the issues</a:t>
            </a:r>
            <a:endParaRPr lang="en-MY" sz="4000" dirty="0">
              <a:latin typeface="+mn-lt"/>
            </a:endParaRPr>
          </a:p>
        </p:txBody>
      </p:sp>
      <p:sp>
        <p:nvSpPr>
          <p:cNvPr id="3" name="Content Placeholder 2"/>
          <p:cNvSpPr>
            <a:spLocks noGrp="1"/>
          </p:cNvSpPr>
          <p:nvPr>
            <p:ph idx="1"/>
          </p:nvPr>
        </p:nvSpPr>
        <p:spPr/>
        <p:txBody>
          <a:bodyPr/>
          <a:lstStyle/>
          <a:p>
            <a:r>
              <a:rPr lang="en-MY" dirty="0" smtClean="0"/>
              <a:t>Mortality and morbidity due to vaccine preventable disease</a:t>
            </a:r>
          </a:p>
          <a:p>
            <a:r>
              <a:rPr lang="en-MY" dirty="0" smtClean="0"/>
              <a:t>Immunisation Coverage</a:t>
            </a:r>
            <a:endParaRPr lang="en-MY" dirty="0"/>
          </a:p>
          <a:p>
            <a:r>
              <a:rPr lang="en-MY" dirty="0" smtClean="0"/>
              <a:t>Re-emergence </a:t>
            </a:r>
            <a:r>
              <a:rPr lang="en-MY" dirty="0"/>
              <a:t>of vaccine preventable disease</a:t>
            </a:r>
          </a:p>
          <a:p>
            <a:r>
              <a:rPr lang="en-MY" dirty="0" smtClean="0"/>
              <a:t>Falling vaccination rates</a:t>
            </a:r>
          </a:p>
          <a:p>
            <a:endParaRPr lang="en-MY" dirty="0"/>
          </a:p>
          <a:p>
            <a:r>
              <a:rPr lang="en-MY" dirty="0" smtClean="0"/>
              <a:t>Global  vs </a:t>
            </a:r>
            <a:r>
              <a:rPr lang="en-MY" dirty="0" smtClean="0"/>
              <a:t>Local</a:t>
            </a:r>
          </a:p>
          <a:p>
            <a:r>
              <a:rPr lang="en-MY" dirty="0" smtClean="0"/>
              <a:t>Underdeveloped vs Developing/Developed</a:t>
            </a:r>
            <a:endParaRPr lang="en-MY" dirty="0" smtClean="0"/>
          </a:p>
          <a:p>
            <a:endParaRPr lang="en-MY" dirty="0"/>
          </a:p>
          <a:p>
            <a:endParaRPr lang="en-MY" dirty="0" smtClean="0"/>
          </a:p>
          <a:p>
            <a:pPr marL="0" indent="0">
              <a:buNone/>
            </a:pPr>
            <a:endParaRPr lang="en-MY" dirty="0" smtClean="0"/>
          </a:p>
          <a:p>
            <a:endParaRPr lang="en-MY" dirty="0" smtClean="0"/>
          </a:p>
          <a:p>
            <a:endParaRPr lang="en-MY" dirty="0"/>
          </a:p>
        </p:txBody>
      </p:sp>
      <p:sp>
        <p:nvSpPr>
          <p:cNvPr id="5" name="Slide Number Placeholder 4"/>
          <p:cNvSpPr>
            <a:spLocks noGrp="1"/>
          </p:cNvSpPr>
          <p:nvPr>
            <p:ph type="sldNum" sz="quarter" idx="12"/>
          </p:nvPr>
        </p:nvSpPr>
        <p:spPr/>
        <p:txBody>
          <a:bodyPr/>
          <a:lstStyle/>
          <a:p>
            <a:fld id="{E7253E60-038F-480A-94F8-A0D01FEAA47A}" type="slidenum">
              <a:rPr lang="en-MY" smtClean="0"/>
              <a:t>11</a:t>
            </a:fld>
            <a:endParaRPr lang="en-MY"/>
          </a:p>
        </p:txBody>
      </p:sp>
    </p:spTree>
    <p:extLst>
      <p:ext uri="{BB962C8B-B14F-4D97-AF65-F5344CB8AC3E}">
        <p14:creationId xmlns:p14="http://schemas.microsoft.com/office/powerpoint/2010/main" val="366682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dirty="0"/>
          </a:p>
        </p:txBody>
      </p:sp>
      <p:pic>
        <p:nvPicPr>
          <p:cNvPr id="6146" name="Picture 2" descr="http://www.who.int/immunization/monitoring_surveillance/burden/vpd/surveillance_type/active/big_measles_reportedcases6months.png?u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289" y="535454"/>
            <a:ext cx="9260568" cy="65451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81111" y="5270050"/>
            <a:ext cx="9374746" cy="901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TextBox 4"/>
          <p:cNvSpPr txBox="1"/>
          <p:nvPr/>
        </p:nvSpPr>
        <p:spPr>
          <a:xfrm>
            <a:off x="524442" y="230188"/>
            <a:ext cx="9888084" cy="1200329"/>
          </a:xfrm>
          <a:prstGeom prst="rect">
            <a:avLst/>
          </a:prstGeom>
          <a:solidFill>
            <a:schemeClr val="bg1"/>
          </a:solidFill>
        </p:spPr>
        <p:txBody>
          <a:bodyPr wrap="square" rtlCol="0">
            <a:spAutoFit/>
          </a:bodyPr>
          <a:lstStyle/>
          <a:p>
            <a:pPr algn="ctr"/>
            <a:endParaRPr lang="en-MY" sz="3200" dirty="0" smtClean="0"/>
          </a:p>
          <a:p>
            <a:pPr algn="ctr"/>
            <a:r>
              <a:rPr lang="en-MY" sz="4000" dirty="0" smtClean="0"/>
              <a:t>Number of reported measles  2017 </a:t>
            </a:r>
            <a:endParaRPr lang="en-MY" sz="4000" dirty="0"/>
          </a:p>
        </p:txBody>
      </p:sp>
      <p:sp>
        <p:nvSpPr>
          <p:cNvPr id="7" name="Slide Number Placeholder 6"/>
          <p:cNvSpPr>
            <a:spLocks noGrp="1"/>
          </p:cNvSpPr>
          <p:nvPr>
            <p:ph type="sldNum" sz="quarter" idx="12"/>
          </p:nvPr>
        </p:nvSpPr>
        <p:spPr/>
        <p:txBody>
          <a:bodyPr/>
          <a:lstStyle/>
          <a:p>
            <a:fld id="{E7253E60-038F-480A-94F8-A0D01FEAA47A}" type="slidenum">
              <a:rPr lang="en-MY" smtClean="0"/>
              <a:t>12</a:t>
            </a:fld>
            <a:endParaRPr lang="en-MY"/>
          </a:p>
        </p:txBody>
      </p:sp>
    </p:spTree>
    <p:extLst>
      <p:ext uri="{BB962C8B-B14F-4D97-AF65-F5344CB8AC3E}">
        <p14:creationId xmlns:p14="http://schemas.microsoft.com/office/powerpoint/2010/main" val="2381878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4000" dirty="0" smtClean="0">
                <a:latin typeface="+mn-lt"/>
              </a:rPr>
              <a:t>Vaccine Preventable Disease Global</a:t>
            </a:r>
            <a:endParaRPr lang="en-MY" sz="4000" dirty="0">
              <a:latin typeface="+mn-lt"/>
            </a:endParaRPr>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a:blip r:embed="rId2"/>
          <a:stretch>
            <a:fillRect/>
          </a:stretch>
        </p:blipFill>
        <p:spPr>
          <a:xfrm>
            <a:off x="1131621" y="2332346"/>
            <a:ext cx="9655629" cy="3443686"/>
          </a:xfrm>
          <a:prstGeom prst="rect">
            <a:avLst/>
          </a:prstGeom>
        </p:spPr>
      </p:pic>
      <p:sp>
        <p:nvSpPr>
          <p:cNvPr id="5" name="TextBox 4"/>
          <p:cNvSpPr txBox="1"/>
          <p:nvPr/>
        </p:nvSpPr>
        <p:spPr>
          <a:xfrm>
            <a:off x="1131621" y="6429829"/>
            <a:ext cx="1612942" cy="369332"/>
          </a:xfrm>
          <a:prstGeom prst="rect">
            <a:avLst/>
          </a:prstGeom>
          <a:noFill/>
        </p:spPr>
        <p:txBody>
          <a:bodyPr wrap="none" rtlCol="0">
            <a:spAutoFit/>
          </a:bodyPr>
          <a:lstStyle/>
          <a:p>
            <a:r>
              <a:rPr lang="en-MY" dirty="0" smtClean="0"/>
              <a:t>WHO July 2017</a:t>
            </a:r>
            <a:endParaRPr lang="en-MY" dirty="0"/>
          </a:p>
        </p:txBody>
      </p:sp>
      <p:pic>
        <p:nvPicPr>
          <p:cNvPr id="6" name="Picture 5"/>
          <p:cNvPicPr>
            <a:picLocks noChangeAspect="1"/>
          </p:cNvPicPr>
          <p:nvPr/>
        </p:nvPicPr>
        <p:blipFill>
          <a:blip r:embed="rId3"/>
          <a:stretch>
            <a:fillRect/>
          </a:stretch>
        </p:blipFill>
        <p:spPr>
          <a:xfrm>
            <a:off x="3976068" y="2438400"/>
            <a:ext cx="6462377" cy="155964"/>
          </a:xfrm>
          <a:prstGeom prst="rect">
            <a:avLst/>
          </a:prstGeom>
        </p:spPr>
      </p:pic>
      <p:sp>
        <p:nvSpPr>
          <p:cNvPr id="7" name="Oval 6"/>
          <p:cNvSpPr/>
          <p:nvPr/>
        </p:nvSpPr>
        <p:spPr>
          <a:xfrm flipH="1" flipV="1">
            <a:off x="3503054" y="3201459"/>
            <a:ext cx="1081824" cy="8527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Slide Number Placeholder 8"/>
          <p:cNvSpPr>
            <a:spLocks noGrp="1"/>
          </p:cNvSpPr>
          <p:nvPr>
            <p:ph type="sldNum" sz="quarter" idx="12"/>
          </p:nvPr>
        </p:nvSpPr>
        <p:spPr/>
        <p:txBody>
          <a:bodyPr/>
          <a:lstStyle/>
          <a:p>
            <a:fld id="{E7253E60-038F-480A-94F8-A0D01FEAA47A}" type="slidenum">
              <a:rPr lang="en-MY" smtClean="0"/>
              <a:t>13</a:t>
            </a:fld>
            <a:endParaRPr lang="en-MY"/>
          </a:p>
        </p:txBody>
      </p:sp>
    </p:spTree>
    <p:extLst>
      <p:ext uri="{BB962C8B-B14F-4D97-AF65-F5344CB8AC3E}">
        <p14:creationId xmlns:p14="http://schemas.microsoft.com/office/powerpoint/2010/main" val="413113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4000" dirty="0" smtClean="0">
                <a:latin typeface="+mn-lt"/>
              </a:rPr>
              <a:t>Estimated </a:t>
            </a:r>
            <a:r>
              <a:rPr lang="en-MY" sz="4000" dirty="0">
                <a:latin typeface="+mn-lt"/>
              </a:rPr>
              <a:t>deaths </a:t>
            </a:r>
            <a:r>
              <a:rPr lang="en-MY" sz="4000" dirty="0" smtClean="0">
                <a:latin typeface="+mn-lt"/>
              </a:rPr>
              <a:t>&lt;5 </a:t>
            </a:r>
            <a:r>
              <a:rPr lang="en-MY" sz="4000" dirty="0">
                <a:latin typeface="+mn-lt"/>
              </a:rPr>
              <a:t>years of </a:t>
            </a:r>
            <a:r>
              <a:rPr lang="en-MY" sz="4000" dirty="0" smtClean="0">
                <a:latin typeface="+mn-lt"/>
              </a:rPr>
              <a:t>age VPD</a:t>
            </a:r>
            <a:endParaRPr lang="en-MY" sz="4000" dirty="0">
              <a:latin typeface="+mn-lt"/>
            </a:endParaRPr>
          </a:p>
        </p:txBody>
      </p:sp>
      <p:sp>
        <p:nvSpPr>
          <p:cNvPr id="3" name="Content Placeholder 2"/>
          <p:cNvSpPr>
            <a:spLocks noGrp="1"/>
          </p:cNvSpPr>
          <p:nvPr>
            <p:ph idx="1"/>
          </p:nvPr>
        </p:nvSpPr>
        <p:spPr/>
        <p:txBody>
          <a:bodyPr/>
          <a:lstStyle/>
          <a:p>
            <a:endParaRPr lang="en-MY"/>
          </a:p>
        </p:txBody>
      </p:sp>
      <p:pic>
        <p:nvPicPr>
          <p:cNvPr id="9218" name="Picture 2" descr="http://www.action.org/images/contributors/actual_final_sni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9784" y="1825625"/>
            <a:ext cx="7771523" cy="418986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E7253E60-038F-480A-94F8-A0D01FEAA47A}" type="slidenum">
              <a:rPr lang="en-MY" smtClean="0"/>
              <a:t>14</a:t>
            </a:fld>
            <a:endParaRPr lang="en-MY"/>
          </a:p>
        </p:txBody>
      </p:sp>
    </p:spTree>
    <p:extLst>
      <p:ext uri="{BB962C8B-B14F-4D97-AF65-F5344CB8AC3E}">
        <p14:creationId xmlns:p14="http://schemas.microsoft.com/office/powerpoint/2010/main" val="37549206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4000" dirty="0" smtClean="0">
                <a:latin typeface="+mn-lt"/>
              </a:rPr>
              <a:t>What the issues</a:t>
            </a:r>
            <a:endParaRPr lang="en-MY" sz="4000" dirty="0">
              <a:latin typeface="+mn-lt"/>
            </a:endParaRPr>
          </a:p>
        </p:txBody>
      </p:sp>
      <p:sp>
        <p:nvSpPr>
          <p:cNvPr id="3" name="Content Placeholder 2"/>
          <p:cNvSpPr>
            <a:spLocks noGrp="1"/>
          </p:cNvSpPr>
          <p:nvPr>
            <p:ph idx="1"/>
          </p:nvPr>
        </p:nvSpPr>
        <p:spPr/>
        <p:txBody>
          <a:bodyPr/>
          <a:lstStyle/>
          <a:p>
            <a:r>
              <a:rPr lang="en-MY" dirty="0" smtClean="0"/>
              <a:t>Mortality and morbidity due to vaccine preventable disease</a:t>
            </a:r>
          </a:p>
          <a:p>
            <a:r>
              <a:rPr lang="en-MY" b="1" dirty="0" smtClean="0"/>
              <a:t>Immunisation Coverage</a:t>
            </a:r>
            <a:endParaRPr lang="en-MY" b="1" dirty="0"/>
          </a:p>
          <a:p>
            <a:r>
              <a:rPr lang="en-MY" dirty="0" smtClean="0"/>
              <a:t>Re-emergence </a:t>
            </a:r>
            <a:r>
              <a:rPr lang="en-MY" dirty="0"/>
              <a:t>of vaccine preventable disease</a:t>
            </a:r>
          </a:p>
          <a:p>
            <a:r>
              <a:rPr lang="en-MY" dirty="0" smtClean="0"/>
              <a:t>Falling vaccination rates</a:t>
            </a:r>
          </a:p>
          <a:p>
            <a:pPr marL="0" indent="0">
              <a:buNone/>
            </a:pPr>
            <a:endParaRPr lang="en-MY" dirty="0" smtClean="0"/>
          </a:p>
          <a:p>
            <a:endParaRPr lang="en-MY" dirty="0" smtClean="0"/>
          </a:p>
          <a:p>
            <a:endParaRPr lang="en-MY" dirty="0"/>
          </a:p>
        </p:txBody>
      </p:sp>
      <p:sp>
        <p:nvSpPr>
          <p:cNvPr id="5" name="Slide Number Placeholder 4"/>
          <p:cNvSpPr>
            <a:spLocks noGrp="1"/>
          </p:cNvSpPr>
          <p:nvPr>
            <p:ph type="sldNum" sz="quarter" idx="12"/>
          </p:nvPr>
        </p:nvSpPr>
        <p:spPr/>
        <p:txBody>
          <a:bodyPr/>
          <a:lstStyle/>
          <a:p>
            <a:fld id="{E7253E60-038F-480A-94F8-A0D01FEAA47A}" type="slidenum">
              <a:rPr lang="en-MY" smtClean="0"/>
              <a:t>15</a:t>
            </a:fld>
            <a:endParaRPr lang="en-MY"/>
          </a:p>
        </p:txBody>
      </p:sp>
    </p:spTree>
    <p:extLst>
      <p:ext uri="{BB962C8B-B14F-4D97-AF65-F5344CB8AC3E}">
        <p14:creationId xmlns:p14="http://schemas.microsoft.com/office/powerpoint/2010/main" val="35353861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MY" dirty="0" smtClean="0"/>
              <a:t>2015</a:t>
            </a:r>
            <a:endParaRPr lang="en-MY" dirty="0"/>
          </a:p>
        </p:txBody>
      </p:sp>
      <p:sp>
        <p:nvSpPr>
          <p:cNvPr id="3" name="Content Placeholder 2"/>
          <p:cNvSpPr>
            <a:spLocks noGrp="1"/>
          </p:cNvSpPr>
          <p:nvPr>
            <p:ph idx="1"/>
          </p:nvPr>
        </p:nvSpPr>
        <p:spPr/>
        <p:txBody>
          <a:bodyPr/>
          <a:lstStyle/>
          <a:p>
            <a:endParaRPr lang="en-MY" dirty="0"/>
          </a:p>
        </p:txBody>
      </p:sp>
      <p:sp>
        <p:nvSpPr>
          <p:cNvPr id="4" name="AutoShape 2" descr="Image result for world immunisation cover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5" name="AutoShape 4" descr="Image result for world immunisation cover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6" name="AutoShape 6" descr="Image result for world immunisation cover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pic>
        <p:nvPicPr>
          <p:cNvPr id="7176" name="Picture 8" descr="world immunization cover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785412"/>
            <a:ext cx="5276850" cy="54006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2775" y="6176963"/>
            <a:ext cx="6096000" cy="646331"/>
          </a:xfrm>
          <a:prstGeom prst="rect">
            <a:avLst/>
          </a:prstGeom>
        </p:spPr>
        <p:txBody>
          <a:bodyPr>
            <a:spAutoFit/>
          </a:bodyPr>
          <a:lstStyle/>
          <a:p>
            <a:r>
              <a:rPr lang="en-MY" i="1" u="sng" dirty="0">
                <a:solidFill>
                  <a:srgbClr val="000000"/>
                </a:solidFill>
                <a:latin typeface="arial" panose="020B0604020202020204" pitchFamily="34" charset="0"/>
              </a:rPr>
              <a:t>Source:</a:t>
            </a:r>
            <a:r>
              <a:rPr lang="en-MY" dirty="0"/>
              <a:t/>
            </a:r>
            <a:br>
              <a:rPr lang="en-MY" dirty="0"/>
            </a:br>
            <a:r>
              <a:rPr lang="en-MY" dirty="0">
                <a:solidFill>
                  <a:srgbClr val="000000"/>
                </a:solidFill>
                <a:latin typeface="arial" panose="020B0604020202020204" pitchFamily="34" charset="0"/>
              </a:rPr>
              <a:t>WHO</a:t>
            </a:r>
            <a:endParaRPr lang="en-MY" dirty="0"/>
          </a:p>
        </p:txBody>
      </p:sp>
      <p:sp>
        <p:nvSpPr>
          <p:cNvPr id="8" name="Rectangle 7"/>
          <p:cNvSpPr/>
          <p:nvPr/>
        </p:nvSpPr>
        <p:spPr>
          <a:xfrm>
            <a:off x="1896093" y="6488668"/>
            <a:ext cx="5404365" cy="369332"/>
          </a:xfrm>
          <a:prstGeom prst="rect">
            <a:avLst/>
          </a:prstGeom>
        </p:spPr>
        <p:txBody>
          <a:bodyPr wrap="none">
            <a:spAutoFit/>
          </a:bodyPr>
          <a:lstStyle/>
          <a:p>
            <a:r>
              <a:rPr lang="en-MY" dirty="0"/>
              <a:t>http://www.who.int/mediacentre/factsheets/fs378/en/</a:t>
            </a:r>
          </a:p>
        </p:txBody>
      </p:sp>
      <p:sp>
        <p:nvSpPr>
          <p:cNvPr id="9" name="Rectangle 8"/>
          <p:cNvSpPr/>
          <p:nvPr/>
        </p:nvSpPr>
        <p:spPr>
          <a:xfrm>
            <a:off x="6115050" y="2207481"/>
            <a:ext cx="5591846" cy="1384995"/>
          </a:xfrm>
          <a:prstGeom prst="rect">
            <a:avLst/>
          </a:prstGeom>
        </p:spPr>
        <p:txBody>
          <a:bodyPr wrap="square">
            <a:spAutoFit/>
          </a:bodyPr>
          <a:lstStyle/>
          <a:p>
            <a:pPr marL="457200" indent="-457200">
              <a:buFont typeface="Arial" panose="020B0604020202020204" pitchFamily="34" charset="0"/>
              <a:buChar char="•"/>
            </a:pPr>
            <a:r>
              <a:rPr lang="en-MY" sz="2800" dirty="0"/>
              <a:t>falls short of global </a:t>
            </a:r>
            <a:r>
              <a:rPr lang="en-MY" sz="2800" dirty="0" smtClean="0"/>
              <a:t>targets</a:t>
            </a:r>
            <a:endParaRPr lang="en-MY" sz="2800" dirty="0"/>
          </a:p>
          <a:p>
            <a:pPr marL="457200" indent="-457200">
              <a:buFont typeface="Arial" panose="020B0604020202020204" pitchFamily="34" charset="0"/>
              <a:buChar char="•"/>
            </a:pPr>
            <a:r>
              <a:rPr lang="en-MY" sz="2800" dirty="0"/>
              <a:t>Global Vaccine Action Plan (GVAP) -  90% DTP3 vaccination coverage </a:t>
            </a:r>
          </a:p>
        </p:txBody>
      </p:sp>
      <p:sp>
        <p:nvSpPr>
          <p:cNvPr id="11" name="Slide Number Placeholder 10"/>
          <p:cNvSpPr>
            <a:spLocks noGrp="1"/>
          </p:cNvSpPr>
          <p:nvPr>
            <p:ph type="sldNum" sz="quarter" idx="12"/>
          </p:nvPr>
        </p:nvSpPr>
        <p:spPr/>
        <p:txBody>
          <a:bodyPr/>
          <a:lstStyle/>
          <a:p>
            <a:fld id="{E7253E60-038F-480A-94F8-A0D01FEAA47A}" type="slidenum">
              <a:rPr lang="en-MY" smtClean="0"/>
              <a:t>16</a:t>
            </a:fld>
            <a:endParaRPr lang="en-MY"/>
          </a:p>
        </p:txBody>
      </p:sp>
    </p:spTree>
    <p:extLst>
      <p:ext uri="{BB962C8B-B14F-4D97-AF65-F5344CB8AC3E}">
        <p14:creationId xmlns:p14="http://schemas.microsoft.com/office/powerpoint/2010/main" val="1492622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2616068" y="649856"/>
            <a:ext cx="6944209" cy="39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42988" eaLnBrk="0" hangingPunct="0">
              <a:spcBef>
                <a:spcPct val="80000"/>
              </a:spcBef>
              <a:buClr>
                <a:srgbClr val="1E7FB8"/>
              </a:buClr>
              <a:buFont typeface="Wingdings" pitchFamily="2" charset="2"/>
              <a:buChar char="l"/>
              <a:defRPr sz="2800">
                <a:solidFill>
                  <a:srgbClr val="000066"/>
                </a:solidFill>
                <a:latin typeface="Arial" charset="0"/>
                <a:cs typeface="Arial" charset="0"/>
              </a:defRPr>
            </a:lvl1pPr>
            <a:lvl2pPr marL="742950" indent="-285750" defTabSz="1042988" eaLnBrk="0" hangingPunct="0">
              <a:spcBef>
                <a:spcPct val="20000"/>
              </a:spcBef>
              <a:buClr>
                <a:srgbClr val="1E7FB8"/>
              </a:buClr>
              <a:buFont typeface="Arial" charset="0"/>
              <a:buChar char="–"/>
              <a:defRPr sz="2400">
                <a:solidFill>
                  <a:srgbClr val="000066"/>
                </a:solidFill>
                <a:latin typeface="Arial" charset="0"/>
                <a:cs typeface="Arial" charset="0"/>
              </a:defRPr>
            </a:lvl2pPr>
            <a:lvl3pPr marL="1143000" indent="-228600" defTabSz="1042988" eaLnBrk="0" hangingPunct="0">
              <a:spcBef>
                <a:spcPct val="20000"/>
              </a:spcBef>
              <a:buClr>
                <a:srgbClr val="1E7FB8"/>
              </a:buClr>
              <a:buChar char="•"/>
              <a:defRPr sz="2400">
                <a:solidFill>
                  <a:srgbClr val="000066"/>
                </a:solidFill>
                <a:latin typeface="Arial Narrow" pitchFamily="34" charset="0"/>
                <a:cs typeface="Arial" charset="0"/>
              </a:defRPr>
            </a:lvl3pPr>
            <a:lvl4pPr marL="1600200" indent="-228600" defTabSz="1042988" eaLnBrk="0" hangingPunct="0">
              <a:spcBef>
                <a:spcPct val="20000"/>
              </a:spcBef>
              <a:buClr>
                <a:srgbClr val="1E7FB8"/>
              </a:buClr>
              <a:buChar char="–"/>
              <a:defRPr sz="2400">
                <a:solidFill>
                  <a:srgbClr val="000066"/>
                </a:solidFill>
                <a:latin typeface="Arial Narrow" pitchFamily="34" charset="0"/>
                <a:cs typeface="Arial" charset="0"/>
              </a:defRPr>
            </a:lvl4pPr>
            <a:lvl5pPr marL="2057400" indent="-228600" algn="r" defTabSz="1042988" rtl="1" eaLnBrk="0" hangingPunct="0">
              <a:spcBef>
                <a:spcPct val="20000"/>
              </a:spcBef>
              <a:buChar char="»"/>
              <a:defRPr sz="2300">
                <a:solidFill>
                  <a:srgbClr val="000066"/>
                </a:solidFill>
                <a:latin typeface="Arial" charset="0"/>
                <a:cs typeface="Arial" charset="0"/>
              </a:defRPr>
            </a:lvl5pPr>
            <a:lvl6pPr marL="2514600" indent="-228600" algn="r" defTabSz="1042988" rtl="1" eaLnBrk="0" fontAlgn="base" hangingPunct="0">
              <a:spcBef>
                <a:spcPct val="20000"/>
              </a:spcBef>
              <a:spcAft>
                <a:spcPct val="0"/>
              </a:spcAft>
              <a:buChar char="»"/>
              <a:defRPr sz="2300">
                <a:solidFill>
                  <a:srgbClr val="000066"/>
                </a:solidFill>
                <a:latin typeface="Arial" charset="0"/>
                <a:cs typeface="Arial" charset="0"/>
              </a:defRPr>
            </a:lvl6pPr>
            <a:lvl7pPr marL="2971800" indent="-228600" algn="r" defTabSz="1042988" rtl="1" eaLnBrk="0" fontAlgn="base" hangingPunct="0">
              <a:spcBef>
                <a:spcPct val="20000"/>
              </a:spcBef>
              <a:spcAft>
                <a:spcPct val="0"/>
              </a:spcAft>
              <a:buChar char="»"/>
              <a:defRPr sz="2300">
                <a:solidFill>
                  <a:srgbClr val="000066"/>
                </a:solidFill>
                <a:latin typeface="Arial" charset="0"/>
                <a:cs typeface="Arial" charset="0"/>
              </a:defRPr>
            </a:lvl7pPr>
            <a:lvl8pPr marL="3429000" indent="-228600" algn="r" defTabSz="1042988" rtl="1" eaLnBrk="0" fontAlgn="base" hangingPunct="0">
              <a:spcBef>
                <a:spcPct val="20000"/>
              </a:spcBef>
              <a:spcAft>
                <a:spcPct val="0"/>
              </a:spcAft>
              <a:buChar char="»"/>
              <a:defRPr sz="2300">
                <a:solidFill>
                  <a:srgbClr val="000066"/>
                </a:solidFill>
                <a:latin typeface="Arial" charset="0"/>
                <a:cs typeface="Arial" charset="0"/>
              </a:defRPr>
            </a:lvl8pPr>
            <a:lvl9pPr marL="3886200" indent="-228600" algn="r" defTabSz="1042988" rtl="1" eaLnBrk="0" fontAlgn="base" hangingPunct="0">
              <a:spcBef>
                <a:spcPct val="20000"/>
              </a:spcBef>
              <a:spcAft>
                <a:spcPct val="0"/>
              </a:spcAft>
              <a:buChar char="»"/>
              <a:defRPr sz="2300">
                <a:solidFill>
                  <a:srgbClr val="000066"/>
                </a:solidFill>
                <a:latin typeface="Arial" charset="0"/>
                <a:cs typeface="Arial" charset="0"/>
              </a:defRPr>
            </a:lvl9pPr>
          </a:lstStyle>
          <a:p>
            <a:pPr algn="ctr" eaLnBrk="1" hangingPunct="1">
              <a:spcBef>
                <a:spcPct val="0"/>
              </a:spcBef>
              <a:buClrTx/>
              <a:buFontTx/>
              <a:buNone/>
            </a:pPr>
            <a:r>
              <a:rPr lang="en-US" altLang="en-US" sz="2540" dirty="0"/>
              <a:t>19.4 million infants not immunized (DTP3), 2015</a:t>
            </a:r>
          </a:p>
        </p:txBody>
      </p:sp>
      <p:graphicFrame>
        <p:nvGraphicFramePr>
          <p:cNvPr id="54275" name="Chart 1"/>
          <p:cNvGraphicFramePr>
            <a:graphicFrameLocks/>
          </p:cNvGraphicFramePr>
          <p:nvPr>
            <p:extLst>
              <p:ext uri="{D42A27DB-BD31-4B8C-83A1-F6EECF244321}">
                <p14:modId xmlns:p14="http://schemas.microsoft.com/office/powerpoint/2010/main" val="2657093421"/>
              </p:ext>
            </p:extLst>
          </p:nvPr>
        </p:nvGraphicFramePr>
        <p:xfrm>
          <a:off x="2782999" y="1311567"/>
          <a:ext cx="6610346" cy="4352663"/>
        </p:xfrm>
        <a:graphic>
          <a:graphicData uri="http://schemas.openxmlformats.org/presentationml/2006/ole">
            <mc:AlternateContent xmlns:mc="http://schemas.openxmlformats.org/markup-compatibility/2006">
              <mc:Choice xmlns:v="urn:schemas-microsoft-com:vml" Requires="v">
                <p:oleObj spid="_x0000_s5208" name="Worksheet" r:id="rId5" imgW="7420012" imgH="4876740" progId="Excel.Sheet.8">
                  <p:embed/>
                </p:oleObj>
              </mc:Choice>
              <mc:Fallback>
                <p:oleObj name="Worksheet" r:id="rId5" imgW="7420012" imgH="4876740" progId="Excel.Sheet.8">
                  <p:embed/>
                  <p:pic>
                    <p:nvPicPr>
                      <p:cNvPr id="0" name=""/>
                      <p:cNvPicPr>
                        <a:picLocks noChangeArrowheads="1"/>
                      </p:cNvPicPr>
                      <p:nvPr/>
                    </p:nvPicPr>
                    <p:blipFill>
                      <a:blip r:embed="rId6"/>
                      <a:srcRect/>
                      <a:stretch>
                        <a:fillRect/>
                      </a:stretch>
                    </p:blipFill>
                    <p:spPr bwMode="auto">
                      <a:xfrm>
                        <a:off x="2782999" y="1311567"/>
                        <a:ext cx="6610346" cy="43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276" name="Text Box 20"/>
          <p:cNvSpPr txBox="1">
            <a:spLocks noChangeArrowheads="1"/>
          </p:cNvSpPr>
          <p:nvPr/>
        </p:nvSpPr>
        <p:spPr bwMode="auto">
          <a:xfrm>
            <a:off x="1259469" y="5935066"/>
            <a:ext cx="8492228" cy="47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605" tIns="47302" rIns="94605" bIns="47302">
            <a:spAutoFit/>
          </a:bodyPr>
          <a:lstStyle>
            <a:lvl1pPr defTabSz="1042988" eaLnBrk="0" hangingPunct="0">
              <a:spcBef>
                <a:spcPct val="80000"/>
              </a:spcBef>
              <a:buClr>
                <a:srgbClr val="1E7FB8"/>
              </a:buClr>
              <a:buFont typeface="Wingdings" pitchFamily="2" charset="2"/>
              <a:buChar char="l"/>
              <a:defRPr sz="2800">
                <a:solidFill>
                  <a:srgbClr val="000066"/>
                </a:solidFill>
                <a:latin typeface="Arial" charset="0"/>
                <a:cs typeface="Arial" charset="0"/>
              </a:defRPr>
            </a:lvl1pPr>
            <a:lvl2pPr marL="742950" indent="-285750" defTabSz="1042988" eaLnBrk="0" hangingPunct="0">
              <a:spcBef>
                <a:spcPct val="20000"/>
              </a:spcBef>
              <a:buClr>
                <a:srgbClr val="1E7FB8"/>
              </a:buClr>
              <a:buFont typeface="Arial" charset="0"/>
              <a:buChar char="–"/>
              <a:defRPr sz="2400">
                <a:solidFill>
                  <a:srgbClr val="000066"/>
                </a:solidFill>
                <a:latin typeface="Arial" charset="0"/>
                <a:cs typeface="Arial" charset="0"/>
              </a:defRPr>
            </a:lvl2pPr>
            <a:lvl3pPr marL="1143000" indent="-228600" defTabSz="1042988" eaLnBrk="0" hangingPunct="0">
              <a:spcBef>
                <a:spcPct val="20000"/>
              </a:spcBef>
              <a:buClr>
                <a:srgbClr val="1E7FB8"/>
              </a:buClr>
              <a:buChar char="•"/>
              <a:defRPr sz="2400">
                <a:solidFill>
                  <a:srgbClr val="000066"/>
                </a:solidFill>
                <a:latin typeface="Arial Narrow" pitchFamily="34" charset="0"/>
                <a:cs typeface="Arial" charset="0"/>
              </a:defRPr>
            </a:lvl3pPr>
            <a:lvl4pPr marL="1600200" indent="-228600" defTabSz="1042988" eaLnBrk="0" hangingPunct="0">
              <a:spcBef>
                <a:spcPct val="20000"/>
              </a:spcBef>
              <a:buClr>
                <a:srgbClr val="1E7FB8"/>
              </a:buClr>
              <a:buChar char="–"/>
              <a:defRPr sz="2400">
                <a:solidFill>
                  <a:srgbClr val="000066"/>
                </a:solidFill>
                <a:latin typeface="Arial Narrow" pitchFamily="34" charset="0"/>
                <a:cs typeface="Arial" charset="0"/>
              </a:defRPr>
            </a:lvl4pPr>
            <a:lvl5pPr marL="2057400" indent="-228600" algn="r" defTabSz="1042988" rtl="1" eaLnBrk="0" hangingPunct="0">
              <a:spcBef>
                <a:spcPct val="20000"/>
              </a:spcBef>
              <a:buChar char="»"/>
              <a:defRPr sz="2300">
                <a:solidFill>
                  <a:srgbClr val="000066"/>
                </a:solidFill>
                <a:latin typeface="Arial" charset="0"/>
                <a:cs typeface="Arial" charset="0"/>
              </a:defRPr>
            </a:lvl5pPr>
            <a:lvl6pPr marL="2514600" indent="-228600" algn="r" defTabSz="1042988" rtl="1" eaLnBrk="0" fontAlgn="base" hangingPunct="0">
              <a:spcBef>
                <a:spcPct val="20000"/>
              </a:spcBef>
              <a:spcAft>
                <a:spcPct val="0"/>
              </a:spcAft>
              <a:buChar char="»"/>
              <a:defRPr sz="2300">
                <a:solidFill>
                  <a:srgbClr val="000066"/>
                </a:solidFill>
                <a:latin typeface="Arial" charset="0"/>
                <a:cs typeface="Arial" charset="0"/>
              </a:defRPr>
            </a:lvl6pPr>
            <a:lvl7pPr marL="2971800" indent="-228600" algn="r" defTabSz="1042988" rtl="1" eaLnBrk="0" fontAlgn="base" hangingPunct="0">
              <a:spcBef>
                <a:spcPct val="20000"/>
              </a:spcBef>
              <a:spcAft>
                <a:spcPct val="0"/>
              </a:spcAft>
              <a:buChar char="»"/>
              <a:defRPr sz="2300">
                <a:solidFill>
                  <a:srgbClr val="000066"/>
                </a:solidFill>
                <a:latin typeface="Arial" charset="0"/>
                <a:cs typeface="Arial" charset="0"/>
              </a:defRPr>
            </a:lvl7pPr>
            <a:lvl8pPr marL="3429000" indent="-228600" algn="r" defTabSz="1042988" rtl="1" eaLnBrk="0" fontAlgn="base" hangingPunct="0">
              <a:spcBef>
                <a:spcPct val="20000"/>
              </a:spcBef>
              <a:spcAft>
                <a:spcPct val="0"/>
              </a:spcAft>
              <a:buChar char="»"/>
              <a:defRPr sz="2300">
                <a:solidFill>
                  <a:srgbClr val="000066"/>
                </a:solidFill>
                <a:latin typeface="Arial" charset="0"/>
                <a:cs typeface="Arial" charset="0"/>
              </a:defRPr>
            </a:lvl8pPr>
            <a:lvl9pPr marL="3886200" indent="-228600" algn="r" defTabSz="1042988" rtl="1" eaLnBrk="0" fontAlgn="base" hangingPunct="0">
              <a:spcBef>
                <a:spcPct val="20000"/>
              </a:spcBef>
              <a:spcAft>
                <a:spcPct val="0"/>
              </a:spcAft>
              <a:buChar char="»"/>
              <a:defRPr sz="2300">
                <a:solidFill>
                  <a:srgbClr val="000066"/>
                </a:solidFill>
                <a:latin typeface="Arial" charset="0"/>
                <a:cs typeface="Arial" charset="0"/>
              </a:defRPr>
            </a:lvl9pPr>
          </a:lstStyle>
          <a:p>
            <a:pPr eaLnBrk="1" hangingPunct="1">
              <a:spcBef>
                <a:spcPct val="0"/>
              </a:spcBef>
              <a:buClrTx/>
              <a:buFontTx/>
              <a:buNone/>
            </a:pPr>
            <a:r>
              <a:rPr lang="en-GB" altLang="en-US" sz="816" dirty="0"/>
              <a:t>Source: WHO/UNICEF coverage estimates 2015 revision. July 2016  / </a:t>
            </a:r>
            <a:r>
              <a:rPr lang="en-US" altLang="en-US" sz="816" dirty="0"/>
              <a:t>United Nations, Population Division. The World Population Prospects - the 2015 revision". New York, 2015.</a:t>
            </a:r>
            <a:endParaRPr lang="en-GB" altLang="en-US" sz="816" dirty="0"/>
          </a:p>
          <a:p>
            <a:pPr eaLnBrk="1" hangingPunct="1">
              <a:spcBef>
                <a:spcPct val="0"/>
              </a:spcBef>
              <a:buClrTx/>
              <a:buFontTx/>
              <a:buNone/>
            </a:pPr>
            <a:r>
              <a:rPr lang="en-GB" altLang="en-US" sz="816" dirty="0"/>
              <a:t>Immunization Vaccines and Biologicals, (IVB), World Health Organization.</a:t>
            </a:r>
          </a:p>
          <a:p>
            <a:pPr eaLnBrk="1" hangingPunct="1">
              <a:spcBef>
                <a:spcPct val="0"/>
              </a:spcBef>
              <a:buClrTx/>
              <a:buFontTx/>
              <a:buNone/>
            </a:pPr>
            <a:r>
              <a:rPr lang="en-GB" altLang="en-US" sz="816" dirty="0"/>
              <a:t>194 WHO Member States. Date of slide: 28 July 2016.</a:t>
            </a:r>
          </a:p>
        </p:txBody>
      </p:sp>
      <p:sp>
        <p:nvSpPr>
          <p:cNvPr id="3" name="Slide Number Placeholder 2"/>
          <p:cNvSpPr>
            <a:spLocks noGrp="1"/>
          </p:cNvSpPr>
          <p:nvPr>
            <p:ph type="sldNum" sz="quarter" idx="12"/>
          </p:nvPr>
        </p:nvSpPr>
        <p:spPr/>
        <p:txBody>
          <a:bodyPr/>
          <a:lstStyle/>
          <a:p>
            <a:fld id="{E7253E60-038F-480A-94F8-A0D01FEAA47A}" type="slidenum">
              <a:rPr lang="en-MY" smtClean="0"/>
              <a:t>17</a:t>
            </a:fld>
            <a:endParaRPr lang="en-MY"/>
          </a:p>
        </p:txBody>
      </p:sp>
    </p:spTree>
    <p:custDataLst>
      <p:tags r:id="rId2"/>
    </p:custDataLst>
    <p:extLst>
      <p:ext uri="{BB962C8B-B14F-4D97-AF65-F5344CB8AC3E}">
        <p14:creationId xmlns:p14="http://schemas.microsoft.com/office/powerpoint/2010/main" val="3828715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4000" i="1" dirty="0" smtClean="0">
                <a:solidFill>
                  <a:srgbClr val="333333"/>
                </a:solidFill>
                <a:latin typeface="+mn-lt"/>
              </a:rPr>
              <a:t>Haemophilus </a:t>
            </a:r>
            <a:r>
              <a:rPr lang="en-MY" sz="4000" i="1" dirty="0" err="1">
                <a:solidFill>
                  <a:srgbClr val="333333"/>
                </a:solidFill>
                <a:latin typeface="+mn-lt"/>
              </a:rPr>
              <a:t>influenzae</a:t>
            </a:r>
            <a:r>
              <a:rPr lang="en-MY" sz="4000" dirty="0">
                <a:solidFill>
                  <a:srgbClr val="333333"/>
                </a:solidFill>
                <a:latin typeface="+mn-lt"/>
              </a:rPr>
              <a:t> type b (Hib) </a:t>
            </a:r>
            <a:endParaRPr lang="en-MY" sz="4000" dirty="0">
              <a:latin typeface="+mn-lt"/>
            </a:endParaRPr>
          </a:p>
        </p:txBody>
      </p:sp>
      <p:sp>
        <p:nvSpPr>
          <p:cNvPr id="3" name="Content Placeholder 2"/>
          <p:cNvSpPr>
            <a:spLocks noGrp="1"/>
          </p:cNvSpPr>
          <p:nvPr>
            <p:ph idx="1"/>
          </p:nvPr>
        </p:nvSpPr>
        <p:spPr/>
        <p:txBody>
          <a:bodyPr/>
          <a:lstStyle/>
          <a:p>
            <a:pPr fontAlgn="base"/>
            <a:r>
              <a:rPr lang="en-MY" dirty="0" smtClean="0">
                <a:solidFill>
                  <a:srgbClr val="333333"/>
                </a:solidFill>
                <a:latin typeface="inherit"/>
              </a:rPr>
              <a:t>Hib </a:t>
            </a:r>
            <a:r>
              <a:rPr lang="en-MY" dirty="0">
                <a:solidFill>
                  <a:srgbClr val="333333"/>
                </a:solidFill>
                <a:latin typeface="inherit"/>
              </a:rPr>
              <a:t>vaccine had been introduced in 191 countries by </a:t>
            </a:r>
            <a:r>
              <a:rPr lang="en-MY" dirty="0" smtClean="0">
                <a:solidFill>
                  <a:srgbClr val="333333"/>
                </a:solidFill>
                <a:latin typeface="inherit"/>
              </a:rPr>
              <a:t>2015</a:t>
            </a:r>
          </a:p>
          <a:p>
            <a:pPr fontAlgn="base"/>
            <a:r>
              <a:rPr lang="en-MY" dirty="0" smtClean="0">
                <a:solidFill>
                  <a:srgbClr val="333333"/>
                </a:solidFill>
                <a:latin typeface="inherit"/>
              </a:rPr>
              <a:t>Global </a:t>
            </a:r>
            <a:r>
              <a:rPr lang="en-MY" dirty="0">
                <a:solidFill>
                  <a:srgbClr val="333333"/>
                </a:solidFill>
                <a:latin typeface="inherit"/>
              </a:rPr>
              <a:t>coverage </a:t>
            </a:r>
            <a:r>
              <a:rPr lang="en-MY" dirty="0" smtClean="0">
                <a:solidFill>
                  <a:srgbClr val="333333"/>
                </a:solidFill>
                <a:latin typeface="inherit"/>
              </a:rPr>
              <a:t>3 </a:t>
            </a:r>
            <a:r>
              <a:rPr lang="en-MY" dirty="0">
                <a:solidFill>
                  <a:srgbClr val="333333"/>
                </a:solidFill>
                <a:latin typeface="inherit"/>
              </a:rPr>
              <a:t>doses of Hib vaccine is estimated at 64</a:t>
            </a:r>
            <a:r>
              <a:rPr lang="en-MY" dirty="0" smtClean="0">
                <a:solidFill>
                  <a:srgbClr val="333333"/>
                </a:solidFill>
                <a:latin typeface="inherit"/>
              </a:rPr>
              <a:t>%</a:t>
            </a:r>
          </a:p>
          <a:p>
            <a:pPr fontAlgn="base"/>
            <a:r>
              <a:rPr lang="en-MY" dirty="0" smtClean="0">
                <a:solidFill>
                  <a:srgbClr val="333333"/>
                </a:solidFill>
                <a:latin typeface="inherit"/>
              </a:rPr>
              <a:t>great </a:t>
            </a:r>
            <a:r>
              <a:rPr lang="en-MY" dirty="0">
                <a:solidFill>
                  <a:srgbClr val="333333"/>
                </a:solidFill>
                <a:latin typeface="inherit"/>
              </a:rPr>
              <a:t>variation between </a:t>
            </a:r>
            <a:r>
              <a:rPr lang="en-MY" dirty="0" smtClean="0">
                <a:solidFill>
                  <a:srgbClr val="333333"/>
                </a:solidFill>
                <a:latin typeface="inherit"/>
              </a:rPr>
              <a:t>regions</a:t>
            </a:r>
          </a:p>
          <a:p>
            <a:pPr lvl="1" fontAlgn="base"/>
            <a:r>
              <a:rPr lang="en-MY" dirty="0" smtClean="0">
                <a:solidFill>
                  <a:srgbClr val="333333"/>
                </a:solidFill>
                <a:latin typeface="inherit"/>
              </a:rPr>
              <a:t>Americas -estimated </a:t>
            </a:r>
            <a:r>
              <a:rPr lang="en-MY" dirty="0">
                <a:solidFill>
                  <a:srgbClr val="333333"/>
                </a:solidFill>
                <a:latin typeface="inherit"/>
              </a:rPr>
              <a:t>at 90</a:t>
            </a:r>
            <a:r>
              <a:rPr lang="en-MY" dirty="0" smtClean="0">
                <a:solidFill>
                  <a:srgbClr val="333333"/>
                </a:solidFill>
                <a:latin typeface="inherit"/>
              </a:rPr>
              <a:t>%</a:t>
            </a:r>
          </a:p>
          <a:p>
            <a:pPr lvl="1" fontAlgn="base"/>
            <a:r>
              <a:rPr lang="en-MY" dirty="0">
                <a:solidFill>
                  <a:srgbClr val="333333"/>
                </a:solidFill>
                <a:latin typeface="inherit"/>
              </a:rPr>
              <a:t>Western </a:t>
            </a:r>
            <a:r>
              <a:rPr lang="en-MY" dirty="0" smtClean="0">
                <a:solidFill>
                  <a:srgbClr val="333333"/>
                </a:solidFill>
                <a:latin typeface="inherit"/>
              </a:rPr>
              <a:t>Pacific 25%</a:t>
            </a:r>
          </a:p>
          <a:p>
            <a:pPr lvl="1" fontAlgn="base"/>
            <a:r>
              <a:rPr lang="en-MY" dirty="0" smtClean="0">
                <a:solidFill>
                  <a:srgbClr val="333333"/>
                </a:solidFill>
                <a:latin typeface="inherit"/>
              </a:rPr>
              <a:t>South-East </a:t>
            </a:r>
            <a:r>
              <a:rPr lang="en-MY" dirty="0">
                <a:solidFill>
                  <a:srgbClr val="333333"/>
                </a:solidFill>
                <a:latin typeface="inherit"/>
              </a:rPr>
              <a:t>Asia </a:t>
            </a:r>
            <a:r>
              <a:rPr lang="en-MY" dirty="0" smtClean="0">
                <a:solidFill>
                  <a:srgbClr val="333333"/>
                </a:solidFill>
                <a:latin typeface="inherit"/>
              </a:rPr>
              <a:t>Regions 56%</a:t>
            </a:r>
            <a:endParaRPr lang="en-MY" dirty="0">
              <a:solidFill>
                <a:srgbClr val="333333"/>
              </a:solidFill>
              <a:latin typeface="Helvetica" panose="020B0604020202020204" pitchFamily="34" charset="0"/>
            </a:endParaRPr>
          </a:p>
          <a:p>
            <a:endParaRPr lang="en-MY" dirty="0"/>
          </a:p>
        </p:txBody>
      </p:sp>
      <p:sp>
        <p:nvSpPr>
          <p:cNvPr id="4" name="Rectangle 3"/>
          <p:cNvSpPr/>
          <p:nvPr/>
        </p:nvSpPr>
        <p:spPr>
          <a:xfrm>
            <a:off x="1580783" y="5956003"/>
            <a:ext cx="5404365" cy="369332"/>
          </a:xfrm>
          <a:prstGeom prst="rect">
            <a:avLst/>
          </a:prstGeom>
        </p:spPr>
        <p:txBody>
          <a:bodyPr wrap="none">
            <a:spAutoFit/>
          </a:bodyPr>
          <a:lstStyle/>
          <a:p>
            <a:r>
              <a:rPr lang="en-MY" dirty="0"/>
              <a:t>http://www.who.int/mediacentre/factsheets/fs378/en/</a:t>
            </a:r>
          </a:p>
        </p:txBody>
      </p:sp>
      <p:sp>
        <p:nvSpPr>
          <p:cNvPr id="6" name="Slide Number Placeholder 5"/>
          <p:cNvSpPr>
            <a:spLocks noGrp="1"/>
          </p:cNvSpPr>
          <p:nvPr>
            <p:ph type="sldNum" sz="quarter" idx="12"/>
          </p:nvPr>
        </p:nvSpPr>
        <p:spPr/>
        <p:txBody>
          <a:bodyPr/>
          <a:lstStyle/>
          <a:p>
            <a:fld id="{E7253E60-038F-480A-94F8-A0D01FEAA47A}" type="slidenum">
              <a:rPr lang="en-MY" smtClean="0"/>
              <a:t>18</a:t>
            </a:fld>
            <a:endParaRPr lang="en-MY"/>
          </a:p>
        </p:txBody>
      </p:sp>
    </p:spTree>
    <p:extLst>
      <p:ext uri="{BB962C8B-B14F-4D97-AF65-F5344CB8AC3E}">
        <p14:creationId xmlns:p14="http://schemas.microsoft.com/office/powerpoint/2010/main" val="571723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Vaccination rates </a:t>
            </a:r>
            <a:endParaRPr lang="en-MY" dirty="0"/>
          </a:p>
        </p:txBody>
      </p:sp>
      <p:sp>
        <p:nvSpPr>
          <p:cNvPr id="3" name="Content Placeholder 2"/>
          <p:cNvSpPr>
            <a:spLocks noGrp="1"/>
          </p:cNvSpPr>
          <p:nvPr>
            <p:ph idx="1"/>
          </p:nvPr>
        </p:nvSpPr>
        <p:spPr/>
        <p:txBody>
          <a:bodyPr/>
          <a:lstStyle/>
          <a:p>
            <a:r>
              <a:rPr lang="en-MY" dirty="0" smtClean="0"/>
              <a:t>Country wealth</a:t>
            </a:r>
          </a:p>
          <a:p>
            <a:r>
              <a:rPr lang="en-MY" dirty="0" smtClean="0"/>
              <a:t>Social unrest and war</a:t>
            </a:r>
          </a:p>
          <a:p>
            <a:r>
              <a:rPr lang="en-MY" dirty="0" smtClean="0"/>
              <a:t>Infrastructure and geography</a:t>
            </a:r>
          </a:p>
          <a:p>
            <a:r>
              <a:rPr lang="en-MY" dirty="0" smtClean="0"/>
              <a:t>Education</a:t>
            </a:r>
          </a:p>
          <a:p>
            <a:endParaRPr lang="en-MY" dirty="0"/>
          </a:p>
        </p:txBody>
      </p:sp>
      <p:sp>
        <p:nvSpPr>
          <p:cNvPr id="5" name="Slide Number Placeholder 4"/>
          <p:cNvSpPr>
            <a:spLocks noGrp="1"/>
          </p:cNvSpPr>
          <p:nvPr>
            <p:ph type="sldNum" sz="quarter" idx="12"/>
          </p:nvPr>
        </p:nvSpPr>
        <p:spPr/>
        <p:txBody>
          <a:bodyPr/>
          <a:lstStyle/>
          <a:p>
            <a:fld id="{E7253E60-038F-480A-94F8-A0D01FEAA47A}" type="slidenum">
              <a:rPr lang="en-MY" smtClean="0"/>
              <a:t>19</a:t>
            </a:fld>
            <a:endParaRPr lang="en-MY"/>
          </a:p>
        </p:txBody>
      </p:sp>
    </p:spTree>
    <p:extLst>
      <p:ext uri="{BB962C8B-B14F-4D97-AF65-F5344CB8AC3E}">
        <p14:creationId xmlns:p14="http://schemas.microsoft.com/office/powerpoint/2010/main" val="3528870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sz="4000" dirty="0" smtClean="0">
                <a:latin typeface="+mn-lt"/>
              </a:rPr>
              <a:t>Scope</a:t>
            </a:r>
            <a:endParaRPr lang="en-MY" sz="4000" dirty="0">
              <a:latin typeface="+mn-lt"/>
            </a:endParaRPr>
          </a:p>
        </p:txBody>
      </p:sp>
      <p:sp>
        <p:nvSpPr>
          <p:cNvPr id="3" name="Content Placeholder 2"/>
          <p:cNvSpPr>
            <a:spLocks noGrp="1"/>
          </p:cNvSpPr>
          <p:nvPr>
            <p:ph idx="1"/>
          </p:nvPr>
        </p:nvSpPr>
        <p:spPr/>
        <p:txBody>
          <a:bodyPr/>
          <a:lstStyle/>
          <a:p>
            <a:r>
              <a:rPr lang="en-MY" dirty="0" smtClean="0"/>
              <a:t>importance of vaccination in Health Care</a:t>
            </a:r>
          </a:p>
          <a:p>
            <a:r>
              <a:rPr lang="en-MY" dirty="0" smtClean="0"/>
              <a:t>issues</a:t>
            </a:r>
          </a:p>
          <a:p>
            <a:r>
              <a:rPr lang="en-MY" dirty="0" smtClean="0"/>
              <a:t>local </a:t>
            </a:r>
            <a:r>
              <a:rPr lang="en-MY" dirty="0"/>
              <a:t>and global </a:t>
            </a:r>
            <a:r>
              <a:rPr lang="en-MY" dirty="0" smtClean="0"/>
              <a:t> challenges </a:t>
            </a:r>
          </a:p>
          <a:p>
            <a:r>
              <a:rPr lang="en-MY" dirty="0" smtClean="0"/>
              <a:t>solutions</a:t>
            </a:r>
          </a:p>
          <a:p>
            <a:endParaRPr lang="en-MY" dirty="0" smtClean="0"/>
          </a:p>
          <a:p>
            <a:endParaRPr lang="en-MY" dirty="0"/>
          </a:p>
        </p:txBody>
      </p:sp>
      <p:sp>
        <p:nvSpPr>
          <p:cNvPr id="5" name="Slide Number Placeholder 4"/>
          <p:cNvSpPr>
            <a:spLocks noGrp="1"/>
          </p:cNvSpPr>
          <p:nvPr>
            <p:ph type="sldNum" sz="quarter" idx="12"/>
          </p:nvPr>
        </p:nvSpPr>
        <p:spPr/>
        <p:txBody>
          <a:bodyPr/>
          <a:lstStyle/>
          <a:p>
            <a:fld id="{E7253E60-038F-480A-94F8-A0D01FEAA47A}" type="slidenum">
              <a:rPr lang="en-MY" smtClean="0"/>
              <a:t>2</a:t>
            </a:fld>
            <a:endParaRPr lang="en-MY"/>
          </a:p>
        </p:txBody>
      </p:sp>
    </p:spTree>
    <p:extLst>
      <p:ext uri="{BB962C8B-B14F-4D97-AF65-F5344CB8AC3E}">
        <p14:creationId xmlns:p14="http://schemas.microsoft.com/office/powerpoint/2010/main" val="2156235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4000" dirty="0" smtClean="0">
                <a:latin typeface="+mn-lt"/>
              </a:rPr>
              <a:t>What the issues</a:t>
            </a:r>
            <a:endParaRPr lang="en-MY" sz="4000" dirty="0">
              <a:latin typeface="+mn-lt"/>
            </a:endParaRPr>
          </a:p>
        </p:txBody>
      </p:sp>
      <p:sp>
        <p:nvSpPr>
          <p:cNvPr id="3" name="Content Placeholder 2"/>
          <p:cNvSpPr>
            <a:spLocks noGrp="1"/>
          </p:cNvSpPr>
          <p:nvPr>
            <p:ph idx="1"/>
          </p:nvPr>
        </p:nvSpPr>
        <p:spPr/>
        <p:txBody>
          <a:bodyPr/>
          <a:lstStyle/>
          <a:p>
            <a:r>
              <a:rPr lang="en-MY" dirty="0" smtClean="0"/>
              <a:t>Mortality and morbidity due to vaccine preventable disease</a:t>
            </a:r>
          </a:p>
          <a:p>
            <a:r>
              <a:rPr lang="en-MY" dirty="0" smtClean="0"/>
              <a:t>Immunisation Coverage</a:t>
            </a:r>
            <a:endParaRPr lang="en-MY" dirty="0"/>
          </a:p>
          <a:p>
            <a:r>
              <a:rPr lang="en-MY" b="1" dirty="0" smtClean="0"/>
              <a:t>Re-emergence </a:t>
            </a:r>
            <a:r>
              <a:rPr lang="en-MY" b="1" dirty="0"/>
              <a:t>of vaccine preventable disease</a:t>
            </a:r>
          </a:p>
          <a:p>
            <a:r>
              <a:rPr lang="en-MY" b="1" dirty="0" smtClean="0"/>
              <a:t>Falling vaccination rates</a:t>
            </a:r>
          </a:p>
          <a:p>
            <a:pPr marL="0" indent="0">
              <a:buNone/>
            </a:pPr>
            <a:endParaRPr lang="en-MY" dirty="0" smtClean="0"/>
          </a:p>
          <a:p>
            <a:endParaRPr lang="en-MY" dirty="0" smtClean="0"/>
          </a:p>
          <a:p>
            <a:endParaRPr lang="en-MY" dirty="0"/>
          </a:p>
        </p:txBody>
      </p:sp>
      <p:sp>
        <p:nvSpPr>
          <p:cNvPr id="5" name="Slide Number Placeholder 4"/>
          <p:cNvSpPr>
            <a:spLocks noGrp="1"/>
          </p:cNvSpPr>
          <p:nvPr>
            <p:ph type="sldNum" sz="quarter" idx="12"/>
          </p:nvPr>
        </p:nvSpPr>
        <p:spPr/>
        <p:txBody>
          <a:bodyPr/>
          <a:lstStyle/>
          <a:p>
            <a:fld id="{E7253E60-038F-480A-94F8-A0D01FEAA47A}" type="slidenum">
              <a:rPr lang="en-MY" smtClean="0"/>
              <a:t>20</a:t>
            </a:fld>
            <a:endParaRPr lang="en-MY"/>
          </a:p>
        </p:txBody>
      </p:sp>
    </p:spTree>
    <p:extLst>
      <p:ext uri="{BB962C8B-B14F-4D97-AF65-F5344CB8AC3E}">
        <p14:creationId xmlns:p14="http://schemas.microsoft.com/office/powerpoint/2010/main" val="37913704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4000" dirty="0" smtClean="0">
                <a:latin typeface="+mn-lt"/>
              </a:rPr>
              <a:t>Measles outbreaks</a:t>
            </a:r>
            <a:endParaRPr lang="en-MY" sz="4000" dirty="0">
              <a:latin typeface="+mn-lt"/>
            </a:endParaRPr>
          </a:p>
        </p:txBody>
      </p:sp>
      <p:sp>
        <p:nvSpPr>
          <p:cNvPr id="3" name="Content Placeholder 2"/>
          <p:cNvSpPr>
            <a:spLocks noGrp="1"/>
          </p:cNvSpPr>
          <p:nvPr>
            <p:ph idx="1"/>
          </p:nvPr>
        </p:nvSpPr>
        <p:spPr/>
        <p:txBody>
          <a:bodyPr/>
          <a:lstStyle/>
          <a:p>
            <a:endParaRPr lang="en-MY" dirty="0"/>
          </a:p>
        </p:txBody>
      </p:sp>
      <p:pic>
        <p:nvPicPr>
          <p:cNvPr id="1026" name="Picture 2" descr="Image result for measles outbreak uk news artic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044" y="2677819"/>
            <a:ext cx="4285593" cy="33354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measles outbreak usa news artic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9481" y="2406302"/>
            <a:ext cx="4756381" cy="414642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E7253E60-038F-480A-94F8-A0D01FEAA47A}" type="slidenum">
              <a:rPr lang="en-MY" smtClean="0"/>
              <a:t>21</a:t>
            </a:fld>
            <a:endParaRPr lang="en-MY"/>
          </a:p>
        </p:txBody>
      </p:sp>
    </p:spTree>
    <p:extLst>
      <p:ext uri="{BB962C8B-B14F-4D97-AF65-F5344CB8AC3E}">
        <p14:creationId xmlns:p14="http://schemas.microsoft.com/office/powerpoint/2010/main" val="929993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Measles outbreak UK</a:t>
            </a:r>
            <a:endParaRPr lang="en-MY" dirty="0"/>
          </a:p>
        </p:txBody>
      </p:sp>
      <p:sp>
        <p:nvSpPr>
          <p:cNvPr id="3" name="Content Placeholder 2"/>
          <p:cNvSpPr>
            <a:spLocks noGrp="1"/>
          </p:cNvSpPr>
          <p:nvPr>
            <p:ph idx="1"/>
          </p:nvPr>
        </p:nvSpPr>
        <p:spPr/>
        <p:txBody>
          <a:bodyPr/>
          <a:lstStyle/>
          <a:p>
            <a:endParaRPr lang="en-MY"/>
          </a:p>
        </p:txBody>
      </p:sp>
      <p:sp>
        <p:nvSpPr>
          <p:cNvPr id="4" name="AutoShape 2" descr="Image result for measles outbreaks u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5" name="AutoShape 4" descr="Image result for measles outbreaks u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pic>
        <p:nvPicPr>
          <p:cNvPr id="7174" name="Picture 6" descr="Image result for measles outbreaks u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0132" y="1825625"/>
            <a:ext cx="4691735" cy="470595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E7253E60-038F-480A-94F8-A0D01FEAA47A}" type="slidenum">
              <a:rPr lang="en-MY" smtClean="0"/>
              <a:t>22</a:t>
            </a:fld>
            <a:endParaRPr lang="en-MY"/>
          </a:p>
        </p:txBody>
      </p:sp>
    </p:spTree>
    <p:extLst>
      <p:ext uri="{BB962C8B-B14F-4D97-AF65-F5344CB8AC3E}">
        <p14:creationId xmlns:p14="http://schemas.microsoft.com/office/powerpoint/2010/main" val="12513711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Incidence Diphtheria, Measles and Pertussis</a:t>
            </a:r>
            <a:br>
              <a:rPr lang="en-MY" dirty="0"/>
            </a:br>
            <a:r>
              <a:rPr lang="en-MY" dirty="0"/>
              <a:t>Malaysia </a:t>
            </a:r>
            <a:r>
              <a:rPr lang="en-MY" dirty="0" smtClean="0"/>
              <a:t>1980-2016</a:t>
            </a:r>
            <a:endParaRPr lang="en-MY"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290117"/>
              </p:ext>
            </p:extLst>
          </p:nvPr>
        </p:nvGraphicFramePr>
        <p:xfrm>
          <a:off x="838200" y="2897680"/>
          <a:ext cx="10515600" cy="1483360"/>
        </p:xfrm>
        <a:graphic>
          <a:graphicData uri="http://schemas.openxmlformats.org/drawingml/2006/table">
            <a:tbl>
              <a:tblPr firstRow="1" bandRow="1">
                <a:tableStyleId>{5C22544A-7EE6-4342-B048-85BDC9FD1C3A}</a:tableStyleId>
              </a:tblPr>
              <a:tblGrid>
                <a:gridCol w="1274379"/>
                <a:gridCol w="1062421"/>
                <a:gridCol w="1168400"/>
                <a:gridCol w="1168400"/>
                <a:gridCol w="1168400"/>
                <a:gridCol w="1168400"/>
                <a:gridCol w="1168400"/>
                <a:gridCol w="1168400"/>
                <a:gridCol w="1168400"/>
              </a:tblGrid>
              <a:tr h="370840">
                <a:tc>
                  <a:txBody>
                    <a:bodyPr/>
                    <a:lstStyle/>
                    <a:p>
                      <a:pPr algn="l" fontAlgn="b"/>
                      <a:endParaRPr lang="en-MY"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ctr"/>
                      <a:r>
                        <a:rPr lang="en-MY" sz="2000" b="1" i="0" u="none" strike="noStrike">
                          <a:solidFill>
                            <a:srgbClr val="000000"/>
                          </a:solidFill>
                          <a:effectLst/>
                          <a:latin typeface="Arial" panose="020B0604020202020204" pitchFamily="34" charset="0"/>
                        </a:rPr>
                        <a:t>1980</a:t>
                      </a:r>
                    </a:p>
                  </a:txBody>
                  <a:tcPr marL="9525" marR="9525" marT="9525" marB="0" anchor="ctr"/>
                </a:tc>
                <a:tc>
                  <a:txBody>
                    <a:bodyPr/>
                    <a:lstStyle/>
                    <a:p>
                      <a:pPr algn="ctr" rtl="0" fontAlgn="ctr"/>
                      <a:r>
                        <a:rPr lang="en-MY" sz="2000" b="1" i="0" u="none" strike="noStrike">
                          <a:solidFill>
                            <a:srgbClr val="000000"/>
                          </a:solidFill>
                          <a:effectLst/>
                          <a:latin typeface="Arial" panose="020B0604020202020204" pitchFamily="34" charset="0"/>
                        </a:rPr>
                        <a:t>1990 </a:t>
                      </a:r>
                    </a:p>
                  </a:txBody>
                  <a:tcPr marL="9525" marR="9525" marT="9525" marB="0" anchor="ctr"/>
                </a:tc>
                <a:tc>
                  <a:txBody>
                    <a:bodyPr/>
                    <a:lstStyle/>
                    <a:p>
                      <a:pPr algn="ctr" rtl="0" fontAlgn="ctr"/>
                      <a:r>
                        <a:rPr lang="en-MY" sz="2000" b="1" i="0" u="none" strike="noStrike">
                          <a:solidFill>
                            <a:srgbClr val="000000"/>
                          </a:solidFill>
                          <a:effectLst/>
                          <a:latin typeface="Arial" panose="020B0604020202020204" pitchFamily="34" charset="0"/>
                        </a:rPr>
                        <a:t>2000 </a:t>
                      </a:r>
                    </a:p>
                  </a:txBody>
                  <a:tcPr marL="9525" marR="9525" marT="9525" marB="0" anchor="ctr"/>
                </a:tc>
                <a:tc>
                  <a:txBody>
                    <a:bodyPr/>
                    <a:lstStyle/>
                    <a:p>
                      <a:pPr algn="ctr" rtl="0" fontAlgn="ctr"/>
                      <a:r>
                        <a:rPr lang="en-MY" sz="2000" b="1" i="0" u="none" strike="noStrike">
                          <a:solidFill>
                            <a:srgbClr val="000000"/>
                          </a:solidFill>
                          <a:effectLst/>
                          <a:latin typeface="Arial" panose="020B0604020202020204" pitchFamily="34" charset="0"/>
                        </a:rPr>
                        <a:t>2012 </a:t>
                      </a:r>
                    </a:p>
                  </a:txBody>
                  <a:tcPr marL="9525" marR="9525" marT="9525" marB="0" anchor="ctr"/>
                </a:tc>
                <a:tc>
                  <a:txBody>
                    <a:bodyPr/>
                    <a:lstStyle/>
                    <a:p>
                      <a:pPr algn="ctr" rtl="0" fontAlgn="ctr"/>
                      <a:r>
                        <a:rPr lang="en-MY" sz="2000" b="1" i="0" u="none" strike="noStrike">
                          <a:solidFill>
                            <a:srgbClr val="000000"/>
                          </a:solidFill>
                          <a:effectLst/>
                          <a:latin typeface="Arial" panose="020B0604020202020204" pitchFamily="34" charset="0"/>
                        </a:rPr>
                        <a:t>2013 </a:t>
                      </a:r>
                    </a:p>
                  </a:txBody>
                  <a:tcPr marL="9525" marR="9525" marT="9525" marB="0" anchor="ctr"/>
                </a:tc>
                <a:tc>
                  <a:txBody>
                    <a:bodyPr/>
                    <a:lstStyle/>
                    <a:p>
                      <a:pPr algn="ctr" rtl="0" fontAlgn="ctr"/>
                      <a:r>
                        <a:rPr lang="en-MY" sz="2000" b="1" i="0" u="none" strike="noStrike">
                          <a:solidFill>
                            <a:srgbClr val="000000"/>
                          </a:solidFill>
                          <a:effectLst/>
                          <a:latin typeface="Arial" panose="020B0604020202020204" pitchFamily="34" charset="0"/>
                        </a:rPr>
                        <a:t>2014 </a:t>
                      </a:r>
                    </a:p>
                  </a:txBody>
                  <a:tcPr marL="9525" marR="9525" marT="9525" marB="0" anchor="ctr"/>
                </a:tc>
                <a:tc>
                  <a:txBody>
                    <a:bodyPr/>
                    <a:lstStyle/>
                    <a:p>
                      <a:pPr algn="ctr" rtl="0" fontAlgn="ctr"/>
                      <a:r>
                        <a:rPr lang="en-MY" sz="2000" b="1" i="0" u="none" strike="noStrike">
                          <a:solidFill>
                            <a:srgbClr val="000000"/>
                          </a:solidFill>
                          <a:effectLst/>
                          <a:latin typeface="Arial" panose="020B0604020202020204" pitchFamily="34" charset="0"/>
                        </a:rPr>
                        <a:t>2015 </a:t>
                      </a:r>
                    </a:p>
                  </a:txBody>
                  <a:tcPr marL="9525" marR="9525" marT="9525" marB="0" anchor="ctr"/>
                </a:tc>
                <a:tc>
                  <a:txBody>
                    <a:bodyPr/>
                    <a:lstStyle/>
                    <a:p>
                      <a:pPr algn="ctr" rtl="0" fontAlgn="ctr"/>
                      <a:r>
                        <a:rPr lang="en-MY" sz="2000" b="1" i="0" u="none" strike="noStrike">
                          <a:solidFill>
                            <a:srgbClr val="000000"/>
                          </a:solidFill>
                          <a:effectLst/>
                          <a:latin typeface="Arial" panose="020B0604020202020204" pitchFamily="34" charset="0"/>
                        </a:rPr>
                        <a:t>2016 </a:t>
                      </a:r>
                    </a:p>
                  </a:txBody>
                  <a:tcPr marL="9525" marR="9525" marT="9525" marB="0" anchor="ctr"/>
                </a:tc>
              </a:tr>
              <a:tr h="370840">
                <a:tc>
                  <a:txBody>
                    <a:bodyPr/>
                    <a:lstStyle/>
                    <a:p>
                      <a:pPr algn="l" fontAlgn="b"/>
                      <a:r>
                        <a:rPr lang="en-MY" sz="2000" b="0" i="0" u="none" strike="noStrike">
                          <a:solidFill>
                            <a:srgbClr val="000000"/>
                          </a:solidFill>
                          <a:effectLst/>
                          <a:latin typeface="Arial" panose="020B0604020202020204" pitchFamily="34" charset="0"/>
                          <a:cs typeface="Arial" panose="020B0604020202020204" pitchFamily="34" charset="0"/>
                        </a:rPr>
                        <a:t>Diphtheria</a:t>
                      </a:r>
                    </a:p>
                  </a:txBody>
                  <a:tcPr marL="9525" marR="9525" marT="9525" marB="0" anchor="b"/>
                </a:tc>
                <a:tc>
                  <a:txBody>
                    <a:bodyPr/>
                    <a:lstStyle/>
                    <a:p>
                      <a:pPr algn="ctr" rtl="0" fontAlgn="b"/>
                      <a:r>
                        <a:rPr lang="en-MY" sz="1800" b="0" i="0" u="none" strike="noStrike">
                          <a:solidFill>
                            <a:srgbClr val="000000"/>
                          </a:solidFill>
                          <a:effectLst/>
                          <a:latin typeface="Arial" panose="020B0604020202020204" pitchFamily="34" charset="0"/>
                        </a:rPr>
                        <a:t>131 </a:t>
                      </a:r>
                    </a:p>
                  </a:txBody>
                  <a:tcPr marL="9525" marR="9525" marT="9525" marB="0" anchor="b"/>
                </a:tc>
                <a:tc>
                  <a:txBody>
                    <a:bodyPr/>
                    <a:lstStyle/>
                    <a:p>
                      <a:pPr algn="ctr" rtl="0" fontAlgn="b"/>
                      <a:r>
                        <a:rPr lang="en-MY" sz="1800" b="0" i="0" u="none" strike="noStrike">
                          <a:solidFill>
                            <a:srgbClr val="000000"/>
                          </a:solidFill>
                          <a:effectLst/>
                          <a:latin typeface="Arial" panose="020B0604020202020204" pitchFamily="34" charset="0"/>
                        </a:rPr>
                        <a:t>9 </a:t>
                      </a:r>
                    </a:p>
                  </a:txBody>
                  <a:tcPr marL="9525" marR="9525" marT="9525" marB="0" anchor="b"/>
                </a:tc>
                <a:tc>
                  <a:txBody>
                    <a:bodyPr/>
                    <a:lstStyle/>
                    <a:p>
                      <a:pPr algn="ctr" rtl="0" fontAlgn="b"/>
                      <a:r>
                        <a:rPr lang="en-MY" sz="1800" b="0" i="0" u="none" strike="noStrike">
                          <a:solidFill>
                            <a:srgbClr val="000000"/>
                          </a:solidFill>
                          <a:effectLst/>
                          <a:latin typeface="Arial" panose="020B0604020202020204" pitchFamily="34" charset="0"/>
                        </a:rPr>
                        <a:t>1 </a:t>
                      </a:r>
                    </a:p>
                  </a:txBody>
                  <a:tcPr marL="9525" marR="9525" marT="9525" marB="0" anchor="b"/>
                </a:tc>
                <a:tc>
                  <a:txBody>
                    <a:bodyPr/>
                    <a:lstStyle/>
                    <a:p>
                      <a:pPr algn="ctr" rtl="0" fontAlgn="b"/>
                      <a:r>
                        <a:rPr lang="en-MY" sz="1800" b="0" i="0" u="none" strike="noStrike">
                          <a:solidFill>
                            <a:srgbClr val="000000"/>
                          </a:solidFill>
                          <a:effectLst/>
                          <a:latin typeface="Arial" panose="020B0604020202020204" pitchFamily="34" charset="0"/>
                        </a:rPr>
                        <a:t>0 </a:t>
                      </a:r>
                    </a:p>
                  </a:txBody>
                  <a:tcPr marL="9525" marR="9525" marT="9525" marB="0" anchor="b"/>
                </a:tc>
                <a:tc>
                  <a:txBody>
                    <a:bodyPr/>
                    <a:lstStyle/>
                    <a:p>
                      <a:pPr algn="ctr" rtl="0" fontAlgn="b"/>
                      <a:r>
                        <a:rPr lang="en-MY" sz="1800" b="0" i="0" u="none" strike="noStrike">
                          <a:solidFill>
                            <a:srgbClr val="000000"/>
                          </a:solidFill>
                          <a:effectLst/>
                          <a:latin typeface="Arial" panose="020B0604020202020204" pitchFamily="34" charset="0"/>
                        </a:rPr>
                        <a:t>4 </a:t>
                      </a:r>
                    </a:p>
                  </a:txBody>
                  <a:tcPr marL="9525" marR="9525" marT="9525" marB="0" anchor="b"/>
                </a:tc>
                <a:tc>
                  <a:txBody>
                    <a:bodyPr/>
                    <a:lstStyle/>
                    <a:p>
                      <a:pPr algn="ctr" rtl="0" fontAlgn="b"/>
                      <a:r>
                        <a:rPr lang="en-MY" sz="1800" b="0" i="0" u="none" strike="noStrike">
                          <a:solidFill>
                            <a:srgbClr val="000000"/>
                          </a:solidFill>
                          <a:effectLst/>
                          <a:latin typeface="Arial" panose="020B0604020202020204" pitchFamily="34" charset="0"/>
                        </a:rPr>
                        <a:t>2 </a:t>
                      </a:r>
                    </a:p>
                  </a:txBody>
                  <a:tcPr marL="9525" marR="9525" marT="9525" marB="0" anchor="b"/>
                </a:tc>
                <a:tc>
                  <a:txBody>
                    <a:bodyPr/>
                    <a:lstStyle/>
                    <a:p>
                      <a:pPr algn="ctr" rtl="0" fontAlgn="b"/>
                      <a:r>
                        <a:rPr lang="en-MY" sz="1800" b="0" i="0" u="none" strike="noStrike">
                          <a:solidFill>
                            <a:srgbClr val="000000"/>
                          </a:solidFill>
                          <a:effectLst/>
                          <a:latin typeface="Arial" panose="020B0604020202020204" pitchFamily="34" charset="0"/>
                        </a:rPr>
                        <a:t>4 </a:t>
                      </a:r>
                    </a:p>
                  </a:txBody>
                  <a:tcPr marL="9525" marR="9525" marT="9525" marB="0" anchor="b"/>
                </a:tc>
                <a:tc>
                  <a:txBody>
                    <a:bodyPr/>
                    <a:lstStyle/>
                    <a:p>
                      <a:pPr algn="ctr" rtl="0" fontAlgn="b"/>
                      <a:r>
                        <a:rPr lang="en-MY" sz="1800" b="0" i="0" u="none" strike="noStrike">
                          <a:solidFill>
                            <a:srgbClr val="000000"/>
                          </a:solidFill>
                          <a:effectLst/>
                          <a:latin typeface="Arial" panose="020B0604020202020204" pitchFamily="34" charset="0"/>
                        </a:rPr>
                        <a:t>31 </a:t>
                      </a:r>
                    </a:p>
                  </a:txBody>
                  <a:tcPr marL="9525" marR="9525" marT="9525" marB="0" anchor="b"/>
                </a:tc>
              </a:tr>
              <a:tr h="370840">
                <a:tc>
                  <a:txBody>
                    <a:bodyPr/>
                    <a:lstStyle/>
                    <a:p>
                      <a:pPr algn="l" fontAlgn="b"/>
                      <a:r>
                        <a:rPr lang="en-MY" sz="2000" b="0" i="0" u="none" strike="noStrike">
                          <a:solidFill>
                            <a:srgbClr val="000000"/>
                          </a:solidFill>
                          <a:effectLst/>
                          <a:latin typeface="Arial" panose="020B0604020202020204" pitchFamily="34" charset="0"/>
                          <a:cs typeface="Arial" panose="020B0604020202020204" pitchFamily="34" charset="0"/>
                        </a:rPr>
                        <a:t>Measles</a:t>
                      </a:r>
                    </a:p>
                  </a:txBody>
                  <a:tcPr marL="9525" marR="9525" marT="9525" marB="0" anchor="b"/>
                </a:tc>
                <a:tc>
                  <a:txBody>
                    <a:bodyPr/>
                    <a:lstStyle/>
                    <a:p>
                      <a:pPr algn="ctr" rtl="0" fontAlgn="b"/>
                      <a:r>
                        <a:rPr lang="en-MY" sz="1800" b="0" i="0" u="none" strike="noStrike">
                          <a:solidFill>
                            <a:srgbClr val="000000"/>
                          </a:solidFill>
                          <a:effectLst/>
                          <a:latin typeface="Arial" panose="020B0604020202020204" pitchFamily="34" charset="0"/>
                        </a:rPr>
                        <a:t>8'727 </a:t>
                      </a:r>
                    </a:p>
                  </a:txBody>
                  <a:tcPr marL="9525" marR="9525" marT="9525" marB="0" anchor="b"/>
                </a:tc>
                <a:tc>
                  <a:txBody>
                    <a:bodyPr/>
                    <a:lstStyle/>
                    <a:p>
                      <a:pPr algn="ctr" rtl="0" fontAlgn="b"/>
                      <a:r>
                        <a:rPr lang="en-MY" sz="1800" b="0" i="0" u="none" strike="noStrike">
                          <a:solidFill>
                            <a:srgbClr val="000000"/>
                          </a:solidFill>
                          <a:effectLst/>
                          <a:latin typeface="Arial" panose="020B0604020202020204" pitchFamily="34" charset="0"/>
                        </a:rPr>
                        <a:t>563 </a:t>
                      </a:r>
                    </a:p>
                  </a:txBody>
                  <a:tcPr marL="9525" marR="9525" marT="9525" marB="0" anchor="b"/>
                </a:tc>
                <a:tc>
                  <a:txBody>
                    <a:bodyPr/>
                    <a:lstStyle/>
                    <a:p>
                      <a:pPr algn="ctr" rtl="0" fontAlgn="b"/>
                      <a:r>
                        <a:rPr lang="en-MY" sz="1800" b="0" i="0" u="none" strike="noStrike">
                          <a:solidFill>
                            <a:srgbClr val="000000"/>
                          </a:solidFill>
                          <a:effectLst/>
                          <a:latin typeface="Arial" panose="020B0604020202020204" pitchFamily="34" charset="0"/>
                        </a:rPr>
                        <a:t>6'187 </a:t>
                      </a:r>
                    </a:p>
                  </a:txBody>
                  <a:tcPr marL="9525" marR="9525" marT="9525" marB="0" anchor="b"/>
                </a:tc>
                <a:tc>
                  <a:txBody>
                    <a:bodyPr/>
                    <a:lstStyle/>
                    <a:p>
                      <a:pPr algn="ctr" rtl="0" fontAlgn="b"/>
                      <a:r>
                        <a:rPr lang="en-MY" sz="1800" b="0" i="0" u="none" strike="noStrike">
                          <a:solidFill>
                            <a:srgbClr val="000000"/>
                          </a:solidFill>
                          <a:effectLst/>
                          <a:latin typeface="Arial" panose="020B0604020202020204" pitchFamily="34" charset="0"/>
                        </a:rPr>
                        <a:t>1'868 </a:t>
                      </a:r>
                    </a:p>
                  </a:txBody>
                  <a:tcPr marL="9525" marR="9525" marT="9525" marB="0" anchor="b"/>
                </a:tc>
                <a:tc>
                  <a:txBody>
                    <a:bodyPr/>
                    <a:lstStyle/>
                    <a:p>
                      <a:pPr algn="ctr" rtl="0" fontAlgn="b"/>
                      <a:r>
                        <a:rPr lang="en-MY" sz="1800" b="0" i="0" u="none" strike="noStrike">
                          <a:solidFill>
                            <a:srgbClr val="000000"/>
                          </a:solidFill>
                          <a:effectLst/>
                          <a:latin typeface="Arial" panose="020B0604020202020204" pitchFamily="34" charset="0"/>
                        </a:rPr>
                        <a:t>195 </a:t>
                      </a:r>
                    </a:p>
                  </a:txBody>
                  <a:tcPr marL="9525" marR="9525" marT="9525" marB="0" anchor="b"/>
                </a:tc>
                <a:tc>
                  <a:txBody>
                    <a:bodyPr/>
                    <a:lstStyle/>
                    <a:p>
                      <a:pPr algn="ctr" rtl="0" fontAlgn="b"/>
                      <a:r>
                        <a:rPr lang="en-MY" sz="1800" b="0" i="0" u="none" strike="noStrike">
                          <a:solidFill>
                            <a:srgbClr val="000000"/>
                          </a:solidFill>
                          <a:effectLst/>
                          <a:latin typeface="Arial" panose="020B0604020202020204" pitchFamily="34" charset="0"/>
                        </a:rPr>
                        <a:t>221 </a:t>
                      </a:r>
                    </a:p>
                  </a:txBody>
                  <a:tcPr marL="9525" marR="9525" marT="9525" marB="0" anchor="b"/>
                </a:tc>
                <a:tc>
                  <a:txBody>
                    <a:bodyPr/>
                    <a:lstStyle/>
                    <a:p>
                      <a:pPr algn="ctr" rtl="0" fontAlgn="b"/>
                      <a:r>
                        <a:rPr lang="en-MY" sz="1800" b="0" i="0" u="none" strike="noStrike">
                          <a:solidFill>
                            <a:srgbClr val="000000"/>
                          </a:solidFill>
                          <a:effectLst/>
                          <a:latin typeface="Arial" panose="020B0604020202020204" pitchFamily="34" charset="0"/>
                        </a:rPr>
                        <a:t>1'318 </a:t>
                      </a:r>
                    </a:p>
                  </a:txBody>
                  <a:tcPr marL="9525" marR="9525" marT="9525" marB="0" anchor="b"/>
                </a:tc>
                <a:tc>
                  <a:txBody>
                    <a:bodyPr/>
                    <a:lstStyle/>
                    <a:p>
                      <a:pPr algn="ctr" rtl="0" fontAlgn="b"/>
                      <a:r>
                        <a:rPr lang="en-MY" sz="1800" b="0" i="0" u="none" strike="noStrike">
                          <a:solidFill>
                            <a:srgbClr val="000000"/>
                          </a:solidFill>
                          <a:effectLst/>
                          <a:latin typeface="Arial" panose="020B0604020202020204" pitchFamily="34" charset="0"/>
                        </a:rPr>
                        <a:t>1'569 </a:t>
                      </a:r>
                    </a:p>
                  </a:txBody>
                  <a:tcPr marL="9525" marR="9525" marT="9525" marB="0" anchor="b"/>
                </a:tc>
              </a:tr>
              <a:tr h="370840">
                <a:tc>
                  <a:txBody>
                    <a:bodyPr/>
                    <a:lstStyle/>
                    <a:p>
                      <a:pPr algn="l" fontAlgn="b"/>
                      <a:r>
                        <a:rPr lang="en-MY" sz="2000" b="0" i="0" u="none" strike="noStrike">
                          <a:solidFill>
                            <a:srgbClr val="000000"/>
                          </a:solidFill>
                          <a:effectLst/>
                          <a:latin typeface="Arial" panose="020B0604020202020204" pitchFamily="34" charset="0"/>
                          <a:cs typeface="Arial" panose="020B0604020202020204" pitchFamily="34" charset="0"/>
                        </a:rPr>
                        <a:t>Pertussis</a:t>
                      </a:r>
                    </a:p>
                  </a:txBody>
                  <a:tcPr marL="9525" marR="9525" marT="9525" marB="0" anchor="b"/>
                </a:tc>
                <a:tc>
                  <a:txBody>
                    <a:bodyPr/>
                    <a:lstStyle/>
                    <a:p>
                      <a:pPr algn="ctr" rtl="0" fontAlgn="b"/>
                      <a:r>
                        <a:rPr lang="en-MY" sz="1800" b="0" i="0" u="none" strike="noStrike">
                          <a:solidFill>
                            <a:srgbClr val="000000"/>
                          </a:solidFill>
                          <a:effectLst/>
                          <a:latin typeface="Arial" panose="020B0604020202020204" pitchFamily="34" charset="0"/>
                        </a:rPr>
                        <a:t>97 </a:t>
                      </a:r>
                    </a:p>
                  </a:txBody>
                  <a:tcPr marL="9525" marR="9525" marT="9525" marB="0" anchor="b"/>
                </a:tc>
                <a:tc>
                  <a:txBody>
                    <a:bodyPr/>
                    <a:lstStyle/>
                    <a:p>
                      <a:pPr algn="ctr" rtl="0" fontAlgn="b"/>
                      <a:r>
                        <a:rPr lang="en-MY" sz="1800" b="0" i="0" u="none" strike="noStrike">
                          <a:solidFill>
                            <a:srgbClr val="000000"/>
                          </a:solidFill>
                          <a:effectLst/>
                          <a:latin typeface="Arial" panose="020B0604020202020204" pitchFamily="34" charset="0"/>
                        </a:rPr>
                        <a:t>24 </a:t>
                      </a:r>
                    </a:p>
                  </a:txBody>
                  <a:tcPr marL="9525" marR="9525" marT="9525" marB="0" anchor="b"/>
                </a:tc>
                <a:tc>
                  <a:txBody>
                    <a:bodyPr/>
                    <a:lstStyle/>
                    <a:p>
                      <a:pPr algn="ctr" rtl="0" fontAlgn="b"/>
                      <a:r>
                        <a:rPr lang="en-MY" sz="1800" b="0" i="0" u="none" strike="noStrike">
                          <a:solidFill>
                            <a:srgbClr val="000000"/>
                          </a:solidFill>
                          <a:effectLst/>
                          <a:latin typeface="Arial" panose="020B0604020202020204" pitchFamily="34" charset="0"/>
                        </a:rPr>
                        <a:t>42 </a:t>
                      </a:r>
                    </a:p>
                  </a:txBody>
                  <a:tcPr marL="9525" marR="9525" marT="9525" marB="0" anchor="b"/>
                </a:tc>
                <a:tc>
                  <a:txBody>
                    <a:bodyPr/>
                    <a:lstStyle/>
                    <a:p>
                      <a:pPr algn="ctr" rtl="0" fontAlgn="b"/>
                      <a:r>
                        <a:rPr lang="en-MY" sz="1800" b="0" i="0" u="none" strike="noStrike">
                          <a:solidFill>
                            <a:srgbClr val="000000"/>
                          </a:solidFill>
                          <a:effectLst/>
                          <a:latin typeface="Arial" panose="020B0604020202020204" pitchFamily="34" charset="0"/>
                        </a:rPr>
                        <a:t>217 </a:t>
                      </a:r>
                    </a:p>
                  </a:txBody>
                  <a:tcPr marL="9525" marR="9525" marT="9525" marB="0" anchor="b"/>
                </a:tc>
                <a:tc>
                  <a:txBody>
                    <a:bodyPr/>
                    <a:lstStyle/>
                    <a:p>
                      <a:pPr algn="ctr" rtl="0" fontAlgn="b"/>
                      <a:r>
                        <a:rPr lang="en-MY" sz="1800" b="0" i="0" u="none" strike="noStrike">
                          <a:solidFill>
                            <a:srgbClr val="000000"/>
                          </a:solidFill>
                          <a:effectLst/>
                          <a:latin typeface="Arial" panose="020B0604020202020204" pitchFamily="34" charset="0"/>
                        </a:rPr>
                        <a:t>222 </a:t>
                      </a:r>
                    </a:p>
                  </a:txBody>
                  <a:tcPr marL="9525" marR="9525" marT="9525" marB="0" anchor="b"/>
                </a:tc>
                <a:tc>
                  <a:txBody>
                    <a:bodyPr/>
                    <a:lstStyle/>
                    <a:p>
                      <a:pPr algn="ctr" rtl="0" fontAlgn="b"/>
                      <a:r>
                        <a:rPr lang="en-MY" sz="1800" b="0" i="0" u="none" strike="noStrike">
                          <a:solidFill>
                            <a:srgbClr val="000000"/>
                          </a:solidFill>
                          <a:effectLst/>
                          <a:latin typeface="Arial" panose="020B0604020202020204" pitchFamily="34" charset="0"/>
                        </a:rPr>
                        <a:t>500 </a:t>
                      </a:r>
                    </a:p>
                  </a:txBody>
                  <a:tcPr marL="9525" marR="9525" marT="9525" marB="0" anchor="b"/>
                </a:tc>
                <a:tc>
                  <a:txBody>
                    <a:bodyPr/>
                    <a:lstStyle/>
                    <a:p>
                      <a:pPr algn="ctr" rtl="0" fontAlgn="b"/>
                      <a:r>
                        <a:rPr lang="en-MY" sz="1800" b="0" i="0" u="none" strike="noStrike">
                          <a:solidFill>
                            <a:srgbClr val="000000"/>
                          </a:solidFill>
                          <a:effectLst/>
                          <a:latin typeface="Arial" panose="020B0604020202020204" pitchFamily="34" charset="0"/>
                        </a:rPr>
                        <a:t>939 </a:t>
                      </a:r>
                    </a:p>
                  </a:txBody>
                  <a:tcPr marL="9525" marR="9525" marT="9525" marB="0" anchor="b"/>
                </a:tc>
                <a:tc>
                  <a:txBody>
                    <a:bodyPr/>
                    <a:lstStyle/>
                    <a:p>
                      <a:pPr algn="ctr" rtl="0" fontAlgn="b"/>
                      <a:r>
                        <a:rPr lang="en-MY" sz="1800" b="0" i="0" u="none" strike="noStrike" dirty="0">
                          <a:solidFill>
                            <a:srgbClr val="000000"/>
                          </a:solidFill>
                          <a:effectLst/>
                          <a:latin typeface="Arial" panose="020B0604020202020204" pitchFamily="34" charset="0"/>
                        </a:rPr>
                        <a:t>298 </a:t>
                      </a:r>
                    </a:p>
                  </a:txBody>
                  <a:tcPr marL="9525" marR="9525" marT="9525" marB="0" anchor="b"/>
                </a:tc>
              </a:tr>
            </a:tbl>
          </a:graphicData>
        </a:graphic>
      </p:graphicFrame>
      <p:sp>
        <p:nvSpPr>
          <p:cNvPr id="5" name="Slide Number Placeholder 4"/>
          <p:cNvSpPr>
            <a:spLocks noGrp="1"/>
          </p:cNvSpPr>
          <p:nvPr>
            <p:ph type="sldNum" sz="quarter" idx="12"/>
          </p:nvPr>
        </p:nvSpPr>
        <p:spPr/>
        <p:txBody>
          <a:bodyPr/>
          <a:lstStyle/>
          <a:p>
            <a:fld id="{E7253E60-038F-480A-94F8-A0D01FEAA47A}" type="slidenum">
              <a:rPr lang="en-MY" smtClean="0"/>
              <a:t>23</a:t>
            </a:fld>
            <a:endParaRPr lang="en-MY"/>
          </a:p>
        </p:txBody>
      </p:sp>
    </p:spTree>
    <p:extLst>
      <p:ext uri="{BB962C8B-B14F-4D97-AF65-F5344CB8AC3E}">
        <p14:creationId xmlns:p14="http://schemas.microsoft.com/office/powerpoint/2010/main" val="25837918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193" y="493135"/>
            <a:ext cx="11374581" cy="923348"/>
          </a:xfrm>
        </p:spPr>
        <p:txBody>
          <a:bodyPr>
            <a:normAutofit fontScale="90000"/>
          </a:bodyPr>
          <a:lstStyle/>
          <a:p>
            <a:r>
              <a:rPr lang="fi-FI" sz="3200" dirty="0" smtClean="0">
                <a:latin typeface="Arial" panose="020B0604020202020204" pitchFamily="34" charset="0"/>
                <a:cs typeface="Arial" panose="020B0604020202020204" pitchFamily="34" charset="0"/>
              </a:rPr>
              <a:t>PERATUS PENCAPAIAN UCI MALAYSIA TAHUN 2012-2016 (ELB)</a:t>
            </a:r>
            <a:endParaRPr lang="en-MY" sz="32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9422640"/>
              </p:ext>
            </p:extLst>
          </p:nvPr>
        </p:nvGraphicFramePr>
        <p:xfrm>
          <a:off x="1355833" y="2207171"/>
          <a:ext cx="9821919" cy="3544319"/>
        </p:xfrm>
        <a:graphic>
          <a:graphicData uri="http://schemas.openxmlformats.org/drawingml/2006/table">
            <a:tbl>
              <a:tblPr firstRow="1" bandRow="1">
                <a:tableStyleId>{5C22544A-7EE6-4342-B048-85BDC9FD1C3A}</a:tableStyleId>
              </a:tblPr>
              <a:tblGrid>
                <a:gridCol w="1499394"/>
                <a:gridCol w="1664505"/>
                <a:gridCol w="1664505"/>
                <a:gridCol w="1664505"/>
                <a:gridCol w="1664505"/>
                <a:gridCol w="1664505"/>
              </a:tblGrid>
              <a:tr h="547791">
                <a:tc>
                  <a:txBody>
                    <a:bodyPr/>
                    <a:lstStyle/>
                    <a:p>
                      <a:r>
                        <a:rPr lang="en-MY" sz="2400" b="1" dirty="0" err="1" smtClean="0">
                          <a:latin typeface="Arial" panose="020B0604020202020204" pitchFamily="34" charset="0"/>
                          <a:cs typeface="Arial" panose="020B0604020202020204" pitchFamily="34" charset="0"/>
                        </a:rPr>
                        <a:t>Vaksin</a:t>
                      </a:r>
                      <a:r>
                        <a:rPr lang="en-MY" sz="2400" b="1" dirty="0" smtClean="0">
                          <a:latin typeface="Arial" panose="020B0604020202020204" pitchFamily="34" charset="0"/>
                          <a:cs typeface="Arial" panose="020B0604020202020204" pitchFamily="34" charset="0"/>
                        </a:rPr>
                        <a:t> </a:t>
                      </a:r>
                      <a:endParaRPr lang="en-MY" sz="2400" b="1" dirty="0">
                        <a:latin typeface="Arial" panose="020B0604020202020204" pitchFamily="34" charset="0"/>
                        <a:cs typeface="Arial" panose="020B0604020202020204" pitchFamily="34" charset="0"/>
                      </a:endParaRPr>
                    </a:p>
                  </a:txBody>
                  <a:tcPr/>
                </a:tc>
                <a:tc gridSpan="5">
                  <a:txBody>
                    <a:bodyPr/>
                    <a:lstStyle/>
                    <a:p>
                      <a:pPr algn="ctr"/>
                      <a:r>
                        <a:rPr lang="en-MY" sz="2400" b="1" dirty="0" err="1" smtClean="0">
                          <a:latin typeface="Arial" panose="020B0604020202020204" pitchFamily="34" charset="0"/>
                          <a:cs typeface="Arial" panose="020B0604020202020204" pitchFamily="34" charset="0"/>
                        </a:rPr>
                        <a:t>Tahun</a:t>
                      </a:r>
                      <a:r>
                        <a:rPr lang="en-MY" sz="2400" b="1" dirty="0" smtClean="0">
                          <a:latin typeface="Arial" panose="020B0604020202020204" pitchFamily="34" charset="0"/>
                          <a:cs typeface="Arial" panose="020B0604020202020204" pitchFamily="34" charset="0"/>
                        </a:rPr>
                        <a:t> </a:t>
                      </a:r>
                      <a:endParaRPr lang="en-MY" sz="2400" b="1" dirty="0">
                        <a:latin typeface="Arial" panose="020B0604020202020204" pitchFamily="34" charset="0"/>
                        <a:cs typeface="Arial" panose="020B0604020202020204" pitchFamily="34" charset="0"/>
                      </a:endParaRPr>
                    </a:p>
                  </a:txBody>
                  <a:tcPr/>
                </a:tc>
                <a:tc hMerge="1">
                  <a:txBody>
                    <a:bodyPr/>
                    <a:lstStyle/>
                    <a:p>
                      <a:pPr algn="ctr"/>
                      <a:endParaRPr lang="en-MY" sz="2400" b="1" dirty="0"/>
                    </a:p>
                  </a:txBody>
                  <a:tcPr/>
                </a:tc>
                <a:tc hMerge="1">
                  <a:txBody>
                    <a:bodyPr/>
                    <a:lstStyle/>
                    <a:p>
                      <a:endParaRPr lang="en-MY" sz="2000" b="1" dirty="0"/>
                    </a:p>
                  </a:txBody>
                  <a:tcPr/>
                </a:tc>
                <a:tc hMerge="1">
                  <a:txBody>
                    <a:bodyPr/>
                    <a:lstStyle/>
                    <a:p>
                      <a:endParaRPr lang="en-MY" sz="2000" b="1" dirty="0"/>
                    </a:p>
                  </a:txBody>
                  <a:tcPr/>
                </a:tc>
                <a:tc hMerge="1">
                  <a:txBody>
                    <a:bodyPr/>
                    <a:lstStyle/>
                    <a:p>
                      <a:endParaRPr lang="en-MY" sz="2000" b="1" dirty="0"/>
                    </a:p>
                  </a:txBody>
                  <a:tcPr/>
                </a:tc>
              </a:tr>
              <a:tr h="620830">
                <a:tc>
                  <a:txBody>
                    <a:bodyPr/>
                    <a:lstStyle/>
                    <a:p>
                      <a:endParaRPr lang="en-MY" sz="2800" b="1" dirty="0">
                        <a:latin typeface="Arial" panose="020B0604020202020204" pitchFamily="34" charset="0"/>
                        <a:cs typeface="Arial" panose="020B0604020202020204" pitchFamily="34" charset="0"/>
                      </a:endParaRPr>
                    </a:p>
                  </a:txBody>
                  <a:tcPr/>
                </a:tc>
                <a:tc>
                  <a:txBody>
                    <a:bodyPr/>
                    <a:lstStyle/>
                    <a:p>
                      <a:pPr algn="ctr" fontAlgn="ctr"/>
                      <a:r>
                        <a:rPr lang="en-MY" sz="2800" b="0" i="0" u="none" strike="noStrike" dirty="0" smtClean="0">
                          <a:solidFill>
                            <a:srgbClr val="000000"/>
                          </a:solidFill>
                          <a:effectLst/>
                          <a:latin typeface="Arial" panose="020B0604020202020204" pitchFamily="34" charset="0"/>
                          <a:cs typeface="Arial" panose="020B0604020202020204" pitchFamily="34" charset="0"/>
                        </a:rPr>
                        <a:t>2012</a:t>
                      </a:r>
                      <a:endParaRPr lang="en-MY" sz="2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MY" sz="2800" b="0" i="0" u="none" strike="noStrike" dirty="0">
                          <a:solidFill>
                            <a:srgbClr val="000000"/>
                          </a:solidFill>
                          <a:effectLst/>
                          <a:latin typeface="Arial" panose="020B0604020202020204" pitchFamily="34" charset="0"/>
                          <a:cs typeface="Arial" panose="020B0604020202020204" pitchFamily="34" charset="0"/>
                        </a:rPr>
                        <a:t>2013</a:t>
                      </a:r>
                    </a:p>
                  </a:txBody>
                  <a:tcPr marL="9525" marR="9525" marT="9525" marB="0" anchor="ctr"/>
                </a:tc>
                <a:tc>
                  <a:txBody>
                    <a:bodyPr/>
                    <a:lstStyle/>
                    <a:p>
                      <a:pPr algn="ctr"/>
                      <a:r>
                        <a:rPr lang="en-MY" sz="2800" b="0" dirty="0" smtClean="0">
                          <a:latin typeface="Arial" panose="020B0604020202020204" pitchFamily="34" charset="0"/>
                          <a:cs typeface="Arial" panose="020B0604020202020204" pitchFamily="34" charset="0"/>
                        </a:rPr>
                        <a:t>2014</a:t>
                      </a:r>
                      <a:endParaRPr lang="en-MY" sz="2800" b="0" dirty="0">
                        <a:latin typeface="Arial" panose="020B0604020202020204" pitchFamily="34" charset="0"/>
                        <a:cs typeface="Arial" panose="020B0604020202020204" pitchFamily="34" charset="0"/>
                      </a:endParaRPr>
                    </a:p>
                  </a:txBody>
                  <a:tcPr/>
                </a:tc>
                <a:tc>
                  <a:txBody>
                    <a:bodyPr/>
                    <a:lstStyle/>
                    <a:p>
                      <a:pPr algn="ctr"/>
                      <a:r>
                        <a:rPr lang="en-MY" sz="2800" b="0" dirty="0" smtClean="0">
                          <a:latin typeface="Arial" panose="020B0604020202020204" pitchFamily="34" charset="0"/>
                          <a:cs typeface="Arial" panose="020B0604020202020204" pitchFamily="34" charset="0"/>
                        </a:rPr>
                        <a:t>2015</a:t>
                      </a:r>
                      <a:endParaRPr lang="en-MY" sz="2800" b="0" dirty="0">
                        <a:latin typeface="Arial" panose="020B0604020202020204" pitchFamily="34" charset="0"/>
                        <a:cs typeface="Arial" panose="020B0604020202020204" pitchFamily="34" charset="0"/>
                      </a:endParaRPr>
                    </a:p>
                  </a:txBody>
                  <a:tcPr/>
                </a:tc>
                <a:tc>
                  <a:txBody>
                    <a:bodyPr/>
                    <a:lstStyle/>
                    <a:p>
                      <a:pPr algn="ctr"/>
                      <a:r>
                        <a:rPr lang="en-MY" sz="2800" b="0" dirty="0" smtClean="0">
                          <a:latin typeface="Arial" panose="020B0604020202020204" pitchFamily="34" charset="0"/>
                          <a:cs typeface="Arial" panose="020B0604020202020204" pitchFamily="34" charset="0"/>
                        </a:rPr>
                        <a:t>2016</a:t>
                      </a:r>
                      <a:endParaRPr lang="en-MY" sz="2800" b="0" dirty="0">
                        <a:latin typeface="Arial" panose="020B0604020202020204" pitchFamily="34" charset="0"/>
                        <a:cs typeface="Arial" panose="020B0604020202020204" pitchFamily="34" charset="0"/>
                      </a:endParaRPr>
                    </a:p>
                  </a:txBody>
                  <a:tcPr/>
                </a:tc>
              </a:tr>
              <a:tr h="876280">
                <a:tc>
                  <a:txBody>
                    <a:bodyPr/>
                    <a:lstStyle/>
                    <a:p>
                      <a:r>
                        <a:rPr lang="en-MY" sz="2800" dirty="0" err="1" smtClean="0">
                          <a:solidFill>
                            <a:schemeClr val="bg1">
                              <a:lumMod val="75000"/>
                            </a:schemeClr>
                          </a:solidFill>
                          <a:latin typeface="Arial" panose="020B0604020202020204" pitchFamily="34" charset="0"/>
                          <a:cs typeface="Arial" panose="020B0604020202020204" pitchFamily="34" charset="0"/>
                        </a:rPr>
                        <a:t>DTaP</a:t>
                      </a:r>
                      <a:r>
                        <a:rPr lang="en-MY" sz="2800" dirty="0" smtClean="0">
                          <a:solidFill>
                            <a:schemeClr val="bg1">
                              <a:lumMod val="75000"/>
                            </a:schemeClr>
                          </a:solidFill>
                          <a:latin typeface="Arial" panose="020B0604020202020204" pitchFamily="34" charset="0"/>
                          <a:cs typeface="Arial" panose="020B0604020202020204" pitchFamily="34" charset="0"/>
                        </a:rPr>
                        <a:t> 3</a:t>
                      </a:r>
                      <a:endParaRPr lang="en-MY" sz="2800" dirty="0">
                        <a:solidFill>
                          <a:schemeClr val="bg1">
                            <a:lumMod val="75000"/>
                          </a:schemeClr>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2800" dirty="0" smtClean="0">
                          <a:solidFill>
                            <a:schemeClr val="bg1">
                              <a:lumMod val="75000"/>
                            </a:schemeClr>
                          </a:solidFill>
                          <a:latin typeface="Arial" panose="020B0604020202020204" pitchFamily="34" charset="0"/>
                          <a:cs typeface="Arial" panose="020B0604020202020204" pitchFamily="34" charset="0"/>
                        </a:rPr>
                        <a:t>99.7</a:t>
                      </a:r>
                    </a:p>
                  </a:txBody>
                  <a:tcPr/>
                </a:tc>
                <a:tc>
                  <a:txBody>
                    <a:bodyPr/>
                    <a:lstStyle/>
                    <a:p>
                      <a:pPr algn="ctr"/>
                      <a:r>
                        <a:rPr lang="en-MY" sz="2800" dirty="0" smtClean="0">
                          <a:solidFill>
                            <a:schemeClr val="bg1">
                              <a:lumMod val="75000"/>
                            </a:schemeClr>
                          </a:solidFill>
                          <a:latin typeface="Arial" panose="020B0604020202020204" pitchFamily="34" charset="0"/>
                          <a:cs typeface="Arial" panose="020B0604020202020204" pitchFamily="34" charset="0"/>
                        </a:rPr>
                        <a:t>97.8</a:t>
                      </a:r>
                      <a:endParaRPr lang="en-MY" sz="2800" dirty="0">
                        <a:solidFill>
                          <a:schemeClr val="bg1">
                            <a:lumMod val="75000"/>
                          </a:schemeClr>
                        </a:solidFill>
                        <a:latin typeface="Arial" panose="020B0604020202020204" pitchFamily="34" charset="0"/>
                        <a:cs typeface="Arial" panose="020B0604020202020204" pitchFamily="34" charset="0"/>
                      </a:endParaRPr>
                    </a:p>
                  </a:txBody>
                  <a:tcPr/>
                </a:tc>
                <a:tc>
                  <a:txBody>
                    <a:bodyPr/>
                    <a:lstStyle/>
                    <a:p>
                      <a:pPr algn="ctr"/>
                      <a:r>
                        <a:rPr lang="en-MY" sz="2800" dirty="0" smtClean="0">
                          <a:solidFill>
                            <a:schemeClr val="bg1">
                              <a:lumMod val="75000"/>
                            </a:schemeClr>
                          </a:solidFill>
                          <a:latin typeface="Arial" panose="020B0604020202020204" pitchFamily="34" charset="0"/>
                          <a:cs typeface="Arial" panose="020B0604020202020204" pitchFamily="34" charset="0"/>
                        </a:rPr>
                        <a:t>96.8</a:t>
                      </a:r>
                      <a:endParaRPr lang="en-MY" sz="2800" dirty="0">
                        <a:solidFill>
                          <a:schemeClr val="bg1">
                            <a:lumMod val="75000"/>
                          </a:schemeClr>
                        </a:solidFill>
                        <a:latin typeface="Arial" panose="020B0604020202020204" pitchFamily="34" charset="0"/>
                        <a:cs typeface="Arial" panose="020B0604020202020204" pitchFamily="34" charset="0"/>
                      </a:endParaRPr>
                    </a:p>
                  </a:txBody>
                  <a:tcPr/>
                </a:tc>
                <a:tc>
                  <a:txBody>
                    <a:bodyPr/>
                    <a:lstStyle/>
                    <a:p>
                      <a:pPr algn="ctr"/>
                      <a:r>
                        <a:rPr lang="en-MY" sz="2800" dirty="0" smtClean="0">
                          <a:solidFill>
                            <a:schemeClr val="bg1">
                              <a:lumMod val="75000"/>
                            </a:schemeClr>
                          </a:solidFill>
                          <a:latin typeface="Arial" panose="020B0604020202020204" pitchFamily="34" charset="0"/>
                          <a:cs typeface="Arial" panose="020B0604020202020204" pitchFamily="34" charset="0"/>
                        </a:rPr>
                        <a:t>99.4</a:t>
                      </a:r>
                      <a:endParaRPr lang="en-MY" sz="2800" dirty="0">
                        <a:solidFill>
                          <a:schemeClr val="bg1">
                            <a:lumMod val="75000"/>
                          </a:schemeClr>
                        </a:solidFill>
                        <a:latin typeface="Arial" panose="020B0604020202020204" pitchFamily="34" charset="0"/>
                        <a:cs typeface="Arial" panose="020B0604020202020204" pitchFamily="34" charset="0"/>
                      </a:endParaRPr>
                    </a:p>
                  </a:txBody>
                  <a:tcPr/>
                </a:tc>
                <a:tc>
                  <a:txBody>
                    <a:bodyPr/>
                    <a:lstStyle/>
                    <a:p>
                      <a:pPr algn="ctr"/>
                      <a:r>
                        <a:rPr lang="en-MY" sz="2800" dirty="0" smtClean="0">
                          <a:solidFill>
                            <a:schemeClr val="bg1">
                              <a:lumMod val="75000"/>
                            </a:schemeClr>
                          </a:solidFill>
                          <a:latin typeface="Arial" panose="020B0604020202020204" pitchFamily="34" charset="0"/>
                          <a:cs typeface="Arial" panose="020B0604020202020204" pitchFamily="34" charset="0"/>
                        </a:rPr>
                        <a:t>99.4</a:t>
                      </a:r>
                      <a:endParaRPr lang="en-MY" sz="2800" dirty="0">
                        <a:solidFill>
                          <a:schemeClr val="bg1">
                            <a:lumMod val="75000"/>
                          </a:schemeClr>
                        </a:solidFill>
                        <a:latin typeface="Arial" panose="020B0604020202020204" pitchFamily="34" charset="0"/>
                        <a:cs typeface="Arial" panose="020B0604020202020204" pitchFamily="34" charset="0"/>
                      </a:endParaRPr>
                    </a:p>
                  </a:txBody>
                  <a:tcPr/>
                </a:tc>
              </a:tr>
              <a:tr h="878588">
                <a:tc>
                  <a:txBody>
                    <a:bodyPr/>
                    <a:lstStyle/>
                    <a:p>
                      <a:r>
                        <a:rPr lang="en-MY" sz="2800" dirty="0" smtClean="0">
                          <a:solidFill>
                            <a:schemeClr val="bg1">
                              <a:lumMod val="75000"/>
                            </a:schemeClr>
                          </a:solidFill>
                          <a:latin typeface="Arial" panose="020B0604020202020204" pitchFamily="34" charset="0"/>
                          <a:cs typeface="Arial" panose="020B0604020202020204" pitchFamily="34" charset="0"/>
                        </a:rPr>
                        <a:t>Hep B 3 </a:t>
                      </a:r>
                      <a:endParaRPr lang="en-MY" sz="2800" dirty="0">
                        <a:solidFill>
                          <a:schemeClr val="bg1">
                            <a:lumMod val="75000"/>
                          </a:schemeClr>
                        </a:solidFill>
                        <a:latin typeface="Arial" panose="020B0604020202020204" pitchFamily="34" charset="0"/>
                        <a:cs typeface="Arial" panose="020B0604020202020204" pitchFamily="34" charset="0"/>
                      </a:endParaRPr>
                    </a:p>
                  </a:txBody>
                  <a:tcPr/>
                </a:tc>
                <a:tc>
                  <a:txBody>
                    <a:bodyPr/>
                    <a:lstStyle/>
                    <a:p>
                      <a:pPr algn="ctr"/>
                      <a:r>
                        <a:rPr lang="en-MY" sz="2800" dirty="0" smtClean="0">
                          <a:solidFill>
                            <a:schemeClr val="bg1">
                              <a:lumMod val="75000"/>
                            </a:schemeClr>
                          </a:solidFill>
                          <a:latin typeface="Arial" panose="020B0604020202020204" pitchFamily="34" charset="0"/>
                          <a:cs typeface="Arial" panose="020B0604020202020204" pitchFamily="34" charset="0"/>
                        </a:rPr>
                        <a:t>98.7</a:t>
                      </a:r>
                      <a:endParaRPr lang="en-MY" sz="2800" dirty="0">
                        <a:solidFill>
                          <a:schemeClr val="bg1">
                            <a:lumMod val="75000"/>
                          </a:schemeClr>
                        </a:solidFill>
                        <a:latin typeface="Arial" panose="020B0604020202020204" pitchFamily="34" charset="0"/>
                        <a:cs typeface="Arial" panose="020B0604020202020204" pitchFamily="34" charset="0"/>
                      </a:endParaRPr>
                    </a:p>
                  </a:txBody>
                  <a:tcPr/>
                </a:tc>
                <a:tc>
                  <a:txBody>
                    <a:bodyPr/>
                    <a:lstStyle/>
                    <a:p>
                      <a:pPr algn="ctr"/>
                      <a:r>
                        <a:rPr lang="en-MY" sz="2800" dirty="0" smtClean="0">
                          <a:solidFill>
                            <a:schemeClr val="bg1">
                              <a:lumMod val="75000"/>
                            </a:schemeClr>
                          </a:solidFill>
                          <a:latin typeface="Arial" panose="020B0604020202020204" pitchFamily="34" charset="0"/>
                          <a:cs typeface="Arial" panose="020B0604020202020204" pitchFamily="34" charset="0"/>
                        </a:rPr>
                        <a:t>96.3</a:t>
                      </a:r>
                      <a:endParaRPr lang="en-MY" sz="2800" dirty="0">
                        <a:solidFill>
                          <a:schemeClr val="bg1">
                            <a:lumMod val="75000"/>
                          </a:schemeClr>
                        </a:solidFill>
                        <a:latin typeface="Arial" panose="020B0604020202020204" pitchFamily="34" charset="0"/>
                        <a:cs typeface="Arial" panose="020B0604020202020204" pitchFamily="34" charset="0"/>
                      </a:endParaRPr>
                    </a:p>
                  </a:txBody>
                  <a:tcPr/>
                </a:tc>
                <a:tc>
                  <a:txBody>
                    <a:bodyPr/>
                    <a:lstStyle/>
                    <a:p>
                      <a:pPr algn="ctr"/>
                      <a:r>
                        <a:rPr lang="en-MY" sz="2800" dirty="0" smtClean="0">
                          <a:solidFill>
                            <a:schemeClr val="bg1">
                              <a:lumMod val="75000"/>
                            </a:schemeClr>
                          </a:solidFill>
                          <a:latin typeface="Arial" panose="020B0604020202020204" pitchFamily="34" charset="0"/>
                          <a:cs typeface="Arial" panose="020B0604020202020204" pitchFamily="34" charset="0"/>
                        </a:rPr>
                        <a:t>96.3</a:t>
                      </a:r>
                      <a:endParaRPr lang="en-MY" sz="2800" dirty="0">
                        <a:solidFill>
                          <a:schemeClr val="bg1">
                            <a:lumMod val="75000"/>
                          </a:schemeClr>
                        </a:solidFill>
                        <a:latin typeface="Arial" panose="020B0604020202020204" pitchFamily="34" charset="0"/>
                        <a:cs typeface="Arial" panose="020B0604020202020204" pitchFamily="34" charset="0"/>
                      </a:endParaRPr>
                    </a:p>
                  </a:txBody>
                  <a:tcPr/>
                </a:tc>
                <a:tc>
                  <a:txBody>
                    <a:bodyPr/>
                    <a:lstStyle/>
                    <a:p>
                      <a:pPr algn="ctr"/>
                      <a:r>
                        <a:rPr lang="en-MY" sz="2800" dirty="0" smtClean="0">
                          <a:solidFill>
                            <a:schemeClr val="bg1">
                              <a:lumMod val="75000"/>
                            </a:schemeClr>
                          </a:solidFill>
                          <a:latin typeface="Arial" panose="020B0604020202020204" pitchFamily="34" charset="0"/>
                          <a:cs typeface="Arial" panose="020B0604020202020204" pitchFamily="34" charset="0"/>
                        </a:rPr>
                        <a:t>98.6</a:t>
                      </a:r>
                      <a:endParaRPr lang="en-MY" sz="2800" dirty="0">
                        <a:solidFill>
                          <a:schemeClr val="bg1">
                            <a:lumMod val="75000"/>
                          </a:schemeClr>
                        </a:solidFill>
                        <a:latin typeface="Arial" panose="020B0604020202020204" pitchFamily="34" charset="0"/>
                        <a:cs typeface="Arial" panose="020B0604020202020204" pitchFamily="34" charset="0"/>
                      </a:endParaRPr>
                    </a:p>
                  </a:txBody>
                  <a:tcPr/>
                </a:tc>
                <a:tc>
                  <a:txBody>
                    <a:bodyPr/>
                    <a:lstStyle/>
                    <a:p>
                      <a:pPr algn="ctr"/>
                      <a:r>
                        <a:rPr lang="en-MY" sz="2800" dirty="0" smtClean="0">
                          <a:solidFill>
                            <a:schemeClr val="bg1">
                              <a:lumMod val="75000"/>
                            </a:schemeClr>
                          </a:solidFill>
                          <a:latin typeface="Arial" panose="020B0604020202020204" pitchFamily="34" charset="0"/>
                          <a:cs typeface="Arial" panose="020B0604020202020204" pitchFamily="34" charset="0"/>
                        </a:rPr>
                        <a:t>99.5</a:t>
                      </a:r>
                      <a:endParaRPr lang="en-MY" sz="2800" dirty="0">
                        <a:solidFill>
                          <a:schemeClr val="bg1">
                            <a:lumMod val="75000"/>
                          </a:schemeClr>
                        </a:solidFill>
                        <a:latin typeface="Arial" panose="020B0604020202020204" pitchFamily="34" charset="0"/>
                        <a:cs typeface="Arial" panose="020B0604020202020204" pitchFamily="34" charset="0"/>
                      </a:endParaRPr>
                    </a:p>
                  </a:txBody>
                  <a:tcPr/>
                </a:tc>
              </a:tr>
              <a:tr h="620830">
                <a:tc>
                  <a:txBody>
                    <a:bodyPr/>
                    <a:lstStyle/>
                    <a:p>
                      <a:r>
                        <a:rPr lang="en-MY" sz="2800" dirty="0" smtClean="0">
                          <a:latin typeface="Arial" panose="020B0604020202020204" pitchFamily="34" charset="0"/>
                          <a:cs typeface="Arial" panose="020B0604020202020204" pitchFamily="34" charset="0"/>
                        </a:rPr>
                        <a:t>MMR</a:t>
                      </a:r>
                      <a:endParaRPr lang="en-MY" sz="2800" dirty="0">
                        <a:latin typeface="Arial" panose="020B0604020202020204" pitchFamily="34" charset="0"/>
                        <a:cs typeface="Arial" panose="020B0604020202020204" pitchFamily="34" charset="0"/>
                      </a:endParaRPr>
                    </a:p>
                  </a:txBody>
                  <a:tcPr/>
                </a:tc>
                <a:tc>
                  <a:txBody>
                    <a:bodyPr/>
                    <a:lstStyle/>
                    <a:p>
                      <a:pPr algn="ctr"/>
                      <a:r>
                        <a:rPr lang="en-MY" sz="2800" dirty="0" smtClean="0">
                          <a:latin typeface="Arial" panose="020B0604020202020204" pitchFamily="34" charset="0"/>
                          <a:cs typeface="Arial" panose="020B0604020202020204" pitchFamily="34" charset="0"/>
                        </a:rPr>
                        <a:t>95.5</a:t>
                      </a:r>
                      <a:endParaRPr lang="en-MY" sz="2800" dirty="0">
                        <a:latin typeface="Arial" panose="020B0604020202020204" pitchFamily="34" charset="0"/>
                        <a:cs typeface="Arial" panose="020B0604020202020204" pitchFamily="34" charset="0"/>
                      </a:endParaRPr>
                    </a:p>
                  </a:txBody>
                  <a:tcPr/>
                </a:tc>
                <a:tc>
                  <a:txBody>
                    <a:bodyPr/>
                    <a:lstStyle/>
                    <a:p>
                      <a:pPr algn="ctr"/>
                      <a:r>
                        <a:rPr lang="en-MY" sz="2800" dirty="0" smtClean="0">
                          <a:latin typeface="Arial" panose="020B0604020202020204" pitchFamily="34" charset="0"/>
                          <a:cs typeface="Arial" panose="020B0604020202020204" pitchFamily="34" charset="0"/>
                        </a:rPr>
                        <a:t>95.3</a:t>
                      </a:r>
                      <a:endParaRPr lang="en-MY" sz="2800" dirty="0">
                        <a:latin typeface="Arial" panose="020B0604020202020204" pitchFamily="34" charset="0"/>
                        <a:cs typeface="Arial" panose="020B0604020202020204" pitchFamily="34" charset="0"/>
                      </a:endParaRPr>
                    </a:p>
                  </a:txBody>
                  <a:tcPr/>
                </a:tc>
                <a:tc>
                  <a:txBody>
                    <a:bodyPr/>
                    <a:lstStyle/>
                    <a:p>
                      <a:pPr algn="ctr"/>
                      <a:r>
                        <a:rPr lang="en-MY" sz="2800" dirty="0" smtClean="0">
                          <a:latin typeface="Arial" panose="020B0604020202020204" pitchFamily="34" charset="0"/>
                          <a:cs typeface="Arial" panose="020B0604020202020204" pitchFamily="34" charset="0"/>
                        </a:rPr>
                        <a:t>93.4</a:t>
                      </a:r>
                      <a:endParaRPr lang="en-MY" sz="2800" dirty="0">
                        <a:latin typeface="Arial" panose="020B0604020202020204" pitchFamily="34" charset="0"/>
                        <a:cs typeface="Arial" panose="020B0604020202020204" pitchFamily="34" charset="0"/>
                      </a:endParaRPr>
                    </a:p>
                  </a:txBody>
                  <a:tcPr/>
                </a:tc>
                <a:tc>
                  <a:txBody>
                    <a:bodyPr/>
                    <a:lstStyle/>
                    <a:p>
                      <a:pPr algn="ctr"/>
                      <a:r>
                        <a:rPr lang="en-MY" sz="2800" dirty="0" smtClean="0">
                          <a:latin typeface="Arial" panose="020B0604020202020204" pitchFamily="34" charset="0"/>
                          <a:cs typeface="Arial" panose="020B0604020202020204" pitchFamily="34" charset="0"/>
                        </a:rPr>
                        <a:t>93.1</a:t>
                      </a:r>
                      <a:endParaRPr lang="en-MY" sz="2800" dirty="0">
                        <a:latin typeface="Arial" panose="020B0604020202020204" pitchFamily="34" charset="0"/>
                        <a:cs typeface="Arial" panose="020B0604020202020204" pitchFamily="34" charset="0"/>
                      </a:endParaRPr>
                    </a:p>
                  </a:txBody>
                  <a:tcPr/>
                </a:tc>
                <a:tc>
                  <a:txBody>
                    <a:bodyPr/>
                    <a:lstStyle/>
                    <a:p>
                      <a:pPr algn="ctr"/>
                      <a:r>
                        <a:rPr lang="en-MY" sz="2800" dirty="0" smtClean="0">
                          <a:latin typeface="Arial" panose="020B0604020202020204" pitchFamily="34" charset="0"/>
                          <a:cs typeface="Arial" panose="020B0604020202020204" pitchFamily="34" charset="0"/>
                        </a:rPr>
                        <a:t>95.7</a:t>
                      </a:r>
                      <a:endParaRPr lang="en-MY" sz="2800" dirty="0">
                        <a:latin typeface="Arial" panose="020B0604020202020204" pitchFamily="34" charset="0"/>
                        <a:cs typeface="Arial" panose="020B0604020202020204" pitchFamily="34" charset="0"/>
                      </a:endParaRPr>
                    </a:p>
                  </a:txBody>
                  <a:tcPr/>
                </a:tc>
              </a:tr>
            </a:tbl>
          </a:graphicData>
        </a:graphic>
      </p:graphicFrame>
      <p:sp>
        <p:nvSpPr>
          <p:cNvPr id="3" name="TextBox 2"/>
          <p:cNvSpPr txBox="1"/>
          <p:nvPr/>
        </p:nvSpPr>
        <p:spPr>
          <a:xfrm>
            <a:off x="733547" y="6180082"/>
            <a:ext cx="622286" cy="369332"/>
          </a:xfrm>
          <a:prstGeom prst="rect">
            <a:avLst/>
          </a:prstGeom>
          <a:noFill/>
        </p:spPr>
        <p:txBody>
          <a:bodyPr wrap="none" rtlCol="0">
            <a:spAutoFit/>
          </a:bodyPr>
          <a:lstStyle/>
          <a:p>
            <a:r>
              <a:rPr lang="en-MY" dirty="0" smtClean="0"/>
              <a:t>KKM</a:t>
            </a:r>
            <a:endParaRPr lang="en-MY" dirty="0"/>
          </a:p>
        </p:txBody>
      </p:sp>
      <p:sp>
        <p:nvSpPr>
          <p:cNvPr id="6" name="Slide Number Placeholder 5"/>
          <p:cNvSpPr>
            <a:spLocks noGrp="1"/>
          </p:cNvSpPr>
          <p:nvPr>
            <p:ph type="sldNum" sz="quarter" idx="12"/>
          </p:nvPr>
        </p:nvSpPr>
        <p:spPr/>
        <p:txBody>
          <a:bodyPr/>
          <a:lstStyle/>
          <a:p>
            <a:fld id="{E7253E60-038F-480A-94F8-A0D01FEAA47A}" type="slidenum">
              <a:rPr lang="en-MY" smtClean="0"/>
              <a:t>24</a:t>
            </a:fld>
            <a:endParaRPr lang="en-MY"/>
          </a:p>
        </p:txBody>
      </p:sp>
    </p:spTree>
    <p:extLst>
      <p:ext uri="{BB962C8B-B14F-4D97-AF65-F5344CB8AC3E}">
        <p14:creationId xmlns:p14="http://schemas.microsoft.com/office/powerpoint/2010/main" val="192706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50006" y="276719"/>
            <a:ext cx="10006884" cy="835025"/>
          </a:xfrm>
        </p:spPr>
        <p:txBody>
          <a:bodyPr>
            <a:noAutofit/>
          </a:bodyPr>
          <a:lstStyle/>
          <a:p>
            <a:pPr algn="ctr" eaLnBrk="1" hangingPunct="1">
              <a:defRPr/>
            </a:pPr>
            <a:r>
              <a:rPr lang="en-US" dirty="0" smtClean="0">
                <a:cs typeface="Tahoma" pitchFamily="34" charset="0"/>
              </a:rPr>
              <a:t>MCV1 </a:t>
            </a:r>
            <a:r>
              <a:rPr lang="en-US" dirty="0">
                <a:cs typeface="Tahoma" pitchFamily="34" charset="0"/>
              </a:rPr>
              <a:t>coverage by </a:t>
            </a:r>
            <a:r>
              <a:rPr lang="en-US" dirty="0"/>
              <a:t>districts</a:t>
            </a:r>
            <a:r>
              <a:rPr lang="en-US" dirty="0" smtClean="0">
                <a:cs typeface="Tahoma" pitchFamily="34" charset="0"/>
              </a:rPr>
              <a:t> in Malaysia</a:t>
            </a:r>
            <a:endParaRPr lang="en-US" dirty="0">
              <a:cs typeface="Tahoma" pitchFamily="34" charset="0"/>
            </a:endParaRPr>
          </a:p>
        </p:txBody>
      </p:sp>
      <p:graphicFrame>
        <p:nvGraphicFramePr>
          <p:cNvPr id="239737" name="Group 121"/>
          <p:cNvGraphicFramePr>
            <a:graphicFrameLocks noGrp="1"/>
          </p:cNvGraphicFramePr>
          <p:nvPr>
            <p:ph idx="1"/>
            <p:extLst>
              <p:ext uri="{D42A27DB-BD31-4B8C-83A1-F6EECF244321}">
                <p14:modId xmlns:p14="http://schemas.microsoft.com/office/powerpoint/2010/main" val="273037238"/>
              </p:ext>
            </p:extLst>
          </p:nvPr>
        </p:nvGraphicFramePr>
        <p:xfrm>
          <a:off x="1895358" y="1366863"/>
          <a:ext cx="8401284" cy="4417646"/>
        </p:xfrm>
        <a:graphic>
          <a:graphicData uri="http://schemas.openxmlformats.org/drawingml/2006/table">
            <a:tbl>
              <a:tblPr/>
              <a:tblGrid>
                <a:gridCol w="1672863"/>
                <a:gridCol w="850295"/>
                <a:gridCol w="850295"/>
                <a:gridCol w="777897"/>
                <a:gridCol w="850295"/>
                <a:gridCol w="850295"/>
                <a:gridCol w="850295"/>
                <a:gridCol w="848754"/>
                <a:gridCol w="850295"/>
              </a:tblGrid>
              <a:tr h="507149">
                <a:tc row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1" i="0" u="none" strike="noStrike" cap="none" normalizeH="0" baseline="0" dirty="0" smtClean="0">
                        <a:ln>
                          <a:noFill/>
                        </a:ln>
                        <a:solidFill>
                          <a:schemeClr val="tx1"/>
                        </a:solidFill>
                        <a:effectLst/>
                        <a:latin typeface="Verdana" pitchFamily="34"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rPr>
                        <a:t>MCV1 coverage</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Verdana" pitchFamily="34" charset="0"/>
                        </a:rPr>
                        <a:t>2008</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Verdana" pitchFamily="34" charset="0"/>
                        </a:rPr>
                        <a:t>2009</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Verdana" pitchFamily="34" charset="0"/>
                        </a:rPr>
                        <a:t>2010</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Verdana" pitchFamily="34" charset="0"/>
                        </a:rPr>
                        <a:t>2011</a:t>
                      </a:r>
                    </a:p>
                  </a:txBody>
                  <a:tcPr marT="45714" marB="4571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537304">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Verdana" pitchFamily="34" charset="0"/>
                        </a:rPr>
                        <a:t>n</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rPr>
                        <a:t>%</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Verdana" pitchFamily="34" charset="0"/>
                        </a:rPr>
                        <a:t>n</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rPr>
                        <a:t>%</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Verdana" pitchFamily="34" charset="0"/>
                        </a:rPr>
                        <a:t>n</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rPr>
                        <a:t>%</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Verdana" pitchFamily="34" charset="0"/>
                        </a:rPr>
                        <a:t>n</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rPr>
                        <a:t>%</a:t>
                      </a:r>
                    </a:p>
                  </a:txBody>
                  <a:tcPr marT="45714" marB="4571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386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≥95%</a:t>
                      </a:r>
                    </a:p>
                  </a:txBody>
                  <a:tcPr marT="45714" marB="4571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94</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67.7</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72</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51.8</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70</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49.6</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rPr>
                        <a:t>72</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rPr>
                        <a:t>51.1</a:t>
                      </a:r>
                    </a:p>
                  </a:txBody>
                  <a:tcPr marT="45714" marB="4571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552382">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90 - &lt;95%</a:t>
                      </a:r>
                    </a:p>
                  </a:txBody>
                  <a:tcPr marT="45714" marB="4571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23</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16.5</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19</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13.7</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19</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13.5</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rPr>
                        <a:t>19</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rPr>
                        <a:t>13.5</a:t>
                      </a:r>
                    </a:p>
                  </a:txBody>
                  <a:tcPr marT="45714" marB="4571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1011">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80 – &lt;90%</a:t>
                      </a:r>
                    </a:p>
                  </a:txBody>
                  <a:tcPr marT="45714" marB="4571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19</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13.7</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26</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18.7</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29</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20.6</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rPr>
                        <a:t>24</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rPr>
                        <a:t>17.0</a:t>
                      </a:r>
                    </a:p>
                  </a:txBody>
                  <a:tcPr marT="45714" marB="4571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552382">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50 - &lt;80%</a:t>
                      </a:r>
                    </a:p>
                  </a:txBody>
                  <a:tcPr marT="45714" marB="4571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2</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1.4</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22</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15.8</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23</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16.3</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rPr>
                        <a:t>25</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rPr>
                        <a:t>17.7</a:t>
                      </a:r>
                    </a:p>
                  </a:txBody>
                  <a:tcPr marT="45714" marB="4571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5386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&lt;50%</a:t>
                      </a:r>
                    </a:p>
                  </a:txBody>
                  <a:tcPr marT="45714" marB="4571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1</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0.7</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0</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0</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0</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0</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rPr>
                        <a:t>1</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rPr>
                        <a:t>0.7</a:t>
                      </a:r>
                    </a:p>
                  </a:txBody>
                  <a:tcPr marT="45714" marB="4571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55268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Total districts</a:t>
                      </a:r>
                    </a:p>
                  </a:txBody>
                  <a:tcPr marT="45714" marB="4571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139</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100</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139</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100</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141</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100</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141</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100</a:t>
                      </a:r>
                    </a:p>
                  </a:txBody>
                  <a:tcPr marT="45714" marB="4571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 name="TextBox 3"/>
          <p:cNvSpPr txBox="1"/>
          <p:nvPr/>
        </p:nvSpPr>
        <p:spPr>
          <a:xfrm>
            <a:off x="733547" y="6234118"/>
            <a:ext cx="622286" cy="369332"/>
          </a:xfrm>
          <a:prstGeom prst="rect">
            <a:avLst/>
          </a:prstGeom>
          <a:noFill/>
        </p:spPr>
        <p:txBody>
          <a:bodyPr wrap="none" rtlCol="0">
            <a:spAutoFit/>
          </a:bodyPr>
          <a:lstStyle/>
          <a:p>
            <a:r>
              <a:rPr lang="en-MY" dirty="0" smtClean="0"/>
              <a:t>KKM</a:t>
            </a:r>
            <a:endParaRPr lang="en-MY" dirty="0"/>
          </a:p>
        </p:txBody>
      </p:sp>
      <p:sp>
        <p:nvSpPr>
          <p:cNvPr id="3" name="Slide Number Placeholder 2"/>
          <p:cNvSpPr>
            <a:spLocks noGrp="1"/>
          </p:cNvSpPr>
          <p:nvPr>
            <p:ph type="sldNum" sz="quarter" idx="12"/>
          </p:nvPr>
        </p:nvSpPr>
        <p:spPr/>
        <p:txBody>
          <a:bodyPr/>
          <a:lstStyle/>
          <a:p>
            <a:fld id="{E7253E60-038F-480A-94F8-A0D01FEAA47A}" type="slidenum">
              <a:rPr lang="en-MY" smtClean="0"/>
              <a:t>25</a:t>
            </a:fld>
            <a:endParaRPr lang="en-MY"/>
          </a:p>
        </p:txBody>
      </p:sp>
    </p:spTree>
    <p:extLst>
      <p:ext uri="{BB962C8B-B14F-4D97-AF65-F5344CB8AC3E}">
        <p14:creationId xmlns:p14="http://schemas.microsoft.com/office/powerpoint/2010/main" val="4444053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Vaccine </a:t>
            </a:r>
            <a:r>
              <a:rPr lang="en-MY" dirty="0" smtClean="0"/>
              <a:t>Effectiveness</a:t>
            </a:r>
            <a:endParaRPr lang="en-MY" dirty="0"/>
          </a:p>
        </p:txBody>
      </p:sp>
      <p:sp>
        <p:nvSpPr>
          <p:cNvPr id="3" name="Content Placeholder 2"/>
          <p:cNvSpPr>
            <a:spLocks noGrp="1"/>
          </p:cNvSpPr>
          <p:nvPr>
            <p:ph idx="1"/>
          </p:nvPr>
        </p:nvSpPr>
        <p:spPr/>
        <p:txBody>
          <a:bodyPr>
            <a:normAutofit/>
          </a:bodyPr>
          <a:lstStyle/>
          <a:p>
            <a:r>
              <a:rPr lang="en-MY" dirty="0" smtClean="0"/>
              <a:t>2 </a:t>
            </a:r>
            <a:r>
              <a:rPr lang="en-MY" dirty="0"/>
              <a:t>doses of MMR </a:t>
            </a:r>
          </a:p>
          <a:p>
            <a:pPr lvl="1"/>
            <a:r>
              <a:rPr lang="en-MY" dirty="0"/>
              <a:t>97% effective for measles (range: 67%–100</a:t>
            </a:r>
            <a:r>
              <a:rPr lang="en-MY" dirty="0" smtClean="0"/>
              <a:t>%)</a:t>
            </a:r>
          </a:p>
          <a:p>
            <a:r>
              <a:rPr lang="en-MY" dirty="0" smtClean="0"/>
              <a:t>Program effectiveness – 92%</a:t>
            </a:r>
          </a:p>
          <a:p>
            <a:endParaRPr lang="en-MY" dirty="0" smtClean="0"/>
          </a:p>
          <a:p>
            <a:endParaRPr lang="en-MY" dirty="0" smtClean="0"/>
          </a:p>
          <a:p>
            <a:r>
              <a:rPr lang="en-MY" dirty="0" smtClean="0"/>
              <a:t>Tetanus ~100%</a:t>
            </a:r>
          </a:p>
          <a:p>
            <a:r>
              <a:rPr lang="en-MY" dirty="0" smtClean="0"/>
              <a:t>Pertussis wanes with time</a:t>
            </a:r>
          </a:p>
          <a:p>
            <a:endParaRPr lang="en-MY" dirty="0"/>
          </a:p>
          <a:p>
            <a:endParaRPr lang="en-MY" dirty="0" smtClean="0"/>
          </a:p>
          <a:p>
            <a:endParaRPr lang="en-MY" dirty="0" smtClean="0"/>
          </a:p>
          <a:p>
            <a:endParaRPr lang="en-MY" dirty="0" smtClean="0"/>
          </a:p>
          <a:p>
            <a:pPr marL="457200" lvl="1" indent="0">
              <a:buNone/>
            </a:pPr>
            <a:endParaRPr lang="en-MY" dirty="0"/>
          </a:p>
          <a:p>
            <a:pPr marL="457200" lvl="1" indent="0">
              <a:buNone/>
            </a:pPr>
            <a:endParaRPr lang="en-MY" dirty="0"/>
          </a:p>
          <a:p>
            <a:endParaRPr lang="en-MY" dirty="0"/>
          </a:p>
        </p:txBody>
      </p:sp>
      <p:sp>
        <p:nvSpPr>
          <p:cNvPr id="4" name="Rectangle 3"/>
          <p:cNvSpPr/>
          <p:nvPr/>
        </p:nvSpPr>
        <p:spPr>
          <a:xfrm>
            <a:off x="1228996" y="6311900"/>
            <a:ext cx="5571910" cy="369332"/>
          </a:xfrm>
          <a:prstGeom prst="rect">
            <a:avLst/>
          </a:prstGeom>
        </p:spPr>
        <p:txBody>
          <a:bodyPr wrap="none">
            <a:spAutoFit/>
          </a:bodyPr>
          <a:lstStyle/>
          <a:p>
            <a:r>
              <a:rPr lang="en-MY" dirty="0"/>
              <a:t>https://www.cdc.gov/vaccines/vpd/mmr/hcp/about.html</a:t>
            </a:r>
          </a:p>
        </p:txBody>
      </p:sp>
      <p:sp>
        <p:nvSpPr>
          <p:cNvPr id="6" name="Slide Number Placeholder 5"/>
          <p:cNvSpPr>
            <a:spLocks noGrp="1"/>
          </p:cNvSpPr>
          <p:nvPr>
            <p:ph type="sldNum" sz="quarter" idx="12"/>
          </p:nvPr>
        </p:nvSpPr>
        <p:spPr/>
        <p:txBody>
          <a:bodyPr/>
          <a:lstStyle/>
          <a:p>
            <a:fld id="{E7253E60-038F-480A-94F8-A0D01FEAA47A}" type="slidenum">
              <a:rPr lang="en-MY" smtClean="0"/>
              <a:t>26</a:t>
            </a:fld>
            <a:endParaRPr lang="en-MY"/>
          </a:p>
        </p:txBody>
      </p:sp>
    </p:spTree>
    <p:extLst>
      <p:ext uri="{BB962C8B-B14F-4D97-AF65-F5344CB8AC3E}">
        <p14:creationId xmlns:p14="http://schemas.microsoft.com/office/powerpoint/2010/main" val="6829030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Why do we need high immunisation rates</a:t>
            </a:r>
            <a:endParaRPr lang="en-MY" dirty="0"/>
          </a:p>
        </p:txBody>
      </p:sp>
      <p:sp>
        <p:nvSpPr>
          <p:cNvPr id="3" name="Content Placeholder 2"/>
          <p:cNvSpPr>
            <a:spLocks noGrp="1"/>
          </p:cNvSpPr>
          <p:nvPr>
            <p:ph idx="1"/>
          </p:nvPr>
        </p:nvSpPr>
        <p:spPr/>
        <p:txBody>
          <a:bodyPr>
            <a:normAutofit lnSpcReduction="10000"/>
          </a:bodyPr>
          <a:lstStyle/>
          <a:p>
            <a:r>
              <a:rPr lang="en-MY" dirty="0" smtClean="0"/>
              <a:t>Herd immunity</a:t>
            </a:r>
          </a:p>
          <a:p>
            <a:endParaRPr lang="en-MY" dirty="0"/>
          </a:p>
          <a:p>
            <a:endParaRPr lang="en-MY" dirty="0" smtClean="0"/>
          </a:p>
          <a:p>
            <a:endParaRPr lang="en-MY" dirty="0"/>
          </a:p>
          <a:p>
            <a:endParaRPr lang="en-MY" dirty="0" smtClean="0"/>
          </a:p>
          <a:p>
            <a:endParaRPr lang="en-MY" dirty="0" smtClean="0"/>
          </a:p>
          <a:p>
            <a:endParaRPr lang="en-MY" dirty="0" smtClean="0"/>
          </a:p>
          <a:p>
            <a:r>
              <a:rPr lang="en-MY" dirty="0" smtClean="0"/>
              <a:t>To protect non responders </a:t>
            </a:r>
          </a:p>
          <a:p>
            <a:r>
              <a:rPr lang="en-MY" dirty="0" smtClean="0"/>
              <a:t>To protect those who have contraindications to immunization</a:t>
            </a:r>
          </a:p>
          <a:p>
            <a:endParaRPr lang="en-MY" dirty="0"/>
          </a:p>
        </p:txBody>
      </p:sp>
      <p:pic>
        <p:nvPicPr>
          <p:cNvPr id="4" name="Picture 2" descr="herd immu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2095" y="1577572"/>
            <a:ext cx="7527925" cy="32883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35875" y="6176963"/>
            <a:ext cx="11014841" cy="276999"/>
          </a:xfrm>
          <a:prstGeom prst="rect">
            <a:avLst/>
          </a:prstGeom>
        </p:spPr>
        <p:txBody>
          <a:bodyPr wrap="square">
            <a:spAutoFit/>
          </a:bodyPr>
          <a:lstStyle/>
          <a:p>
            <a:r>
              <a:rPr lang="en-MY" sz="1200" dirty="0"/>
              <a:t>http://ib.bioninja.com.au/higher-level/topic-11-animal-physiology/111-antibody-production-and/vaccination.html</a:t>
            </a:r>
          </a:p>
        </p:txBody>
      </p:sp>
      <p:sp>
        <p:nvSpPr>
          <p:cNvPr id="7" name="Slide Number Placeholder 6"/>
          <p:cNvSpPr>
            <a:spLocks noGrp="1"/>
          </p:cNvSpPr>
          <p:nvPr>
            <p:ph type="sldNum" sz="quarter" idx="12"/>
          </p:nvPr>
        </p:nvSpPr>
        <p:spPr/>
        <p:txBody>
          <a:bodyPr/>
          <a:lstStyle/>
          <a:p>
            <a:fld id="{E7253E60-038F-480A-94F8-A0D01FEAA47A}" type="slidenum">
              <a:rPr lang="en-MY" smtClean="0"/>
              <a:t>27</a:t>
            </a:fld>
            <a:endParaRPr lang="en-MY"/>
          </a:p>
        </p:txBody>
      </p:sp>
    </p:spTree>
    <p:extLst>
      <p:ext uri="{BB962C8B-B14F-4D97-AF65-F5344CB8AC3E}">
        <p14:creationId xmlns:p14="http://schemas.microsoft.com/office/powerpoint/2010/main" val="10625767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Challenges and solutions</a:t>
            </a:r>
            <a:endParaRPr lang="en-MY" dirty="0"/>
          </a:p>
        </p:txBody>
      </p:sp>
      <p:sp>
        <p:nvSpPr>
          <p:cNvPr id="3" name="Content Placeholder 2"/>
          <p:cNvSpPr>
            <a:spLocks noGrp="1"/>
          </p:cNvSpPr>
          <p:nvPr>
            <p:ph idx="1"/>
          </p:nvPr>
        </p:nvSpPr>
        <p:spPr/>
        <p:txBody>
          <a:bodyPr numCol="2">
            <a:normAutofit/>
          </a:bodyPr>
          <a:lstStyle/>
          <a:p>
            <a:r>
              <a:rPr lang="en-MY" dirty="0" smtClean="0"/>
              <a:t>Public/Parents</a:t>
            </a:r>
          </a:p>
          <a:p>
            <a:pPr lvl="1"/>
            <a:r>
              <a:rPr lang="en-MY" dirty="0" smtClean="0"/>
              <a:t>Vaccine rejection and hesitancy</a:t>
            </a:r>
          </a:p>
          <a:p>
            <a:pPr lvl="1"/>
            <a:r>
              <a:rPr lang="en-MY" dirty="0" smtClean="0"/>
              <a:t>Knowledge and motivation</a:t>
            </a:r>
          </a:p>
          <a:p>
            <a:pPr lvl="1"/>
            <a:r>
              <a:rPr lang="en-MY" dirty="0" smtClean="0"/>
              <a:t>trust</a:t>
            </a:r>
          </a:p>
          <a:p>
            <a:endParaRPr lang="en-MY" dirty="0" smtClean="0">
              <a:solidFill>
                <a:srgbClr val="FF0000"/>
              </a:solidFill>
            </a:endParaRPr>
          </a:p>
          <a:p>
            <a:r>
              <a:rPr lang="en-MY" dirty="0" smtClean="0"/>
              <a:t>Pharma</a:t>
            </a:r>
          </a:p>
          <a:p>
            <a:pPr lvl="1"/>
            <a:r>
              <a:rPr lang="en-MY" dirty="0"/>
              <a:t>Development and research Cost</a:t>
            </a:r>
          </a:p>
          <a:p>
            <a:pPr lvl="1"/>
            <a:r>
              <a:rPr lang="en-MY" dirty="0" smtClean="0"/>
              <a:t>Supply</a:t>
            </a:r>
          </a:p>
          <a:p>
            <a:pPr lvl="1"/>
            <a:r>
              <a:rPr lang="en-MY" dirty="0" smtClean="0"/>
              <a:t>Future </a:t>
            </a:r>
            <a:r>
              <a:rPr lang="en-MY" dirty="0"/>
              <a:t>vaccines</a:t>
            </a:r>
          </a:p>
          <a:p>
            <a:pPr lvl="1"/>
            <a:r>
              <a:rPr lang="en-MY" dirty="0"/>
              <a:t>Combination </a:t>
            </a:r>
            <a:r>
              <a:rPr lang="en-MY" dirty="0" smtClean="0"/>
              <a:t>vaccine</a:t>
            </a:r>
          </a:p>
          <a:p>
            <a:r>
              <a:rPr lang="en-MY" dirty="0" smtClean="0"/>
              <a:t>Immunisation program issues</a:t>
            </a:r>
          </a:p>
          <a:p>
            <a:pPr lvl="1"/>
            <a:r>
              <a:rPr lang="en-MY" dirty="0">
                <a:solidFill>
                  <a:prstClr val="black"/>
                </a:solidFill>
              </a:rPr>
              <a:t>Defaulters</a:t>
            </a:r>
          </a:p>
          <a:p>
            <a:pPr lvl="1"/>
            <a:r>
              <a:rPr lang="en-MY" dirty="0">
                <a:solidFill>
                  <a:prstClr val="black"/>
                </a:solidFill>
              </a:rPr>
              <a:t>Catch up immunisation</a:t>
            </a:r>
          </a:p>
          <a:p>
            <a:pPr lvl="1"/>
            <a:r>
              <a:rPr lang="en-MY" dirty="0">
                <a:solidFill>
                  <a:prstClr val="black"/>
                </a:solidFill>
              </a:rPr>
              <a:t>Coverage</a:t>
            </a:r>
          </a:p>
          <a:p>
            <a:pPr lvl="1"/>
            <a:r>
              <a:rPr lang="en-MY" dirty="0">
                <a:solidFill>
                  <a:prstClr val="black"/>
                </a:solidFill>
              </a:rPr>
              <a:t>Cost</a:t>
            </a:r>
          </a:p>
          <a:p>
            <a:pPr lvl="2"/>
            <a:endParaRPr lang="en-MY" dirty="0"/>
          </a:p>
        </p:txBody>
      </p:sp>
      <p:sp>
        <p:nvSpPr>
          <p:cNvPr id="5" name="Slide Number Placeholder 4"/>
          <p:cNvSpPr>
            <a:spLocks noGrp="1"/>
          </p:cNvSpPr>
          <p:nvPr>
            <p:ph type="sldNum" sz="quarter" idx="12"/>
          </p:nvPr>
        </p:nvSpPr>
        <p:spPr/>
        <p:txBody>
          <a:bodyPr/>
          <a:lstStyle/>
          <a:p>
            <a:fld id="{E7253E60-038F-480A-94F8-A0D01FEAA47A}" type="slidenum">
              <a:rPr lang="en-MY" smtClean="0"/>
              <a:t>28</a:t>
            </a:fld>
            <a:endParaRPr lang="en-MY"/>
          </a:p>
        </p:txBody>
      </p:sp>
    </p:spTree>
    <p:extLst>
      <p:ext uri="{BB962C8B-B14F-4D97-AF65-F5344CB8AC3E}">
        <p14:creationId xmlns:p14="http://schemas.microsoft.com/office/powerpoint/2010/main" val="31774409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Challenges and solutions</a:t>
            </a:r>
            <a:endParaRPr lang="en-MY" dirty="0"/>
          </a:p>
        </p:txBody>
      </p:sp>
      <p:sp>
        <p:nvSpPr>
          <p:cNvPr id="3" name="Content Placeholder 2"/>
          <p:cNvSpPr>
            <a:spLocks noGrp="1"/>
          </p:cNvSpPr>
          <p:nvPr>
            <p:ph idx="1"/>
          </p:nvPr>
        </p:nvSpPr>
        <p:spPr/>
        <p:txBody>
          <a:bodyPr numCol="2">
            <a:normAutofit/>
          </a:bodyPr>
          <a:lstStyle/>
          <a:p>
            <a:r>
              <a:rPr lang="en-MY" dirty="0" smtClean="0">
                <a:solidFill>
                  <a:srgbClr val="FF0000"/>
                </a:solidFill>
              </a:rPr>
              <a:t>Public/Parents</a:t>
            </a:r>
          </a:p>
          <a:p>
            <a:pPr lvl="1"/>
            <a:r>
              <a:rPr lang="en-MY" dirty="0" smtClean="0">
                <a:solidFill>
                  <a:srgbClr val="FF0000"/>
                </a:solidFill>
              </a:rPr>
              <a:t>Vaccine rejection and hesitancy</a:t>
            </a:r>
          </a:p>
          <a:p>
            <a:pPr lvl="1"/>
            <a:r>
              <a:rPr lang="en-MY" dirty="0" smtClean="0">
                <a:solidFill>
                  <a:srgbClr val="FF0000"/>
                </a:solidFill>
              </a:rPr>
              <a:t>Knowledge and motivation</a:t>
            </a:r>
          </a:p>
          <a:p>
            <a:pPr lvl="1"/>
            <a:r>
              <a:rPr lang="en-MY" dirty="0" smtClean="0">
                <a:solidFill>
                  <a:srgbClr val="FF0000"/>
                </a:solidFill>
              </a:rPr>
              <a:t>trust</a:t>
            </a:r>
          </a:p>
          <a:p>
            <a:endParaRPr lang="en-MY" dirty="0" smtClean="0">
              <a:solidFill>
                <a:srgbClr val="FF0000"/>
              </a:solidFill>
            </a:endParaRPr>
          </a:p>
          <a:p>
            <a:r>
              <a:rPr lang="en-MY" dirty="0" smtClean="0"/>
              <a:t>Pharma</a:t>
            </a:r>
          </a:p>
          <a:p>
            <a:pPr lvl="1"/>
            <a:r>
              <a:rPr lang="en-MY" dirty="0"/>
              <a:t>Development and research Cost</a:t>
            </a:r>
          </a:p>
          <a:p>
            <a:pPr lvl="1"/>
            <a:r>
              <a:rPr lang="en-MY" dirty="0" smtClean="0"/>
              <a:t>Supply</a:t>
            </a:r>
          </a:p>
          <a:p>
            <a:pPr lvl="1"/>
            <a:r>
              <a:rPr lang="en-MY" dirty="0" smtClean="0"/>
              <a:t>Future </a:t>
            </a:r>
            <a:r>
              <a:rPr lang="en-MY" dirty="0"/>
              <a:t>vaccines</a:t>
            </a:r>
          </a:p>
          <a:p>
            <a:pPr lvl="1"/>
            <a:r>
              <a:rPr lang="en-MY" dirty="0"/>
              <a:t>Combination </a:t>
            </a:r>
            <a:r>
              <a:rPr lang="en-MY" dirty="0" smtClean="0"/>
              <a:t>vaccine</a:t>
            </a:r>
          </a:p>
          <a:p>
            <a:r>
              <a:rPr lang="en-MY" dirty="0" smtClean="0"/>
              <a:t>Immunisation program issues</a:t>
            </a:r>
          </a:p>
          <a:p>
            <a:pPr lvl="1"/>
            <a:r>
              <a:rPr lang="en-MY" dirty="0">
                <a:solidFill>
                  <a:prstClr val="black"/>
                </a:solidFill>
              </a:rPr>
              <a:t>Defaulters</a:t>
            </a:r>
          </a:p>
          <a:p>
            <a:pPr lvl="1"/>
            <a:r>
              <a:rPr lang="en-MY" dirty="0">
                <a:solidFill>
                  <a:prstClr val="black"/>
                </a:solidFill>
              </a:rPr>
              <a:t>Catch up immunisation</a:t>
            </a:r>
          </a:p>
          <a:p>
            <a:pPr lvl="1"/>
            <a:r>
              <a:rPr lang="en-MY" dirty="0">
                <a:solidFill>
                  <a:prstClr val="black"/>
                </a:solidFill>
              </a:rPr>
              <a:t>Coverage</a:t>
            </a:r>
          </a:p>
          <a:p>
            <a:pPr lvl="1"/>
            <a:r>
              <a:rPr lang="en-MY" dirty="0">
                <a:solidFill>
                  <a:prstClr val="black"/>
                </a:solidFill>
              </a:rPr>
              <a:t>Cost</a:t>
            </a:r>
          </a:p>
          <a:p>
            <a:pPr lvl="2"/>
            <a:endParaRPr lang="en-MY" dirty="0"/>
          </a:p>
        </p:txBody>
      </p:sp>
      <p:sp>
        <p:nvSpPr>
          <p:cNvPr id="5" name="Slide Number Placeholder 4"/>
          <p:cNvSpPr>
            <a:spLocks noGrp="1"/>
          </p:cNvSpPr>
          <p:nvPr>
            <p:ph type="sldNum" sz="quarter" idx="12"/>
          </p:nvPr>
        </p:nvSpPr>
        <p:spPr/>
        <p:txBody>
          <a:bodyPr/>
          <a:lstStyle/>
          <a:p>
            <a:fld id="{E7253E60-038F-480A-94F8-A0D01FEAA47A}" type="slidenum">
              <a:rPr lang="en-MY" smtClean="0"/>
              <a:t>29</a:t>
            </a:fld>
            <a:endParaRPr lang="en-MY"/>
          </a:p>
        </p:txBody>
      </p:sp>
    </p:spTree>
    <p:extLst>
      <p:ext uri="{BB962C8B-B14F-4D97-AF65-F5344CB8AC3E}">
        <p14:creationId xmlns:p14="http://schemas.microsoft.com/office/powerpoint/2010/main" val="2066439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4000" dirty="0" smtClean="0">
                <a:latin typeface="+mn-lt"/>
              </a:rPr>
              <a:t>Vaccines 4</a:t>
            </a:r>
            <a:r>
              <a:rPr lang="en-MY" sz="4000" baseline="30000" dirty="0" smtClean="0">
                <a:latin typeface="+mn-lt"/>
              </a:rPr>
              <a:t>th</a:t>
            </a:r>
            <a:r>
              <a:rPr lang="en-MY" sz="4000" dirty="0" smtClean="0">
                <a:latin typeface="+mn-lt"/>
              </a:rPr>
              <a:t> Edition</a:t>
            </a:r>
            <a:endParaRPr lang="en-MY" sz="4000" dirty="0">
              <a:latin typeface="+mn-lt"/>
            </a:endParaRPr>
          </a:p>
        </p:txBody>
      </p:sp>
      <p:sp>
        <p:nvSpPr>
          <p:cNvPr id="3" name="Content Placeholder 2"/>
          <p:cNvSpPr>
            <a:spLocks noGrp="1"/>
          </p:cNvSpPr>
          <p:nvPr>
            <p:ph idx="1"/>
          </p:nvPr>
        </p:nvSpPr>
        <p:spPr/>
        <p:txBody>
          <a:bodyPr/>
          <a:lstStyle/>
          <a:p>
            <a:r>
              <a:rPr lang="en-MY" dirty="0"/>
              <a:t>Vaccination has greatly reduced the burden of infectious </a:t>
            </a:r>
            <a:r>
              <a:rPr lang="en-MY" dirty="0" smtClean="0"/>
              <a:t>diseases</a:t>
            </a:r>
          </a:p>
          <a:p>
            <a:r>
              <a:rPr lang="en-MY" dirty="0" smtClean="0"/>
              <a:t>Only </a:t>
            </a:r>
            <a:r>
              <a:rPr lang="en-MY" dirty="0"/>
              <a:t>clean </a:t>
            </a:r>
            <a:r>
              <a:rPr lang="en-MY" dirty="0" smtClean="0"/>
              <a:t>water, </a:t>
            </a:r>
            <a:r>
              <a:rPr lang="en-MY" dirty="0"/>
              <a:t>performs better</a:t>
            </a:r>
            <a:r>
              <a:rPr lang="en-MY" dirty="0" smtClean="0"/>
              <a:t>.</a:t>
            </a:r>
            <a:endParaRPr lang="en-MY" dirty="0"/>
          </a:p>
        </p:txBody>
      </p:sp>
      <p:sp>
        <p:nvSpPr>
          <p:cNvPr id="4" name="Rectangle 3"/>
          <p:cNvSpPr/>
          <p:nvPr/>
        </p:nvSpPr>
        <p:spPr>
          <a:xfrm>
            <a:off x="1760111" y="5504472"/>
            <a:ext cx="6920249" cy="461665"/>
          </a:xfrm>
          <a:prstGeom prst="rect">
            <a:avLst/>
          </a:prstGeom>
        </p:spPr>
        <p:txBody>
          <a:bodyPr wrap="square">
            <a:spAutoFit/>
          </a:bodyPr>
          <a:lstStyle/>
          <a:p>
            <a:pPr fontAlgn="base"/>
            <a:r>
              <a:rPr lang="en-MY" sz="1200" dirty="0" err="1">
                <a:solidFill>
                  <a:srgbClr val="333333"/>
                </a:solidFill>
                <a:latin typeface="inherit"/>
              </a:rPr>
              <a:t>P</a:t>
            </a:r>
            <a:r>
              <a:rPr lang="en-MY" sz="1200" dirty="0" err="1" smtClean="0">
                <a:solidFill>
                  <a:srgbClr val="333333"/>
                </a:solidFill>
                <a:latin typeface="inherit"/>
              </a:rPr>
              <a:t>lotkin</a:t>
            </a:r>
            <a:r>
              <a:rPr lang="en-MY" sz="1200" dirty="0" smtClean="0">
                <a:solidFill>
                  <a:srgbClr val="333333"/>
                </a:solidFill>
                <a:latin typeface="inherit"/>
              </a:rPr>
              <a:t> </a:t>
            </a:r>
            <a:r>
              <a:rPr lang="en-MY" sz="1200" dirty="0">
                <a:solidFill>
                  <a:srgbClr val="333333"/>
                </a:solidFill>
                <a:latin typeface="inherit"/>
              </a:rPr>
              <a:t>SL, </a:t>
            </a:r>
            <a:r>
              <a:rPr lang="en-MY" sz="1200" dirty="0" err="1">
                <a:solidFill>
                  <a:srgbClr val="333333"/>
                </a:solidFill>
                <a:latin typeface="inherit"/>
              </a:rPr>
              <a:t>Plotkin</a:t>
            </a:r>
            <a:r>
              <a:rPr lang="en-MY" sz="1200" dirty="0">
                <a:solidFill>
                  <a:srgbClr val="333333"/>
                </a:solidFill>
                <a:latin typeface="inherit"/>
              </a:rPr>
              <a:t> SA. A short history of vaccination. </a:t>
            </a:r>
            <a:endParaRPr lang="en-MY" sz="1200" dirty="0" smtClean="0">
              <a:solidFill>
                <a:srgbClr val="333333"/>
              </a:solidFill>
              <a:latin typeface="inherit"/>
            </a:endParaRPr>
          </a:p>
          <a:p>
            <a:pPr fontAlgn="base"/>
            <a:r>
              <a:rPr lang="en-MY" sz="1200" dirty="0" smtClean="0">
                <a:solidFill>
                  <a:srgbClr val="333333"/>
                </a:solidFill>
                <a:latin typeface="inherit"/>
              </a:rPr>
              <a:t>In</a:t>
            </a:r>
            <a:r>
              <a:rPr lang="en-MY" sz="1200" dirty="0">
                <a:solidFill>
                  <a:srgbClr val="333333"/>
                </a:solidFill>
                <a:latin typeface="inherit"/>
              </a:rPr>
              <a:t>: </a:t>
            </a:r>
            <a:r>
              <a:rPr lang="en-MY" sz="1200" dirty="0" err="1">
                <a:solidFill>
                  <a:srgbClr val="333333"/>
                </a:solidFill>
                <a:latin typeface="inherit"/>
              </a:rPr>
              <a:t>Plotkin</a:t>
            </a:r>
            <a:r>
              <a:rPr lang="en-MY" sz="1200" dirty="0">
                <a:solidFill>
                  <a:srgbClr val="333333"/>
                </a:solidFill>
                <a:latin typeface="inherit"/>
              </a:rPr>
              <a:t> SA, Orenstein WA, eds. </a:t>
            </a:r>
            <a:r>
              <a:rPr lang="en-MY" sz="1200" i="1" dirty="0">
                <a:solidFill>
                  <a:srgbClr val="333333"/>
                </a:solidFill>
                <a:latin typeface="inherit"/>
              </a:rPr>
              <a:t>Vaccines</a:t>
            </a:r>
            <a:r>
              <a:rPr lang="en-MY" sz="1200" dirty="0">
                <a:solidFill>
                  <a:srgbClr val="333333"/>
                </a:solidFill>
                <a:latin typeface="inherit"/>
              </a:rPr>
              <a:t>, 4th </a:t>
            </a:r>
            <a:r>
              <a:rPr lang="en-MY" sz="1200" dirty="0" err="1">
                <a:solidFill>
                  <a:srgbClr val="333333"/>
                </a:solidFill>
                <a:latin typeface="inherit"/>
              </a:rPr>
              <a:t>edn</a:t>
            </a:r>
            <a:r>
              <a:rPr lang="en-MY" sz="1200" dirty="0">
                <a:solidFill>
                  <a:srgbClr val="333333"/>
                </a:solidFill>
                <a:latin typeface="inherit"/>
              </a:rPr>
              <a:t>. Philadelphia: WB Saunders; 2004: 1-15.</a:t>
            </a:r>
            <a:endParaRPr lang="en-MY" sz="1200" b="0" i="0" dirty="0">
              <a:solidFill>
                <a:srgbClr val="333333"/>
              </a:solidFill>
              <a:effectLst/>
              <a:latin typeface="inherit"/>
            </a:endParaRPr>
          </a:p>
        </p:txBody>
      </p:sp>
      <p:sp>
        <p:nvSpPr>
          <p:cNvPr id="5" name="AutoShape 2" descr="Image result for plotk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pic>
        <p:nvPicPr>
          <p:cNvPr id="6148" name="Picture 4" descr="Image result for plotk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5132" y="2994990"/>
            <a:ext cx="2509481" cy="250948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E7253E60-038F-480A-94F8-A0D01FEAA47A}" type="slidenum">
              <a:rPr lang="en-MY" smtClean="0"/>
              <a:t>3</a:t>
            </a:fld>
            <a:endParaRPr lang="en-MY"/>
          </a:p>
        </p:txBody>
      </p:sp>
    </p:spTree>
    <p:extLst>
      <p:ext uri="{BB962C8B-B14F-4D97-AF65-F5344CB8AC3E}">
        <p14:creationId xmlns:p14="http://schemas.microsoft.com/office/powerpoint/2010/main" val="3130257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Progression of </a:t>
            </a:r>
            <a:r>
              <a:rPr lang="en-MY" dirty="0" smtClean="0"/>
              <a:t>an Immunization </a:t>
            </a:r>
            <a:r>
              <a:rPr lang="en-MY" dirty="0"/>
              <a:t>Program</a:t>
            </a:r>
          </a:p>
        </p:txBody>
      </p:sp>
      <p:sp>
        <p:nvSpPr>
          <p:cNvPr id="3" name="Content Placeholder 2"/>
          <p:cNvSpPr>
            <a:spLocks noGrp="1"/>
          </p:cNvSpPr>
          <p:nvPr>
            <p:ph idx="1"/>
          </p:nvPr>
        </p:nvSpPr>
        <p:spPr/>
        <p:txBody>
          <a:bodyPr/>
          <a:lstStyle/>
          <a:p>
            <a:r>
              <a:rPr lang="en-MY" dirty="0"/>
              <a:t>Decreased incidence of vaccine-preventable disease</a:t>
            </a:r>
          </a:p>
          <a:p>
            <a:r>
              <a:rPr lang="en-MY" dirty="0" smtClean="0"/>
              <a:t>Decreased </a:t>
            </a:r>
            <a:r>
              <a:rPr lang="en-MY" dirty="0"/>
              <a:t>awareness of risks associated with disease</a:t>
            </a:r>
          </a:p>
          <a:p>
            <a:r>
              <a:rPr lang="en-MY" dirty="0" smtClean="0"/>
              <a:t>Increased </a:t>
            </a:r>
            <a:r>
              <a:rPr lang="en-MY" dirty="0"/>
              <a:t>r</a:t>
            </a:r>
            <a:r>
              <a:rPr lang="en-MY" dirty="0" smtClean="0"/>
              <a:t>elative prominence </a:t>
            </a:r>
            <a:r>
              <a:rPr lang="en-MY" dirty="0"/>
              <a:t>of vaccine adverse </a:t>
            </a:r>
            <a:r>
              <a:rPr lang="en-MY" dirty="0" smtClean="0"/>
              <a:t>events </a:t>
            </a:r>
            <a:endParaRPr lang="en-MY" dirty="0"/>
          </a:p>
          <a:p>
            <a:r>
              <a:rPr lang="en-MY" dirty="0" smtClean="0"/>
              <a:t>Loss </a:t>
            </a:r>
            <a:r>
              <a:rPr lang="en-MY" dirty="0"/>
              <a:t>of public confidence</a:t>
            </a:r>
          </a:p>
        </p:txBody>
      </p:sp>
      <p:sp>
        <p:nvSpPr>
          <p:cNvPr id="4" name="Rectangle 3"/>
          <p:cNvSpPr/>
          <p:nvPr/>
        </p:nvSpPr>
        <p:spPr>
          <a:xfrm>
            <a:off x="1548139" y="6096456"/>
            <a:ext cx="4336765" cy="276999"/>
          </a:xfrm>
          <a:prstGeom prst="rect">
            <a:avLst/>
          </a:prstGeom>
        </p:spPr>
        <p:txBody>
          <a:bodyPr wrap="none">
            <a:spAutoFit/>
          </a:bodyPr>
          <a:lstStyle/>
          <a:p>
            <a:r>
              <a:rPr lang="en-MY" sz="1200" dirty="0">
                <a:solidFill>
                  <a:srgbClr val="696253"/>
                </a:solidFill>
                <a:latin typeface="Times New Roman" panose="02020603050405020304" pitchFamily="18" charset="0"/>
              </a:rPr>
              <a:t>Chen, in Vaccines, </a:t>
            </a:r>
            <a:r>
              <a:rPr lang="en-MY" sz="1200" dirty="0" err="1">
                <a:solidFill>
                  <a:srgbClr val="696253"/>
                </a:solidFill>
                <a:latin typeface="Times New Roman" panose="02020603050405020304" pitchFamily="18" charset="0"/>
              </a:rPr>
              <a:t>Plotkin</a:t>
            </a:r>
            <a:r>
              <a:rPr lang="en-MY" sz="1200" dirty="0">
                <a:solidFill>
                  <a:srgbClr val="696253"/>
                </a:solidFill>
                <a:latin typeface="Times New Roman" panose="02020603050405020304" pitchFamily="18" charset="0"/>
              </a:rPr>
              <a:t> and Orenstein (</a:t>
            </a:r>
            <a:r>
              <a:rPr lang="en-MY" sz="1200" dirty="0" err="1">
                <a:solidFill>
                  <a:srgbClr val="696253"/>
                </a:solidFill>
                <a:latin typeface="Times New Roman" panose="02020603050405020304" pitchFamily="18" charset="0"/>
              </a:rPr>
              <a:t>eds</a:t>
            </a:r>
            <a:r>
              <a:rPr lang="en-MY" sz="1200" dirty="0">
                <a:solidFill>
                  <a:srgbClr val="696253"/>
                </a:solidFill>
                <a:latin typeface="Times New Roman" panose="02020603050405020304" pitchFamily="18" charset="0"/>
              </a:rPr>
              <a:t>), 1998, 1144-1163</a:t>
            </a:r>
            <a:endParaRPr lang="en-MY" sz="1200" dirty="0"/>
          </a:p>
        </p:txBody>
      </p:sp>
      <p:sp>
        <p:nvSpPr>
          <p:cNvPr id="6" name="Slide Number Placeholder 5"/>
          <p:cNvSpPr>
            <a:spLocks noGrp="1"/>
          </p:cNvSpPr>
          <p:nvPr>
            <p:ph type="sldNum" sz="quarter" idx="12"/>
          </p:nvPr>
        </p:nvSpPr>
        <p:spPr/>
        <p:txBody>
          <a:bodyPr/>
          <a:lstStyle/>
          <a:p>
            <a:fld id="{E7253E60-038F-480A-94F8-A0D01FEAA47A}" type="slidenum">
              <a:rPr lang="en-MY" smtClean="0"/>
              <a:t>30</a:t>
            </a:fld>
            <a:endParaRPr lang="en-MY"/>
          </a:p>
        </p:txBody>
      </p:sp>
    </p:spTree>
    <p:extLst>
      <p:ext uri="{BB962C8B-B14F-4D97-AF65-F5344CB8AC3E}">
        <p14:creationId xmlns:p14="http://schemas.microsoft.com/office/powerpoint/2010/main" val="29055594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Grp="1" noChangeAspect="1" noChangeArrowheads="1"/>
          </p:cNvPicPr>
          <p:nvPr>
            <p:ph sz="quarter" idx="1"/>
          </p:nvPr>
        </p:nvPicPr>
        <p:blipFill>
          <a:blip r:embed="rId2"/>
          <a:srcRect/>
          <a:stretch>
            <a:fillRect/>
          </a:stretch>
        </p:blipFill>
        <p:spPr bwMode="auto">
          <a:xfrm>
            <a:off x="1905001" y="189964"/>
            <a:ext cx="8250471" cy="6126163"/>
          </a:xfrm>
          <a:prstGeom prst="rect">
            <a:avLst/>
          </a:prstGeom>
          <a:noFill/>
          <a:ln w="9525">
            <a:noFill/>
            <a:miter lim="800000"/>
            <a:headEnd/>
            <a:tailEnd/>
          </a:ln>
          <a:effectLst/>
        </p:spPr>
      </p:pic>
      <p:sp>
        <p:nvSpPr>
          <p:cNvPr id="3" name="Oval 2"/>
          <p:cNvSpPr/>
          <p:nvPr/>
        </p:nvSpPr>
        <p:spPr>
          <a:xfrm>
            <a:off x="7868992" y="3490175"/>
            <a:ext cx="1056067" cy="5151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Slide Number Placeholder 4"/>
          <p:cNvSpPr>
            <a:spLocks noGrp="1"/>
          </p:cNvSpPr>
          <p:nvPr>
            <p:ph type="sldNum" sz="quarter" idx="12"/>
          </p:nvPr>
        </p:nvSpPr>
        <p:spPr/>
        <p:txBody>
          <a:bodyPr/>
          <a:lstStyle/>
          <a:p>
            <a:fld id="{E7253E60-038F-480A-94F8-A0D01FEAA47A}" type="slidenum">
              <a:rPr lang="en-MY" smtClean="0"/>
              <a:t>31</a:t>
            </a:fld>
            <a:endParaRPr lang="en-MY"/>
          </a:p>
        </p:txBody>
      </p:sp>
    </p:spTree>
    <p:extLst>
      <p:ext uri="{BB962C8B-B14F-4D97-AF65-F5344CB8AC3E}">
        <p14:creationId xmlns:p14="http://schemas.microsoft.com/office/powerpoint/2010/main" val="27819889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506200" cy="1325563"/>
          </a:xfrm>
        </p:spPr>
        <p:txBody>
          <a:bodyPr>
            <a:normAutofit/>
          </a:bodyPr>
          <a:lstStyle/>
          <a:p>
            <a:r>
              <a:rPr lang="en-MY" dirty="0" err="1" smtClean="0">
                <a:cs typeface="Arial" panose="020B0604020202020204" pitchFamily="34" charset="0"/>
              </a:rPr>
              <a:t>Bilangan</a:t>
            </a:r>
            <a:r>
              <a:rPr lang="en-MY" dirty="0" smtClean="0">
                <a:cs typeface="Arial" panose="020B0604020202020204" pitchFamily="34" charset="0"/>
              </a:rPr>
              <a:t> </a:t>
            </a:r>
            <a:r>
              <a:rPr lang="en-MY" dirty="0" err="1" smtClean="0">
                <a:cs typeface="Arial" panose="020B0604020202020204" pitchFamily="34" charset="0"/>
              </a:rPr>
              <a:t>Penolakan</a:t>
            </a:r>
            <a:r>
              <a:rPr lang="en-MY" dirty="0" smtClean="0">
                <a:cs typeface="Arial" panose="020B0604020202020204" pitchFamily="34" charset="0"/>
              </a:rPr>
              <a:t> </a:t>
            </a:r>
            <a:r>
              <a:rPr lang="en-MY" dirty="0" err="1" smtClean="0">
                <a:cs typeface="Arial" panose="020B0604020202020204" pitchFamily="34" charset="0"/>
              </a:rPr>
              <a:t>Imunisasi</a:t>
            </a:r>
            <a:r>
              <a:rPr lang="en-MY" dirty="0" smtClean="0">
                <a:cs typeface="Arial" panose="020B0604020202020204" pitchFamily="34" charset="0"/>
              </a:rPr>
              <a:t> (Malaysia) 2013-2016</a:t>
            </a:r>
            <a:endParaRPr lang="en-MY" dirty="0">
              <a:cs typeface="Arial" panose="020B0604020202020204"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348076830"/>
              </p:ext>
            </p:extLst>
          </p:nvPr>
        </p:nvGraphicFramePr>
        <p:xfrm>
          <a:off x="838200" y="1825625"/>
          <a:ext cx="10515600" cy="456132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030310" y="6017613"/>
            <a:ext cx="622286" cy="369332"/>
          </a:xfrm>
          <a:prstGeom prst="rect">
            <a:avLst/>
          </a:prstGeom>
          <a:noFill/>
        </p:spPr>
        <p:txBody>
          <a:bodyPr wrap="none" rtlCol="0">
            <a:spAutoFit/>
          </a:bodyPr>
          <a:lstStyle/>
          <a:p>
            <a:r>
              <a:rPr lang="en-MY" dirty="0" smtClean="0"/>
              <a:t>KKM</a:t>
            </a:r>
            <a:endParaRPr lang="en-MY" dirty="0"/>
          </a:p>
        </p:txBody>
      </p:sp>
      <p:sp>
        <p:nvSpPr>
          <p:cNvPr id="5" name="Slide Number Placeholder 4"/>
          <p:cNvSpPr>
            <a:spLocks noGrp="1"/>
          </p:cNvSpPr>
          <p:nvPr>
            <p:ph type="sldNum" sz="quarter" idx="12"/>
          </p:nvPr>
        </p:nvSpPr>
        <p:spPr/>
        <p:txBody>
          <a:bodyPr/>
          <a:lstStyle/>
          <a:p>
            <a:fld id="{E7253E60-038F-480A-94F8-A0D01FEAA47A}" type="slidenum">
              <a:rPr lang="en-MY" smtClean="0"/>
              <a:t>32</a:t>
            </a:fld>
            <a:endParaRPr lang="en-MY"/>
          </a:p>
        </p:txBody>
      </p:sp>
    </p:spTree>
    <p:extLst>
      <p:ext uri="{BB962C8B-B14F-4D97-AF65-F5344CB8AC3E}">
        <p14:creationId xmlns:p14="http://schemas.microsoft.com/office/powerpoint/2010/main" val="36056018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graphicFrame>
        <p:nvGraphicFramePr>
          <p:cNvPr id="4" name="Chart 3"/>
          <p:cNvGraphicFramePr>
            <a:graphicFrameLocks/>
          </p:cNvGraphicFramePr>
          <p:nvPr>
            <p:extLst>
              <p:ext uri="{D42A27DB-BD31-4B8C-83A1-F6EECF244321}">
                <p14:modId xmlns:p14="http://schemas.microsoft.com/office/powerpoint/2010/main" val="2782636720"/>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fld id="{E7253E60-038F-480A-94F8-A0D01FEAA47A}" type="slidenum">
              <a:rPr lang="en-MY" smtClean="0"/>
              <a:t>33</a:t>
            </a:fld>
            <a:endParaRPr lang="en-MY"/>
          </a:p>
        </p:txBody>
      </p:sp>
    </p:spTree>
    <p:extLst>
      <p:ext uri="{BB962C8B-B14F-4D97-AF65-F5344CB8AC3E}">
        <p14:creationId xmlns:p14="http://schemas.microsoft.com/office/powerpoint/2010/main" val="4430756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Myths employed by anti vaccine movement</a:t>
            </a:r>
            <a:endParaRPr lang="en-US" dirty="0"/>
          </a:p>
        </p:txBody>
      </p:sp>
      <p:sp>
        <p:nvSpPr>
          <p:cNvPr id="3" name="Content Placeholder 2"/>
          <p:cNvSpPr>
            <a:spLocks noGrp="1"/>
          </p:cNvSpPr>
          <p:nvPr>
            <p:ph sz="quarter" idx="1"/>
          </p:nvPr>
        </p:nvSpPr>
        <p:spPr/>
        <p:txBody>
          <a:bodyPr/>
          <a:lstStyle/>
          <a:p>
            <a:r>
              <a:rPr lang="en-US" dirty="0" smtClean="0"/>
              <a:t>Too many, too early in infancy</a:t>
            </a:r>
          </a:p>
          <a:p>
            <a:r>
              <a:rPr lang="en-US" dirty="0" smtClean="0"/>
              <a:t>“bad things “ are in vaccines</a:t>
            </a:r>
          </a:p>
          <a:p>
            <a:r>
              <a:rPr lang="en-US" dirty="0" smtClean="0"/>
              <a:t>Vaccines are linked to autism</a:t>
            </a:r>
          </a:p>
          <a:p>
            <a:endParaRPr lang="en-US" dirty="0"/>
          </a:p>
        </p:txBody>
      </p:sp>
      <p:sp>
        <p:nvSpPr>
          <p:cNvPr id="5" name="Slide Number Placeholder 4"/>
          <p:cNvSpPr>
            <a:spLocks noGrp="1"/>
          </p:cNvSpPr>
          <p:nvPr>
            <p:ph type="sldNum" sz="quarter" idx="12"/>
          </p:nvPr>
        </p:nvSpPr>
        <p:spPr/>
        <p:txBody>
          <a:bodyPr/>
          <a:lstStyle/>
          <a:p>
            <a:fld id="{E7253E60-038F-480A-94F8-A0D01FEAA47A}" type="slidenum">
              <a:rPr lang="en-MY" smtClean="0"/>
              <a:t>34</a:t>
            </a:fld>
            <a:endParaRPr lang="en-MY"/>
          </a:p>
        </p:txBody>
      </p:sp>
    </p:spTree>
    <p:extLst>
      <p:ext uri="{BB962C8B-B14F-4D97-AF65-F5344CB8AC3E}">
        <p14:creationId xmlns:p14="http://schemas.microsoft.com/office/powerpoint/2010/main" val="18818448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 : “bad things in vaccine”</a:t>
            </a:r>
            <a:endParaRPr lang="en-US" dirty="0"/>
          </a:p>
        </p:txBody>
      </p:sp>
      <p:sp>
        <p:nvSpPr>
          <p:cNvPr id="3" name="Content Placeholder 2"/>
          <p:cNvSpPr>
            <a:spLocks noGrp="1"/>
          </p:cNvSpPr>
          <p:nvPr>
            <p:ph sz="quarter" idx="1"/>
          </p:nvPr>
        </p:nvSpPr>
        <p:spPr>
          <a:xfrm>
            <a:off x="1752600" y="1371600"/>
            <a:ext cx="4114800" cy="4572000"/>
          </a:xfrm>
        </p:spPr>
        <p:txBody>
          <a:bodyPr>
            <a:normAutofit/>
          </a:bodyPr>
          <a:lstStyle/>
          <a:p>
            <a:pPr>
              <a:buNone/>
            </a:pPr>
            <a:r>
              <a:rPr lang="en-US" b="1" dirty="0" smtClean="0"/>
              <a:t>1. </a:t>
            </a:r>
            <a:r>
              <a:rPr lang="en-US" b="1" dirty="0" err="1" smtClean="0"/>
              <a:t>Aluminium</a:t>
            </a:r>
            <a:r>
              <a:rPr lang="en-US" dirty="0" smtClean="0"/>
              <a:t> </a:t>
            </a:r>
            <a:r>
              <a:rPr lang="en-US" dirty="0" smtClean="0">
                <a:sym typeface="Wingdings" pitchFamily="2" charset="2"/>
              </a:rPr>
              <a:t> </a:t>
            </a:r>
            <a:r>
              <a:rPr lang="en-US" dirty="0" smtClean="0"/>
              <a:t>Concern regarding toxic build up in the body</a:t>
            </a:r>
          </a:p>
          <a:p>
            <a:r>
              <a:rPr lang="en-US" dirty="0" smtClean="0"/>
              <a:t>By 6 months of age </a:t>
            </a:r>
          </a:p>
          <a:p>
            <a:pPr>
              <a:buNone/>
            </a:pPr>
            <a:r>
              <a:rPr lang="en-US" dirty="0" smtClean="0"/>
              <a:t>   Vaccines             4mg</a:t>
            </a:r>
          </a:p>
          <a:p>
            <a:pPr>
              <a:buNone/>
            </a:pPr>
            <a:r>
              <a:rPr lang="en-US" dirty="0" smtClean="0"/>
              <a:t>   Breast milk         10mg</a:t>
            </a:r>
          </a:p>
          <a:p>
            <a:pPr>
              <a:buNone/>
            </a:pPr>
            <a:r>
              <a:rPr lang="en-US" dirty="0" smtClean="0"/>
              <a:t>   Infant formula     30 mg</a:t>
            </a:r>
          </a:p>
          <a:p>
            <a:pPr>
              <a:buNone/>
            </a:pPr>
            <a:r>
              <a:rPr lang="en-US" dirty="0" smtClean="0"/>
              <a:t>   Soy formula      120mg</a:t>
            </a:r>
          </a:p>
          <a:p>
            <a:endParaRPr lang="en-US" dirty="0" smtClean="0"/>
          </a:p>
          <a:p>
            <a:pPr>
              <a:buNone/>
            </a:pPr>
            <a:endParaRPr lang="en-US" dirty="0" smtClean="0"/>
          </a:p>
          <a:p>
            <a:endParaRPr lang="en-US" dirty="0"/>
          </a:p>
        </p:txBody>
      </p:sp>
      <p:pic>
        <p:nvPicPr>
          <p:cNvPr id="4" name="Picture 2" descr="C:\Users\User\Desktop\ingredient-list.jpg"/>
          <p:cNvPicPr>
            <a:picLocks noChangeAspect="1" noChangeArrowheads="1"/>
          </p:cNvPicPr>
          <p:nvPr/>
        </p:nvPicPr>
        <p:blipFill>
          <a:blip r:embed="rId2"/>
          <a:srcRect/>
          <a:stretch>
            <a:fillRect/>
          </a:stretch>
        </p:blipFill>
        <p:spPr bwMode="auto">
          <a:xfrm>
            <a:off x="6400800" y="1600200"/>
            <a:ext cx="4038600" cy="4648200"/>
          </a:xfrm>
          <a:prstGeom prst="rect">
            <a:avLst/>
          </a:prstGeom>
          <a:noFill/>
        </p:spPr>
      </p:pic>
      <p:sp>
        <p:nvSpPr>
          <p:cNvPr id="6" name="Oval 5"/>
          <p:cNvSpPr/>
          <p:nvPr/>
        </p:nvSpPr>
        <p:spPr>
          <a:xfrm>
            <a:off x="6934200" y="4191000"/>
            <a:ext cx="2209800" cy="6858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E7253E60-038F-480A-94F8-A0D01FEAA47A}" type="slidenum">
              <a:rPr lang="en-MY" smtClean="0"/>
              <a:t>35</a:t>
            </a:fld>
            <a:endParaRPr lang="en-MY"/>
          </a:p>
        </p:txBody>
      </p:sp>
    </p:spTree>
    <p:extLst>
      <p:ext uri="{BB962C8B-B14F-4D97-AF65-F5344CB8AC3E}">
        <p14:creationId xmlns:p14="http://schemas.microsoft.com/office/powerpoint/2010/main" val="1888306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Mercury</a:t>
            </a:r>
            <a:endParaRPr lang="en-US" dirty="0"/>
          </a:p>
        </p:txBody>
      </p:sp>
      <p:sp>
        <p:nvSpPr>
          <p:cNvPr id="3" name="Content Placeholder 2"/>
          <p:cNvSpPr>
            <a:spLocks noGrp="1"/>
          </p:cNvSpPr>
          <p:nvPr>
            <p:ph sz="quarter" idx="1"/>
          </p:nvPr>
        </p:nvSpPr>
        <p:spPr>
          <a:xfrm>
            <a:off x="1350580" y="2593428"/>
            <a:ext cx="7772400" cy="2514600"/>
          </a:xfrm>
        </p:spPr>
        <p:txBody>
          <a:bodyPr>
            <a:normAutofit/>
          </a:bodyPr>
          <a:lstStyle/>
          <a:p>
            <a:r>
              <a:rPr lang="en-US" b="1" dirty="0" smtClean="0"/>
              <a:t>Thimerosal </a:t>
            </a:r>
            <a:r>
              <a:rPr lang="en-US" dirty="0" smtClean="0">
                <a:sym typeface="Wingdings" pitchFamily="2" charset="2"/>
              </a:rPr>
              <a:t> linked to neurological damage/autism </a:t>
            </a:r>
          </a:p>
          <a:p>
            <a:r>
              <a:rPr lang="en-US" dirty="0" smtClean="0"/>
              <a:t> </a:t>
            </a:r>
            <a:r>
              <a:rPr lang="en-US" dirty="0" err="1" smtClean="0"/>
              <a:t>Ethylmercury</a:t>
            </a:r>
            <a:r>
              <a:rPr lang="en-US" dirty="0" smtClean="0"/>
              <a:t> not </a:t>
            </a:r>
            <a:r>
              <a:rPr lang="en-US" dirty="0" err="1" smtClean="0"/>
              <a:t>methylmercury</a:t>
            </a:r>
            <a:endParaRPr lang="en-US" dirty="0" smtClean="0"/>
          </a:p>
          <a:p>
            <a:r>
              <a:rPr lang="en-US" dirty="0" smtClean="0"/>
              <a:t>has been taken out of vaccines as a precaution</a:t>
            </a:r>
          </a:p>
          <a:p>
            <a:endParaRPr lang="en-US" dirty="0" smtClean="0"/>
          </a:p>
          <a:p>
            <a:endParaRPr lang="en-US" b="1" dirty="0"/>
          </a:p>
        </p:txBody>
      </p:sp>
      <p:sp>
        <p:nvSpPr>
          <p:cNvPr id="5" name="Slide Number Placeholder 4"/>
          <p:cNvSpPr>
            <a:spLocks noGrp="1"/>
          </p:cNvSpPr>
          <p:nvPr>
            <p:ph type="sldNum" sz="quarter" idx="12"/>
          </p:nvPr>
        </p:nvSpPr>
        <p:spPr/>
        <p:txBody>
          <a:bodyPr/>
          <a:lstStyle/>
          <a:p>
            <a:fld id="{E7253E60-038F-480A-94F8-A0D01FEAA47A}" type="slidenum">
              <a:rPr lang="en-MY" smtClean="0"/>
              <a:t>36</a:t>
            </a:fld>
            <a:endParaRPr lang="en-MY"/>
          </a:p>
        </p:txBody>
      </p:sp>
    </p:spTree>
    <p:extLst>
      <p:ext uri="{BB962C8B-B14F-4D97-AF65-F5344CB8AC3E}">
        <p14:creationId xmlns:p14="http://schemas.microsoft.com/office/powerpoint/2010/main" val="17052731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concerns : Religious Reasons</a:t>
            </a:r>
            <a:endParaRPr lang="en-US" dirty="0"/>
          </a:p>
        </p:txBody>
      </p:sp>
      <p:sp>
        <p:nvSpPr>
          <p:cNvPr id="3" name="Content Placeholder 2"/>
          <p:cNvSpPr>
            <a:spLocks noGrp="1"/>
          </p:cNvSpPr>
          <p:nvPr>
            <p:ph sz="quarter" idx="1"/>
          </p:nvPr>
        </p:nvSpPr>
        <p:spPr>
          <a:xfrm>
            <a:off x="2286000" y="1524000"/>
            <a:ext cx="7848600" cy="4800600"/>
          </a:xfrm>
        </p:spPr>
        <p:txBody>
          <a:bodyPr/>
          <a:lstStyle/>
          <a:p>
            <a:r>
              <a:rPr lang="en-US" dirty="0" smtClean="0"/>
              <a:t>KKM and JAKIM has certified that vaccines are permissible for the use of Muslims</a:t>
            </a:r>
          </a:p>
          <a:p>
            <a:endParaRPr lang="en-US" dirty="0" smtClean="0"/>
          </a:p>
          <a:p>
            <a:endParaRPr lang="en-US" dirty="0" smtClean="0"/>
          </a:p>
          <a:p>
            <a:r>
              <a:rPr lang="en-US" dirty="0" smtClean="0"/>
              <a:t>More information regarding religious aspects of vaccination -  </a:t>
            </a:r>
            <a:r>
              <a:rPr lang="en-US" dirty="0" smtClean="0">
                <a:hlinkClick r:id="rId2"/>
              </a:rPr>
              <a:t>www.e-fatwa.gov.my</a:t>
            </a:r>
            <a:endParaRPr lang="en-US" dirty="0" smtClean="0"/>
          </a:p>
          <a:p>
            <a:endParaRPr lang="en-US" dirty="0" smtClean="0"/>
          </a:p>
        </p:txBody>
      </p:sp>
      <p:sp>
        <p:nvSpPr>
          <p:cNvPr id="5" name="Slide Number Placeholder 4"/>
          <p:cNvSpPr>
            <a:spLocks noGrp="1"/>
          </p:cNvSpPr>
          <p:nvPr>
            <p:ph type="sldNum" sz="quarter" idx="12"/>
          </p:nvPr>
        </p:nvSpPr>
        <p:spPr/>
        <p:txBody>
          <a:bodyPr/>
          <a:lstStyle/>
          <a:p>
            <a:fld id="{E7253E60-038F-480A-94F8-A0D01FEAA47A}" type="slidenum">
              <a:rPr lang="en-MY" smtClean="0"/>
              <a:t>37</a:t>
            </a:fld>
            <a:endParaRPr lang="en-MY"/>
          </a:p>
        </p:txBody>
      </p:sp>
    </p:spTree>
    <p:extLst>
      <p:ext uri="{BB962C8B-B14F-4D97-AF65-F5344CB8AC3E}">
        <p14:creationId xmlns:p14="http://schemas.microsoft.com/office/powerpoint/2010/main" val="18671591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Myth : MMR vaccine causes Autism</a:t>
            </a:r>
            <a:endParaRPr lang="en-US" dirty="0"/>
          </a:p>
        </p:txBody>
      </p:sp>
      <p:pic>
        <p:nvPicPr>
          <p:cNvPr id="1026" name="Picture 2" descr="C:\Users\User\Desktop\.facebook_1440518696612.jpg"/>
          <p:cNvPicPr>
            <a:picLocks noGrp="1" noChangeAspect="1" noChangeArrowheads="1"/>
          </p:cNvPicPr>
          <p:nvPr>
            <p:ph sz="quarter" idx="2"/>
          </p:nvPr>
        </p:nvPicPr>
        <p:blipFill>
          <a:blip r:embed="rId2"/>
          <a:srcRect/>
          <a:stretch>
            <a:fillRect/>
          </a:stretch>
        </p:blipFill>
        <p:spPr bwMode="auto">
          <a:xfrm>
            <a:off x="6553201" y="1600201"/>
            <a:ext cx="3749675" cy="4407921"/>
          </a:xfrm>
          <a:prstGeom prst="rect">
            <a:avLst/>
          </a:prstGeom>
          <a:noFill/>
        </p:spPr>
      </p:pic>
      <p:sp>
        <p:nvSpPr>
          <p:cNvPr id="6" name="Content Placeholder 5"/>
          <p:cNvSpPr>
            <a:spLocks noGrp="1"/>
          </p:cNvSpPr>
          <p:nvPr>
            <p:ph sz="quarter" idx="1"/>
          </p:nvPr>
        </p:nvSpPr>
        <p:spPr/>
        <p:txBody>
          <a:bodyPr/>
          <a:lstStyle/>
          <a:p>
            <a:r>
              <a:rPr lang="en-US" dirty="0" smtClean="0"/>
              <a:t>Postulated by Andrew Wakefield –linked 12 children </a:t>
            </a:r>
          </a:p>
          <a:p>
            <a:r>
              <a:rPr lang="en-US" dirty="0" smtClean="0"/>
              <a:t>Fraudulent paper was published </a:t>
            </a:r>
            <a:r>
              <a:rPr lang="en-US" dirty="0" smtClean="0">
                <a:sym typeface="Wingdings" pitchFamily="2" charset="2"/>
              </a:rPr>
              <a:t>disproved</a:t>
            </a:r>
            <a:endParaRPr lang="en-US" dirty="0" smtClean="0"/>
          </a:p>
          <a:p>
            <a:r>
              <a:rPr lang="en-US" dirty="0" smtClean="0"/>
              <a:t>Many large well designed RCT were conducted </a:t>
            </a:r>
            <a:r>
              <a:rPr lang="en-US" dirty="0" smtClean="0">
                <a:sym typeface="Wingdings" pitchFamily="2" charset="2"/>
              </a:rPr>
              <a:t>NO LINK WITH AUTISM</a:t>
            </a:r>
            <a:endParaRPr lang="en-US" dirty="0"/>
          </a:p>
        </p:txBody>
      </p:sp>
      <p:sp>
        <p:nvSpPr>
          <p:cNvPr id="4" name="Slide Number Placeholder 3"/>
          <p:cNvSpPr>
            <a:spLocks noGrp="1"/>
          </p:cNvSpPr>
          <p:nvPr>
            <p:ph type="sldNum" sz="quarter" idx="12"/>
          </p:nvPr>
        </p:nvSpPr>
        <p:spPr/>
        <p:txBody>
          <a:bodyPr/>
          <a:lstStyle/>
          <a:p>
            <a:fld id="{E7253E60-038F-480A-94F8-A0D01FEAA47A}" type="slidenum">
              <a:rPr lang="en-MY" smtClean="0"/>
              <a:t>38</a:t>
            </a:fld>
            <a:endParaRPr lang="en-MY"/>
          </a:p>
        </p:txBody>
      </p:sp>
    </p:spTree>
    <p:extLst>
      <p:ext uri="{BB962C8B-B14F-4D97-AF65-F5344CB8AC3E}">
        <p14:creationId xmlns:p14="http://schemas.microsoft.com/office/powerpoint/2010/main" val="6817315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dirty="0"/>
          </a:p>
        </p:txBody>
      </p:sp>
      <p:pic>
        <p:nvPicPr>
          <p:cNvPr id="3074" name="Picture 2" descr="Image result for cow p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6455" y="608845"/>
            <a:ext cx="7165919" cy="50992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31421" y="6027532"/>
            <a:ext cx="8875986" cy="369332"/>
          </a:xfrm>
          <a:prstGeom prst="rect">
            <a:avLst/>
          </a:prstGeom>
        </p:spPr>
        <p:txBody>
          <a:bodyPr wrap="square">
            <a:spAutoFit/>
          </a:bodyPr>
          <a:lstStyle/>
          <a:p>
            <a:r>
              <a:rPr lang="en-MY" dirty="0" smtClean="0">
                <a:solidFill>
                  <a:srgbClr val="222222"/>
                </a:solidFill>
                <a:latin typeface="Arial" panose="020B0604020202020204" pitchFamily="34" charset="0"/>
              </a:rPr>
              <a:t>Caricatured </a:t>
            </a:r>
            <a:r>
              <a:rPr lang="en-MY" dirty="0">
                <a:solidFill>
                  <a:srgbClr val="222222"/>
                </a:solidFill>
                <a:latin typeface="Arial" panose="020B0604020202020204" pitchFamily="34" charset="0"/>
              </a:rPr>
              <a:t>a scene at the Smallpox and Inoculation Hospital at St. Pancras</a:t>
            </a:r>
            <a:r>
              <a:rPr lang="en-MY" dirty="0" smtClean="0">
                <a:solidFill>
                  <a:srgbClr val="222222"/>
                </a:solidFill>
                <a:latin typeface="Arial" panose="020B0604020202020204" pitchFamily="34" charset="0"/>
              </a:rPr>
              <a:t>, London</a:t>
            </a:r>
            <a:endParaRPr lang="en-MY" dirty="0"/>
          </a:p>
        </p:txBody>
      </p:sp>
      <p:sp>
        <p:nvSpPr>
          <p:cNvPr id="6" name="Slide Number Placeholder 5"/>
          <p:cNvSpPr>
            <a:spLocks noGrp="1"/>
          </p:cNvSpPr>
          <p:nvPr>
            <p:ph type="sldNum" sz="quarter" idx="12"/>
          </p:nvPr>
        </p:nvSpPr>
        <p:spPr/>
        <p:txBody>
          <a:bodyPr/>
          <a:lstStyle/>
          <a:p>
            <a:fld id="{E7253E60-038F-480A-94F8-A0D01FEAA47A}" type="slidenum">
              <a:rPr lang="en-MY" smtClean="0"/>
              <a:t>39</a:t>
            </a:fld>
            <a:endParaRPr lang="en-MY"/>
          </a:p>
        </p:txBody>
      </p:sp>
    </p:spTree>
    <p:extLst>
      <p:ext uri="{BB962C8B-B14F-4D97-AF65-F5344CB8AC3E}">
        <p14:creationId xmlns:p14="http://schemas.microsoft.com/office/powerpoint/2010/main" val="4237315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4000" dirty="0">
                <a:latin typeface="+mn-lt"/>
              </a:rPr>
              <a:t>Ten Great Public Health </a:t>
            </a:r>
            <a:r>
              <a:rPr lang="en-MY" sz="4000" dirty="0" smtClean="0">
                <a:latin typeface="+mn-lt"/>
              </a:rPr>
              <a:t>Achievements</a:t>
            </a:r>
            <a:endParaRPr lang="en-MY" sz="4000" dirty="0">
              <a:latin typeface="+mn-lt"/>
            </a:endParaRPr>
          </a:p>
        </p:txBody>
      </p:sp>
      <p:sp>
        <p:nvSpPr>
          <p:cNvPr id="3" name="Content Placeholder 2"/>
          <p:cNvSpPr>
            <a:spLocks noGrp="1"/>
          </p:cNvSpPr>
          <p:nvPr>
            <p:ph idx="1"/>
          </p:nvPr>
        </p:nvSpPr>
        <p:spPr/>
        <p:txBody>
          <a:bodyPr>
            <a:normAutofit lnSpcReduction="10000"/>
          </a:bodyPr>
          <a:lstStyle/>
          <a:p>
            <a:r>
              <a:rPr lang="en-MY" dirty="0" smtClean="0"/>
              <a:t>United </a:t>
            </a:r>
            <a:r>
              <a:rPr lang="en-MY" dirty="0"/>
              <a:t>States, 1900-1999</a:t>
            </a:r>
            <a:endParaRPr lang="en-MY" dirty="0" smtClean="0"/>
          </a:p>
          <a:p>
            <a:pPr lvl="1"/>
            <a:r>
              <a:rPr lang="en-MY" dirty="0" smtClean="0"/>
              <a:t>Vaccination</a:t>
            </a:r>
            <a:endParaRPr lang="en-MY" dirty="0"/>
          </a:p>
          <a:p>
            <a:pPr lvl="1"/>
            <a:r>
              <a:rPr lang="en-MY" dirty="0"/>
              <a:t>Motor-vehicle safety</a:t>
            </a:r>
          </a:p>
          <a:p>
            <a:pPr lvl="1"/>
            <a:r>
              <a:rPr lang="en-MY" dirty="0"/>
              <a:t>Safer workplaces</a:t>
            </a:r>
          </a:p>
          <a:p>
            <a:pPr lvl="1"/>
            <a:r>
              <a:rPr lang="en-MY" dirty="0"/>
              <a:t>Control of infectious diseases</a:t>
            </a:r>
          </a:p>
          <a:p>
            <a:pPr lvl="1"/>
            <a:r>
              <a:rPr lang="en-MY" dirty="0"/>
              <a:t>Decline in deaths from coronary heart disease and stroke</a:t>
            </a:r>
          </a:p>
          <a:p>
            <a:pPr lvl="1"/>
            <a:r>
              <a:rPr lang="en-MY" dirty="0"/>
              <a:t>Safer and healthier foods</a:t>
            </a:r>
          </a:p>
          <a:p>
            <a:pPr lvl="1"/>
            <a:r>
              <a:rPr lang="en-MY" dirty="0"/>
              <a:t>Healthier mothers and babies</a:t>
            </a:r>
          </a:p>
          <a:p>
            <a:pPr lvl="1"/>
            <a:r>
              <a:rPr lang="en-MY" dirty="0"/>
              <a:t>Family planning</a:t>
            </a:r>
          </a:p>
          <a:p>
            <a:pPr lvl="1"/>
            <a:r>
              <a:rPr lang="en-MY" dirty="0"/>
              <a:t>Fluoridation of drinking water</a:t>
            </a:r>
          </a:p>
          <a:p>
            <a:pPr lvl="1"/>
            <a:r>
              <a:rPr lang="en-MY" dirty="0"/>
              <a:t>Recognition of tobacco use as a health hazard</a:t>
            </a:r>
          </a:p>
          <a:p>
            <a:endParaRPr lang="en-MY" dirty="0"/>
          </a:p>
        </p:txBody>
      </p:sp>
      <p:sp>
        <p:nvSpPr>
          <p:cNvPr id="4" name="Rectangle 3"/>
          <p:cNvSpPr/>
          <p:nvPr/>
        </p:nvSpPr>
        <p:spPr>
          <a:xfrm>
            <a:off x="7562564" y="6248758"/>
            <a:ext cx="2852063" cy="276999"/>
          </a:xfrm>
          <a:prstGeom prst="rect">
            <a:avLst/>
          </a:prstGeom>
        </p:spPr>
        <p:txBody>
          <a:bodyPr wrap="none">
            <a:spAutoFit/>
          </a:bodyPr>
          <a:lstStyle/>
          <a:p>
            <a:r>
              <a:rPr lang="en-MY" sz="1200" dirty="0" smtClean="0">
                <a:solidFill>
                  <a:srgbClr val="333333"/>
                </a:solidFill>
                <a:latin typeface="Arial" panose="020B0604020202020204" pitchFamily="34" charset="0"/>
              </a:rPr>
              <a:t>MMRW April </a:t>
            </a:r>
            <a:r>
              <a:rPr lang="en-MY" sz="1200" dirty="0">
                <a:solidFill>
                  <a:srgbClr val="333333"/>
                </a:solidFill>
                <a:latin typeface="Arial" panose="020B0604020202020204" pitchFamily="34" charset="0"/>
              </a:rPr>
              <a:t>02, 1999 / 48(12);241-243</a:t>
            </a:r>
            <a:endParaRPr lang="en-MY" sz="1200" dirty="0"/>
          </a:p>
        </p:txBody>
      </p:sp>
      <p:sp>
        <p:nvSpPr>
          <p:cNvPr id="5" name="Oval 4"/>
          <p:cNvSpPr/>
          <p:nvPr/>
        </p:nvSpPr>
        <p:spPr>
          <a:xfrm>
            <a:off x="1120462" y="2163651"/>
            <a:ext cx="2537138" cy="4893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Slide Number Placeholder 6"/>
          <p:cNvSpPr>
            <a:spLocks noGrp="1"/>
          </p:cNvSpPr>
          <p:nvPr>
            <p:ph type="sldNum" sz="quarter" idx="12"/>
          </p:nvPr>
        </p:nvSpPr>
        <p:spPr/>
        <p:txBody>
          <a:bodyPr/>
          <a:lstStyle/>
          <a:p>
            <a:fld id="{E7253E60-038F-480A-94F8-A0D01FEAA47A}" type="slidenum">
              <a:rPr lang="en-MY" smtClean="0"/>
              <a:t>4</a:t>
            </a:fld>
            <a:endParaRPr lang="en-MY"/>
          </a:p>
        </p:txBody>
      </p:sp>
    </p:spTree>
    <p:extLst>
      <p:ext uri="{BB962C8B-B14F-4D97-AF65-F5344CB8AC3E}">
        <p14:creationId xmlns:p14="http://schemas.microsoft.com/office/powerpoint/2010/main" val="42413179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sp>
        <p:nvSpPr>
          <p:cNvPr id="4" name="AutoShape 2" descr="Image result for trump and vaccina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pic>
        <p:nvPicPr>
          <p:cNvPr id="6148" name="Picture 4" descr="Image result for trump and vaccin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3106" y="2165241"/>
            <a:ext cx="6096000" cy="31527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71321" y="5807631"/>
            <a:ext cx="901785" cy="369332"/>
          </a:xfrm>
          <a:prstGeom prst="rect">
            <a:avLst/>
          </a:prstGeom>
          <a:noFill/>
        </p:spPr>
        <p:txBody>
          <a:bodyPr wrap="none" rtlCol="0">
            <a:spAutoFit/>
          </a:bodyPr>
          <a:lstStyle/>
          <a:p>
            <a:r>
              <a:rPr lang="en-MY" dirty="0" smtClean="0"/>
              <a:t>Twitter </a:t>
            </a:r>
            <a:endParaRPr lang="en-MY" dirty="0"/>
          </a:p>
        </p:txBody>
      </p:sp>
      <p:sp>
        <p:nvSpPr>
          <p:cNvPr id="7" name="Slide Number Placeholder 6"/>
          <p:cNvSpPr>
            <a:spLocks noGrp="1"/>
          </p:cNvSpPr>
          <p:nvPr>
            <p:ph type="sldNum" sz="quarter" idx="12"/>
          </p:nvPr>
        </p:nvSpPr>
        <p:spPr/>
        <p:txBody>
          <a:bodyPr/>
          <a:lstStyle/>
          <a:p>
            <a:fld id="{E7253E60-038F-480A-94F8-A0D01FEAA47A}" type="slidenum">
              <a:rPr lang="en-MY" smtClean="0"/>
              <a:t>40</a:t>
            </a:fld>
            <a:endParaRPr lang="en-MY"/>
          </a:p>
        </p:txBody>
      </p:sp>
    </p:spTree>
    <p:extLst>
      <p:ext uri="{BB962C8B-B14F-4D97-AF65-F5344CB8AC3E}">
        <p14:creationId xmlns:p14="http://schemas.microsoft.com/office/powerpoint/2010/main" val="8143392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6887"/>
            <a:ext cx="10515600" cy="1325563"/>
          </a:xfrm>
        </p:spPr>
        <p:txBody>
          <a:bodyPr>
            <a:normAutofit/>
          </a:bodyPr>
          <a:lstStyle/>
          <a:p>
            <a:r>
              <a:rPr lang="en-MY" dirty="0" err="1"/>
              <a:t>DTaP</a:t>
            </a:r>
            <a:r>
              <a:rPr lang="en-MY" dirty="0"/>
              <a:t> vaccine </a:t>
            </a:r>
            <a:r>
              <a:rPr lang="en-MY" dirty="0" smtClean="0"/>
              <a:t>side-effects</a:t>
            </a:r>
            <a:endParaRPr lang="en-MY" dirty="0"/>
          </a:p>
        </p:txBody>
      </p:sp>
      <p:sp>
        <p:nvSpPr>
          <p:cNvPr id="3" name="Content Placeholder 2"/>
          <p:cNvSpPr>
            <a:spLocks noGrp="1"/>
          </p:cNvSpPr>
          <p:nvPr>
            <p:ph idx="1"/>
          </p:nvPr>
        </p:nvSpPr>
        <p:spPr/>
        <p:txBody>
          <a:bodyPr>
            <a:normAutofit fontScale="62500" lnSpcReduction="20000"/>
          </a:bodyPr>
          <a:lstStyle/>
          <a:p>
            <a:pPr>
              <a:lnSpc>
                <a:spcPct val="110000"/>
              </a:lnSpc>
              <a:spcBef>
                <a:spcPts val="0"/>
              </a:spcBef>
            </a:pPr>
            <a:r>
              <a:rPr lang="en-MY" b="1" dirty="0" smtClean="0"/>
              <a:t>Mild </a:t>
            </a:r>
            <a:r>
              <a:rPr lang="en-MY" b="1" dirty="0"/>
              <a:t>Problems (Common</a:t>
            </a:r>
            <a:r>
              <a:rPr lang="en-MY" b="1" dirty="0" smtClean="0"/>
              <a:t>) 1:4</a:t>
            </a:r>
            <a:endParaRPr lang="en-MY" dirty="0"/>
          </a:p>
          <a:p>
            <a:pPr lvl="1">
              <a:lnSpc>
                <a:spcPct val="110000"/>
              </a:lnSpc>
              <a:spcBef>
                <a:spcPts val="0"/>
              </a:spcBef>
            </a:pPr>
            <a:r>
              <a:rPr lang="en-MY" dirty="0"/>
              <a:t>Fever </a:t>
            </a:r>
          </a:p>
          <a:p>
            <a:pPr lvl="1">
              <a:lnSpc>
                <a:spcPct val="110000"/>
              </a:lnSpc>
              <a:spcBef>
                <a:spcPts val="0"/>
              </a:spcBef>
            </a:pPr>
            <a:r>
              <a:rPr lang="en-MY" dirty="0"/>
              <a:t>Redness or </a:t>
            </a:r>
            <a:r>
              <a:rPr lang="en-MY" dirty="0" smtClean="0"/>
              <a:t>swelling</a:t>
            </a:r>
            <a:endParaRPr lang="en-MY" dirty="0"/>
          </a:p>
          <a:p>
            <a:pPr lvl="1">
              <a:lnSpc>
                <a:spcPct val="110000"/>
              </a:lnSpc>
              <a:spcBef>
                <a:spcPts val="0"/>
              </a:spcBef>
            </a:pPr>
            <a:r>
              <a:rPr lang="en-MY" dirty="0"/>
              <a:t>Soreness or </a:t>
            </a:r>
            <a:r>
              <a:rPr lang="en-MY" dirty="0" smtClean="0"/>
              <a:t>tenderness</a:t>
            </a:r>
            <a:endParaRPr lang="en-MY" dirty="0"/>
          </a:p>
          <a:p>
            <a:pPr lvl="1">
              <a:lnSpc>
                <a:spcPct val="110000"/>
              </a:lnSpc>
              <a:spcBef>
                <a:spcPts val="0"/>
              </a:spcBef>
            </a:pPr>
            <a:r>
              <a:rPr lang="en-MY" dirty="0" smtClean="0"/>
              <a:t>Fussiness</a:t>
            </a:r>
            <a:endParaRPr lang="en-MY" dirty="0"/>
          </a:p>
          <a:p>
            <a:pPr>
              <a:lnSpc>
                <a:spcPct val="110000"/>
              </a:lnSpc>
              <a:spcBef>
                <a:spcPts val="0"/>
              </a:spcBef>
            </a:pPr>
            <a:endParaRPr lang="en-MY" dirty="0"/>
          </a:p>
          <a:p>
            <a:pPr>
              <a:lnSpc>
                <a:spcPct val="110000"/>
              </a:lnSpc>
              <a:spcBef>
                <a:spcPts val="0"/>
              </a:spcBef>
            </a:pPr>
            <a:r>
              <a:rPr lang="en-MY" b="1" dirty="0" smtClean="0"/>
              <a:t>Moderate </a:t>
            </a:r>
            <a:r>
              <a:rPr lang="en-MY" b="1" dirty="0"/>
              <a:t>Problems (Uncommon)</a:t>
            </a:r>
            <a:endParaRPr lang="en-MY" dirty="0"/>
          </a:p>
          <a:p>
            <a:pPr lvl="1">
              <a:lnSpc>
                <a:spcPct val="110000"/>
              </a:lnSpc>
              <a:spcBef>
                <a:spcPts val="0"/>
              </a:spcBef>
            </a:pPr>
            <a:r>
              <a:rPr lang="en-MY" dirty="0"/>
              <a:t>Seizure (jerking or staring) (about 1 child out of 14,000)</a:t>
            </a:r>
          </a:p>
          <a:p>
            <a:pPr lvl="1">
              <a:lnSpc>
                <a:spcPct val="110000"/>
              </a:lnSpc>
              <a:spcBef>
                <a:spcPts val="0"/>
              </a:spcBef>
            </a:pPr>
            <a:r>
              <a:rPr lang="en-MY" dirty="0"/>
              <a:t>Non-stop crying, for 3 hours or more (up to about 1 child out of 1,000)</a:t>
            </a:r>
          </a:p>
          <a:p>
            <a:pPr lvl="1">
              <a:lnSpc>
                <a:spcPct val="110000"/>
              </a:lnSpc>
              <a:spcBef>
                <a:spcPts val="0"/>
              </a:spcBef>
            </a:pPr>
            <a:r>
              <a:rPr lang="en-MY" dirty="0"/>
              <a:t>High fever, over 105°F (about 1 child out of 16,000)</a:t>
            </a:r>
          </a:p>
          <a:p>
            <a:pPr>
              <a:lnSpc>
                <a:spcPct val="110000"/>
              </a:lnSpc>
              <a:spcBef>
                <a:spcPts val="0"/>
              </a:spcBef>
            </a:pPr>
            <a:endParaRPr lang="en-MY" b="1" dirty="0" smtClean="0"/>
          </a:p>
          <a:p>
            <a:pPr>
              <a:lnSpc>
                <a:spcPct val="110000"/>
              </a:lnSpc>
              <a:spcBef>
                <a:spcPts val="0"/>
              </a:spcBef>
            </a:pPr>
            <a:r>
              <a:rPr lang="en-MY" b="1" dirty="0" smtClean="0"/>
              <a:t>Severe </a:t>
            </a:r>
            <a:r>
              <a:rPr lang="en-MY" b="1" dirty="0"/>
              <a:t>Problems (Very Rare)</a:t>
            </a:r>
            <a:endParaRPr lang="en-MY" dirty="0"/>
          </a:p>
          <a:p>
            <a:pPr>
              <a:lnSpc>
                <a:spcPct val="110000"/>
              </a:lnSpc>
              <a:spcBef>
                <a:spcPts val="0"/>
              </a:spcBef>
            </a:pPr>
            <a:r>
              <a:rPr lang="en-MY" dirty="0"/>
              <a:t>Serious allergic reaction (less than 1 out of a million doses)</a:t>
            </a:r>
          </a:p>
          <a:p>
            <a:pPr>
              <a:lnSpc>
                <a:spcPct val="110000"/>
              </a:lnSpc>
              <a:spcBef>
                <a:spcPts val="0"/>
              </a:spcBef>
            </a:pPr>
            <a:r>
              <a:rPr lang="en-MY" dirty="0"/>
              <a:t>Several other severe problems have been reported after </a:t>
            </a:r>
            <a:r>
              <a:rPr lang="en-MY" dirty="0" err="1"/>
              <a:t>DTaP</a:t>
            </a:r>
            <a:r>
              <a:rPr lang="en-MY" dirty="0"/>
              <a:t> vaccine. These include:</a:t>
            </a:r>
          </a:p>
          <a:p>
            <a:pPr lvl="1">
              <a:lnSpc>
                <a:spcPct val="110000"/>
              </a:lnSpc>
              <a:spcBef>
                <a:spcPts val="0"/>
              </a:spcBef>
            </a:pPr>
            <a:r>
              <a:rPr lang="en-MY" dirty="0"/>
              <a:t>Long-term seizures, coma, or lowered consciousness</a:t>
            </a:r>
          </a:p>
          <a:p>
            <a:pPr lvl="1">
              <a:lnSpc>
                <a:spcPct val="110000"/>
              </a:lnSpc>
              <a:spcBef>
                <a:spcPts val="0"/>
              </a:spcBef>
            </a:pPr>
            <a:r>
              <a:rPr lang="en-MY" dirty="0"/>
              <a:t>Permanent brain damage.</a:t>
            </a:r>
          </a:p>
          <a:p>
            <a:pPr>
              <a:lnSpc>
                <a:spcPct val="110000"/>
              </a:lnSpc>
              <a:spcBef>
                <a:spcPts val="0"/>
              </a:spcBef>
            </a:pPr>
            <a:r>
              <a:rPr lang="en-MY" dirty="0"/>
              <a:t>These are so rare it is hard to tell if they are caused by the </a:t>
            </a:r>
            <a:r>
              <a:rPr lang="en-MY" dirty="0" smtClean="0"/>
              <a:t>vaccine</a:t>
            </a:r>
            <a:endParaRPr lang="en-MY" dirty="0"/>
          </a:p>
          <a:p>
            <a:pPr marL="0" indent="0">
              <a:buNone/>
            </a:pPr>
            <a:endParaRPr lang="en-MY" dirty="0"/>
          </a:p>
        </p:txBody>
      </p:sp>
      <p:sp>
        <p:nvSpPr>
          <p:cNvPr id="4" name="Rectangle 3"/>
          <p:cNvSpPr/>
          <p:nvPr/>
        </p:nvSpPr>
        <p:spPr>
          <a:xfrm>
            <a:off x="1000835" y="6056972"/>
            <a:ext cx="9480646" cy="276999"/>
          </a:xfrm>
          <a:prstGeom prst="rect">
            <a:avLst/>
          </a:prstGeom>
        </p:spPr>
        <p:txBody>
          <a:bodyPr wrap="square">
            <a:spAutoFit/>
          </a:bodyPr>
          <a:lstStyle/>
          <a:p>
            <a:r>
              <a:rPr lang="en-MY" sz="1200" dirty="0"/>
              <a:t>http://www.nhs.uk/Conditions/vaccinations/Pages/5-in-1-vaccine-side-effects.aspx</a:t>
            </a:r>
          </a:p>
        </p:txBody>
      </p:sp>
      <p:sp>
        <p:nvSpPr>
          <p:cNvPr id="5" name="Rectangle 4"/>
          <p:cNvSpPr/>
          <p:nvPr/>
        </p:nvSpPr>
        <p:spPr>
          <a:xfrm>
            <a:off x="1000835" y="6195472"/>
            <a:ext cx="3689343" cy="276999"/>
          </a:xfrm>
          <a:prstGeom prst="rect">
            <a:avLst/>
          </a:prstGeom>
        </p:spPr>
        <p:txBody>
          <a:bodyPr wrap="none">
            <a:spAutoFit/>
          </a:bodyPr>
          <a:lstStyle/>
          <a:p>
            <a:r>
              <a:rPr lang="en-MY" sz="1200" dirty="0"/>
              <a:t>https://www.cdc.gov/vaccines/vac-gen/side-effects.htm</a:t>
            </a:r>
          </a:p>
        </p:txBody>
      </p:sp>
      <p:sp>
        <p:nvSpPr>
          <p:cNvPr id="7" name="Slide Number Placeholder 6"/>
          <p:cNvSpPr>
            <a:spLocks noGrp="1"/>
          </p:cNvSpPr>
          <p:nvPr>
            <p:ph type="sldNum" sz="quarter" idx="12"/>
          </p:nvPr>
        </p:nvSpPr>
        <p:spPr/>
        <p:txBody>
          <a:bodyPr/>
          <a:lstStyle/>
          <a:p>
            <a:fld id="{E7253E60-038F-480A-94F8-A0D01FEAA47A}" type="slidenum">
              <a:rPr lang="en-MY" smtClean="0"/>
              <a:t>41</a:t>
            </a:fld>
            <a:endParaRPr lang="en-MY"/>
          </a:p>
        </p:txBody>
      </p:sp>
    </p:spTree>
    <p:extLst>
      <p:ext uri="{BB962C8B-B14F-4D97-AF65-F5344CB8AC3E}">
        <p14:creationId xmlns:p14="http://schemas.microsoft.com/office/powerpoint/2010/main" val="40603832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National Immunization Technical Committee </a:t>
            </a:r>
          </a:p>
        </p:txBody>
      </p:sp>
      <p:sp>
        <p:nvSpPr>
          <p:cNvPr id="3" name="Content Placeholder 2"/>
          <p:cNvSpPr>
            <a:spLocks noGrp="1"/>
          </p:cNvSpPr>
          <p:nvPr>
            <p:ph idx="1"/>
          </p:nvPr>
        </p:nvSpPr>
        <p:spPr/>
        <p:txBody>
          <a:bodyPr>
            <a:normAutofit/>
          </a:bodyPr>
          <a:lstStyle/>
          <a:p>
            <a:r>
              <a:rPr lang="en-MY" dirty="0"/>
              <a:t>Pharmacovigilance Program on the Safety of </a:t>
            </a:r>
            <a:r>
              <a:rPr lang="en-MY" dirty="0" smtClean="0"/>
              <a:t>Vaccines</a:t>
            </a:r>
            <a:endParaRPr lang="en-MY" dirty="0"/>
          </a:p>
          <a:p>
            <a:r>
              <a:rPr lang="en-MY" dirty="0"/>
              <a:t>adverse events following </a:t>
            </a:r>
            <a:r>
              <a:rPr lang="en-MY" dirty="0" smtClean="0"/>
              <a:t>immunization</a:t>
            </a:r>
          </a:p>
          <a:p>
            <a:endParaRPr lang="en-MY" dirty="0" smtClean="0"/>
          </a:p>
          <a:p>
            <a:endParaRPr lang="en-MY" dirty="0"/>
          </a:p>
          <a:p>
            <a:r>
              <a:rPr lang="en-MY" dirty="0" smtClean="0"/>
              <a:t>Vaccine </a:t>
            </a:r>
            <a:r>
              <a:rPr lang="en-MY" dirty="0"/>
              <a:t>Adverse Event Reporting </a:t>
            </a:r>
            <a:r>
              <a:rPr lang="en-MY" dirty="0" smtClean="0"/>
              <a:t>System(VAERS)</a:t>
            </a:r>
            <a:endParaRPr lang="en-MY" dirty="0"/>
          </a:p>
          <a:p>
            <a:r>
              <a:rPr lang="en-MY" dirty="0" smtClean="0"/>
              <a:t>allow </a:t>
            </a:r>
            <a:r>
              <a:rPr lang="en-MY" dirty="0"/>
              <a:t>reporting by general public </a:t>
            </a:r>
            <a:r>
              <a:rPr lang="en-MY" dirty="0" smtClean="0"/>
              <a:t>on  </a:t>
            </a:r>
            <a:r>
              <a:rPr lang="en-MY" dirty="0"/>
              <a:t>vaccine adverse </a:t>
            </a:r>
            <a:r>
              <a:rPr lang="en-MY" dirty="0" smtClean="0"/>
              <a:t>events</a:t>
            </a:r>
          </a:p>
          <a:p>
            <a:r>
              <a:rPr lang="en-MY" dirty="0" smtClean="0"/>
              <a:t>allowing public to access the data  as VAERS – </a:t>
            </a:r>
            <a:r>
              <a:rPr lang="en-MY" b="1" dirty="0" smtClean="0"/>
              <a:t>build trust</a:t>
            </a:r>
          </a:p>
          <a:p>
            <a:pPr marL="0" indent="0">
              <a:buNone/>
            </a:pPr>
            <a:r>
              <a:rPr lang="en-MY" dirty="0" smtClean="0"/>
              <a:t>	</a:t>
            </a:r>
          </a:p>
          <a:p>
            <a:endParaRPr lang="en-MY" dirty="0"/>
          </a:p>
        </p:txBody>
      </p:sp>
      <p:sp>
        <p:nvSpPr>
          <p:cNvPr id="5" name="Slide Number Placeholder 4"/>
          <p:cNvSpPr>
            <a:spLocks noGrp="1"/>
          </p:cNvSpPr>
          <p:nvPr>
            <p:ph type="sldNum" sz="quarter" idx="12"/>
          </p:nvPr>
        </p:nvSpPr>
        <p:spPr/>
        <p:txBody>
          <a:bodyPr/>
          <a:lstStyle/>
          <a:p>
            <a:fld id="{E7253E60-038F-480A-94F8-A0D01FEAA47A}" type="slidenum">
              <a:rPr lang="en-MY" smtClean="0"/>
              <a:t>42</a:t>
            </a:fld>
            <a:endParaRPr lang="en-MY"/>
          </a:p>
        </p:txBody>
      </p:sp>
    </p:spTree>
    <p:extLst>
      <p:ext uri="{BB962C8B-B14F-4D97-AF65-F5344CB8AC3E}">
        <p14:creationId xmlns:p14="http://schemas.microsoft.com/office/powerpoint/2010/main" val="1041091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7772400" cy="1143000"/>
          </a:xfrm>
        </p:spPr>
        <p:txBody>
          <a:bodyPr/>
          <a:lstStyle/>
          <a:p>
            <a:r>
              <a:rPr lang="en-US" dirty="0" smtClean="0"/>
              <a:t>Anti vaccine movement</a:t>
            </a:r>
            <a:endParaRPr lang="en-US" dirty="0"/>
          </a:p>
        </p:txBody>
      </p:sp>
      <p:pic>
        <p:nvPicPr>
          <p:cNvPr id="34817" name="Picture 1" descr="C:\Users\User\Desktop\69d797bc-anti-vaxxer-logic.jpg"/>
          <p:cNvPicPr>
            <a:picLocks noGrp="1" noChangeAspect="1" noChangeArrowheads="1"/>
          </p:cNvPicPr>
          <p:nvPr>
            <p:ph sz="quarter" idx="1"/>
          </p:nvPr>
        </p:nvPicPr>
        <p:blipFill>
          <a:blip r:embed="rId2"/>
          <a:srcRect/>
          <a:stretch>
            <a:fillRect/>
          </a:stretch>
        </p:blipFill>
        <p:spPr bwMode="auto">
          <a:xfrm>
            <a:off x="1828800" y="1295401"/>
            <a:ext cx="8153400" cy="5317435"/>
          </a:xfrm>
          <a:prstGeom prst="rect">
            <a:avLst/>
          </a:prstGeom>
          <a:noFill/>
        </p:spPr>
      </p:pic>
      <p:sp>
        <p:nvSpPr>
          <p:cNvPr id="4" name="Slide Number Placeholder 3"/>
          <p:cNvSpPr>
            <a:spLocks noGrp="1"/>
          </p:cNvSpPr>
          <p:nvPr>
            <p:ph type="sldNum" sz="quarter" idx="12"/>
          </p:nvPr>
        </p:nvSpPr>
        <p:spPr/>
        <p:txBody>
          <a:bodyPr/>
          <a:lstStyle/>
          <a:p>
            <a:fld id="{E7253E60-038F-480A-94F8-A0D01FEAA47A}" type="slidenum">
              <a:rPr lang="en-MY" smtClean="0"/>
              <a:t>43</a:t>
            </a:fld>
            <a:endParaRPr lang="en-MY"/>
          </a:p>
        </p:txBody>
      </p:sp>
    </p:spTree>
    <p:extLst>
      <p:ext uri="{BB962C8B-B14F-4D97-AF65-F5344CB8AC3E}">
        <p14:creationId xmlns:p14="http://schemas.microsoft.com/office/powerpoint/2010/main" val="182435963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MIROS -RTA Statistics Data</a:t>
            </a:r>
            <a:endParaRPr lang="en-MY" dirty="0"/>
          </a:p>
        </p:txBody>
      </p:sp>
      <p:sp>
        <p:nvSpPr>
          <p:cNvPr id="3" name="Content Placeholder 2"/>
          <p:cNvSpPr>
            <a:spLocks noGrp="1"/>
          </p:cNvSpPr>
          <p:nvPr>
            <p:ph idx="1"/>
          </p:nvPr>
        </p:nvSpPr>
        <p:spPr/>
        <p:txBody>
          <a:bodyPr/>
          <a:lstStyle/>
          <a:p>
            <a:r>
              <a:rPr lang="en-MY" dirty="0" smtClean="0"/>
              <a:t>6017 deaths</a:t>
            </a:r>
          </a:p>
          <a:p>
            <a:r>
              <a:rPr lang="en-MY" dirty="0" smtClean="0"/>
              <a:t>16 daily</a:t>
            </a:r>
          </a:p>
          <a:p>
            <a:r>
              <a:rPr lang="en-MY" dirty="0" smtClean="0"/>
              <a:t>21.5 per 100,000 population</a:t>
            </a:r>
            <a:endParaRPr lang="en-MY" dirty="0"/>
          </a:p>
        </p:txBody>
      </p:sp>
      <p:pic>
        <p:nvPicPr>
          <p:cNvPr id="4" name="Picture 3"/>
          <p:cNvPicPr>
            <a:picLocks noChangeAspect="1"/>
          </p:cNvPicPr>
          <p:nvPr/>
        </p:nvPicPr>
        <p:blipFill rotWithShape="1">
          <a:blip r:embed="rId2"/>
          <a:srcRect l="12448" t="11250" r="40063" b="39025"/>
          <a:stretch/>
        </p:blipFill>
        <p:spPr>
          <a:xfrm>
            <a:off x="7420429" y="2941751"/>
            <a:ext cx="3599543" cy="2119086"/>
          </a:xfrm>
          <a:prstGeom prst="rect">
            <a:avLst/>
          </a:prstGeom>
        </p:spPr>
      </p:pic>
      <p:sp>
        <p:nvSpPr>
          <p:cNvPr id="6" name="Slide Number Placeholder 5"/>
          <p:cNvSpPr>
            <a:spLocks noGrp="1"/>
          </p:cNvSpPr>
          <p:nvPr>
            <p:ph type="sldNum" sz="quarter" idx="12"/>
          </p:nvPr>
        </p:nvSpPr>
        <p:spPr/>
        <p:txBody>
          <a:bodyPr/>
          <a:lstStyle/>
          <a:p>
            <a:fld id="{E7253E60-038F-480A-94F8-A0D01FEAA47A}" type="slidenum">
              <a:rPr lang="en-MY" smtClean="0"/>
              <a:t>44</a:t>
            </a:fld>
            <a:endParaRPr lang="en-MY"/>
          </a:p>
        </p:txBody>
      </p:sp>
    </p:spTree>
    <p:extLst>
      <p:ext uri="{BB962C8B-B14F-4D97-AF65-F5344CB8AC3E}">
        <p14:creationId xmlns:p14="http://schemas.microsoft.com/office/powerpoint/2010/main" val="33043421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MIROS -RTA Statistics Data</a:t>
            </a:r>
            <a:endParaRPr lang="en-MY" dirty="0"/>
          </a:p>
        </p:txBody>
      </p:sp>
      <p:sp>
        <p:nvSpPr>
          <p:cNvPr id="3" name="Content Placeholder 2"/>
          <p:cNvSpPr>
            <a:spLocks noGrp="1"/>
          </p:cNvSpPr>
          <p:nvPr>
            <p:ph idx="1"/>
          </p:nvPr>
        </p:nvSpPr>
        <p:spPr/>
        <p:txBody>
          <a:bodyPr/>
          <a:lstStyle/>
          <a:p>
            <a:r>
              <a:rPr lang="en-MY" dirty="0" smtClean="0"/>
              <a:t>6017 deaths</a:t>
            </a:r>
          </a:p>
          <a:p>
            <a:r>
              <a:rPr lang="en-MY" dirty="0" smtClean="0"/>
              <a:t>16 daily</a:t>
            </a:r>
          </a:p>
          <a:p>
            <a:r>
              <a:rPr lang="en-MY" dirty="0" smtClean="0"/>
              <a:t>21.5 per 100,000 population</a:t>
            </a:r>
          </a:p>
          <a:p>
            <a:endParaRPr lang="en-MY" dirty="0"/>
          </a:p>
          <a:p>
            <a:endParaRPr lang="en-MY" dirty="0" smtClean="0"/>
          </a:p>
          <a:p>
            <a:r>
              <a:rPr lang="en-MY" dirty="0"/>
              <a:t>4120 serious </a:t>
            </a:r>
            <a:r>
              <a:rPr lang="en-MY" dirty="0" smtClean="0"/>
              <a:t>injuries</a:t>
            </a:r>
          </a:p>
          <a:p>
            <a:r>
              <a:rPr lang="en-MY" dirty="0" smtClean="0"/>
              <a:t>11.3 per day</a:t>
            </a:r>
            <a:endParaRPr lang="en-MY" dirty="0"/>
          </a:p>
          <a:p>
            <a:r>
              <a:rPr lang="en-MY" dirty="0" smtClean="0"/>
              <a:t>13.3 </a:t>
            </a:r>
            <a:r>
              <a:rPr lang="en-MY" dirty="0"/>
              <a:t>per 100,000 population</a:t>
            </a:r>
          </a:p>
          <a:p>
            <a:endParaRPr lang="en-MY" dirty="0"/>
          </a:p>
        </p:txBody>
      </p:sp>
      <p:pic>
        <p:nvPicPr>
          <p:cNvPr id="4" name="Picture 3"/>
          <p:cNvPicPr>
            <a:picLocks noChangeAspect="1"/>
          </p:cNvPicPr>
          <p:nvPr/>
        </p:nvPicPr>
        <p:blipFill rotWithShape="1">
          <a:blip r:embed="rId2"/>
          <a:srcRect l="12448" t="11250" r="40063" b="39025"/>
          <a:stretch/>
        </p:blipFill>
        <p:spPr>
          <a:xfrm>
            <a:off x="7420429" y="2941751"/>
            <a:ext cx="3599543" cy="2119086"/>
          </a:xfrm>
          <a:prstGeom prst="rect">
            <a:avLst/>
          </a:prstGeom>
        </p:spPr>
      </p:pic>
      <p:sp>
        <p:nvSpPr>
          <p:cNvPr id="6" name="Slide Number Placeholder 5"/>
          <p:cNvSpPr>
            <a:spLocks noGrp="1"/>
          </p:cNvSpPr>
          <p:nvPr>
            <p:ph type="sldNum" sz="quarter" idx="12"/>
          </p:nvPr>
        </p:nvSpPr>
        <p:spPr/>
        <p:txBody>
          <a:bodyPr/>
          <a:lstStyle/>
          <a:p>
            <a:fld id="{E7253E60-038F-480A-94F8-A0D01FEAA47A}" type="slidenum">
              <a:rPr lang="en-MY" smtClean="0"/>
              <a:t>45</a:t>
            </a:fld>
            <a:endParaRPr lang="en-MY"/>
          </a:p>
        </p:txBody>
      </p:sp>
    </p:spTree>
    <p:extLst>
      <p:ext uri="{BB962C8B-B14F-4D97-AF65-F5344CB8AC3E}">
        <p14:creationId xmlns:p14="http://schemas.microsoft.com/office/powerpoint/2010/main" val="17942295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Solutions</a:t>
            </a:r>
            <a:endParaRPr lang="en-MY" dirty="0"/>
          </a:p>
        </p:txBody>
      </p:sp>
      <p:sp>
        <p:nvSpPr>
          <p:cNvPr id="3" name="Content Placeholder 2"/>
          <p:cNvSpPr>
            <a:spLocks noGrp="1"/>
          </p:cNvSpPr>
          <p:nvPr>
            <p:ph idx="1"/>
          </p:nvPr>
        </p:nvSpPr>
        <p:spPr/>
        <p:txBody>
          <a:bodyPr/>
          <a:lstStyle/>
          <a:p>
            <a:r>
              <a:rPr lang="en-MY" dirty="0"/>
              <a:t>Equip with knowledge</a:t>
            </a:r>
          </a:p>
          <a:p>
            <a:r>
              <a:rPr lang="en-MY" dirty="0" smtClean="0"/>
              <a:t>Educate</a:t>
            </a:r>
          </a:p>
          <a:p>
            <a:r>
              <a:rPr lang="en-MY" dirty="0" smtClean="0"/>
              <a:t>Use social Media</a:t>
            </a:r>
          </a:p>
          <a:p>
            <a:r>
              <a:rPr lang="en-MY" dirty="0" smtClean="0"/>
              <a:t>Engage religious leaders</a:t>
            </a:r>
          </a:p>
          <a:p>
            <a:endParaRPr lang="en-MY" dirty="0" smtClean="0"/>
          </a:p>
          <a:p>
            <a:endParaRPr lang="en-MY" dirty="0"/>
          </a:p>
        </p:txBody>
      </p:sp>
      <p:sp>
        <p:nvSpPr>
          <p:cNvPr id="5" name="Slide Number Placeholder 4"/>
          <p:cNvSpPr>
            <a:spLocks noGrp="1"/>
          </p:cNvSpPr>
          <p:nvPr>
            <p:ph type="sldNum" sz="quarter" idx="12"/>
          </p:nvPr>
        </p:nvSpPr>
        <p:spPr/>
        <p:txBody>
          <a:bodyPr/>
          <a:lstStyle/>
          <a:p>
            <a:fld id="{E7253E60-038F-480A-94F8-A0D01FEAA47A}" type="slidenum">
              <a:rPr lang="en-MY" smtClean="0"/>
              <a:t>46</a:t>
            </a:fld>
            <a:endParaRPr lang="en-MY"/>
          </a:p>
        </p:txBody>
      </p:sp>
    </p:spTree>
    <p:extLst>
      <p:ext uri="{BB962C8B-B14F-4D97-AF65-F5344CB8AC3E}">
        <p14:creationId xmlns:p14="http://schemas.microsoft.com/office/powerpoint/2010/main" val="25983216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6"/>
          <p:cNvPicPr>
            <a:picLocks noChangeAspect="1" noChangeArrowheads="1"/>
          </p:cNvPicPr>
          <p:nvPr/>
        </p:nvPicPr>
        <p:blipFill>
          <a:blip r:embed="rId3" cstate="print"/>
          <a:srcRect/>
          <a:stretch>
            <a:fillRect/>
          </a:stretch>
        </p:blipFill>
        <p:spPr bwMode="auto">
          <a:xfrm>
            <a:off x="2100264" y="1752600"/>
            <a:ext cx="8194675" cy="4394200"/>
          </a:xfrm>
          <a:prstGeom prst="rect">
            <a:avLst/>
          </a:prstGeom>
          <a:noFill/>
          <a:ln w="12700">
            <a:noFill/>
            <a:miter lim="800000"/>
            <a:headEnd type="none" w="sm" len="sm"/>
            <a:tailEnd type="none" w="sm" len="sm"/>
          </a:ln>
        </p:spPr>
      </p:pic>
      <p:sp>
        <p:nvSpPr>
          <p:cNvPr id="61443" name="Rectangle 4"/>
          <p:cNvSpPr>
            <a:spLocks noGrp="1" noChangeArrowheads="1"/>
          </p:cNvSpPr>
          <p:nvPr>
            <p:ph type="title"/>
          </p:nvPr>
        </p:nvSpPr>
        <p:spPr>
          <a:xfrm>
            <a:off x="2185988" y="533400"/>
            <a:ext cx="7905750" cy="914400"/>
          </a:xfrm>
        </p:spPr>
        <p:txBody>
          <a:bodyPr>
            <a:normAutofit/>
          </a:bodyPr>
          <a:lstStyle/>
          <a:p>
            <a:pPr algn="ctr"/>
            <a:r>
              <a:rPr lang="en-US" sz="2800">
                <a:ea typeface="ＭＳ Ｐゴシック" pitchFamily="34" charset="-128"/>
              </a:rPr>
              <a:t>Why Parents Who Planned To Delay/Refuse Vaccine Changed Their Minds</a:t>
            </a:r>
          </a:p>
        </p:txBody>
      </p:sp>
      <p:sp>
        <p:nvSpPr>
          <p:cNvPr id="61444" name="Text Box 5"/>
          <p:cNvSpPr txBox="1">
            <a:spLocks noChangeArrowheads="1"/>
          </p:cNvSpPr>
          <p:nvPr/>
        </p:nvSpPr>
        <p:spPr bwMode="auto">
          <a:xfrm>
            <a:off x="7620000" y="5791201"/>
            <a:ext cx="2165336" cy="276999"/>
          </a:xfrm>
          <a:prstGeom prst="rect">
            <a:avLst/>
          </a:prstGeom>
          <a:noFill/>
          <a:ln w="12700">
            <a:noFill/>
            <a:miter lim="800000"/>
            <a:headEnd type="none" w="sm" len="sm"/>
            <a:tailEnd type="none" w="sm" len="sm"/>
          </a:ln>
        </p:spPr>
        <p:txBody>
          <a:bodyPr wrap="none">
            <a:spAutoFit/>
          </a:bodyPr>
          <a:lstStyle/>
          <a:p>
            <a:r>
              <a:rPr lang="en-US" sz="1200">
                <a:solidFill>
                  <a:srgbClr val="000000"/>
                </a:solidFill>
              </a:rPr>
              <a:t>Gust et al Pediatr 2009;122:718</a:t>
            </a:r>
          </a:p>
        </p:txBody>
      </p:sp>
    </p:spTree>
    <p:extLst>
      <p:ext uri="{BB962C8B-B14F-4D97-AF65-F5344CB8AC3E}">
        <p14:creationId xmlns:p14="http://schemas.microsoft.com/office/powerpoint/2010/main" val="17705653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2"/>
          <p:cNvSpPr>
            <a:spLocks noGrp="1"/>
          </p:cNvSpPr>
          <p:nvPr>
            <p:ph type="title"/>
          </p:nvPr>
        </p:nvSpPr>
        <p:spPr>
          <a:xfrm>
            <a:off x="1828800" y="152400"/>
            <a:ext cx="8534400" cy="914400"/>
          </a:xfrm>
        </p:spPr>
        <p:txBody>
          <a:bodyPr>
            <a:normAutofit fontScale="90000"/>
          </a:bodyPr>
          <a:lstStyle/>
          <a:p>
            <a:r>
              <a:rPr lang="en-US" sz="2300" dirty="0">
                <a:solidFill>
                  <a:srgbClr val="164C6C"/>
                </a:solidFill>
                <a:latin typeface="Georgia" pitchFamily="18" charset="0"/>
                <a:ea typeface="ＭＳ Ｐゴシック" pitchFamily="34" charset="-128"/>
              </a:rPr>
              <a:t/>
            </a:r>
            <a:br>
              <a:rPr lang="en-US" sz="2300" dirty="0">
                <a:solidFill>
                  <a:srgbClr val="164C6C"/>
                </a:solidFill>
                <a:latin typeface="Georgia" pitchFamily="18" charset="0"/>
                <a:ea typeface="ＭＳ Ｐゴシック" pitchFamily="34" charset="-128"/>
              </a:rPr>
            </a:br>
            <a:r>
              <a:rPr lang="en-US" sz="2300" dirty="0">
                <a:solidFill>
                  <a:srgbClr val="164C6C"/>
                </a:solidFill>
                <a:latin typeface="Georgia" pitchFamily="18" charset="0"/>
                <a:ea typeface="ＭＳ Ｐゴシック" pitchFamily="34" charset="-128"/>
              </a:rPr>
              <a:t/>
            </a:r>
            <a:br>
              <a:rPr lang="en-US" sz="2300" dirty="0">
                <a:solidFill>
                  <a:srgbClr val="164C6C"/>
                </a:solidFill>
                <a:latin typeface="Georgia" pitchFamily="18" charset="0"/>
                <a:ea typeface="ＭＳ Ｐゴシック" pitchFamily="34" charset="-128"/>
              </a:rPr>
            </a:br>
            <a:r>
              <a:rPr lang="en-US" sz="2300" dirty="0">
                <a:solidFill>
                  <a:srgbClr val="164C6C"/>
                </a:solidFill>
                <a:latin typeface="Georgia" pitchFamily="18" charset="0"/>
                <a:ea typeface="ＭＳ Ｐゴシック" pitchFamily="34" charset="-128"/>
              </a:rPr>
              <a:t/>
            </a:r>
            <a:br>
              <a:rPr lang="en-US" sz="2300" dirty="0">
                <a:solidFill>
                  <a:srgbClr val="164C6C"/>
                </a:solidFill>
                <a:latin typeface="Georgia" pitchFamily="18" charset="0"/>
                <a:ea typeface="ＭＳ Ｐゴシック" pitchFamily="34" charset="-128"/>
              </a:rPr>
            </a:br>
            <a:r>
              <a:rPr lang="en-US" sz="2300" dirty="0">
                <a:solidFill>
                  <a:srgbClr val="164C6C"/>
                </a:solidFill>
                <a:latin typeface="Georgia" pitchFamily="18" charset="0"/>
                <a:ea typeface="ＭＳ Ｐゴシック" pitchFamily="34" charset="-128"/>
              </a:rPr>
              <a:t/>
            </a:r>
            <a:br>
              <a:rPr lang="en-US" sz="2300" dirty="0">
                <a:solidFill>
                  <a:srgbClr val="164C6C"/>
                </a:solidFill>
                <a:latin typeface="Georgia" pitchFamily="18" charset="0"/>
                <a:ea typeface="ＭＳ Ｐゴシック" pitchFamily="34" charset="-128"/>
              </a:rPr>
            </a:br>
            <a:r>
              <a:rPr lang="en-US" sz="2300" dirty="0">
                <a:solidFill>
                  <a:srgbClr val="164C6C"/>
                </a:solidFill>
                <a:latin typeface="Georgia" pitchFamily="18" charset="0"/>
                <a:ea typeface="ＭＳ Ｐゴシック" pitchFamily="34" charset="-128"/>
              </a:rPr>
              <a:t/>
            </a:r>
            <a:br>
              <a:rPr lang="en-US" sz="2300" dirty="0">
                <a:solidFill>
                  <a:srgbClr val="164C6C"/>
                </a:solidFill>
                <a:latin typeface="Georgia" pitchFamily="18" charset="0"/>
                <a:ea typeface="ＭＳ Ｐゴシック" pitchFamily="34" charset="-128"/>
              </a:rPr>
            </a:br>
            <a:r>
              <a:rPr lang="en-US" sz="2300" dirty="0">
                <a:solidFill>
                  <a:srgbClr val="164C6C"/>
                </a:solidFill>
                <a:latin typeface="Georgia" pitchFamily="18" charset="0"/>
                <a:ea typeface="ＭＳ Ｐゴシック" pitchFamily="34" charset="-128"/>
              </a:rPr>
              <a:t> </a:t>
            </a:r>
            <a:endParaRPr lang="en-US" sz="3200" dirty="0">
              <a:solidFill>
                <a:srgbClr val="002060"/>
              </a:solidFill>
              <a:latin typeface="Georgia" pitchFamily="18" charset="0"/>
              <a:ea typeface="ＭＳ Ｐゴシック" pitchFamily="34" charset="-128"/>
            </a:endParaRPr>
          </a:p>
        </p:txBody>
      </p:sp>
      <p:sp>
        <p:nvSpPr>
          <p:cNvPr id="75778" name="TextBox 5"/>
          <p:cNvSpPr txBox="1">
            <a:spLocks noChangeArrowheads="1"/>
          </p:cNvSpPr>
          <p:nvPr/>
        </p:nvSpPr>
        <p:spPr bwMode="auto">
          <a:xfrm>
            <a:off x="1524000" y="1219201"/>
            <a:ext cx="8534400" cy="1200329"/>
          </a:xfrm>
          <a:prstGeom prst="rect">
            <a:avLst/>
          </a:prstGeom>
          <a:noFill/>
          <a:ln w="9525">
            <a:noFill/>
            <a:miter lim="800000"/>
            <a:headEnd/>
            <a:tailEnd/>
          </a:ln>
        </p:spPr>
        <p:txBody>
          <a:bodyPr wrap="square">
            <a:spAutoFit/>
          </a:bodyPr>
          <a:lstStyle/>
          <a:p>
            <a:pPr algn="ctr"/>
            <a:r>
              <a:rPr lang="en-US" sz="2400" dirty="0">
                <a:latin typeface="Candara" pitchFamily="34" charset="0"/>
              </a:rPr>
              <a:t>Focus on those diseases that are still seen and they can understand, and tell stories about children who did not get vaccines.</a:t>
            </a:r>
          </a:p>
        </p:txBody>
      </p:sp>
      <p:sp>
        <p:nvSpPr>
          <p:cNvPr id="75779" name="Rectangle 3"/>
          <p:cNvSpPr>
            <a:spLocks noChangeArrowheads="1"/>
          </p:cNvSpPr>
          <p:nvPr/>
        </p:nvSpPr>
        <p:spPr bwMode="auto">
          <a:xfrm>
            <a:off x="1752600" y="228601"/>
            <a:ext cx="8610600" cy="1200329"/>
          </a:xfrm>
          <a:prstGeom prst="rect">
            <a:avLst/>
          </a:prstGeom>
          <a:noFill/>
          <a:ln w="9525">
            <a:noFill/>
            <a:miter lim="800000"/>
            <a:headEnd/>
            <a:tailEnd/>
          </a:ln>
        </p:spPr>
        <p:txBody>
          <a:bodyPr>
            <a:spAutoFit/>
          </a:bodyPr>
          <a:lstStyle/>
          <a:p>
            <a:pPr algn="ctr"/>
            <a:r>
              <a:rPr lang="en-US" sz="3600" dirty="0">
                <a:latin typeface="Georgia" pitchFamily="18" charset="0"/>
              </a:rPr>
              <a:t>Use </a:t>
            </a:r>
            <a:r>
              <a:rPr lang="ja-JP" altLang="en-US" sz="3600">
                <a:latin typeface="Georgia" pitchFamily="18" charset="0"/>
              </a:rPr>
              <a:t>“</a:t>
            </a:r>
            <a:r>
              <a:rPr lang="en-US" altLang="ja-JP" sz="3600" dirty="0">
                <a:latin typeface="Georgia" pitchFamily="18" charset="0"/>
              </a:rPr>
              <a:t>stories</a:t>
            </a:r>
            <a:r>
              <a:rPr lang="ja-JP" altLang="en-US" sz="3600">
                <a:latin typeface="Georgia" pitchFamily="18" charset="0"/>
              </a:rPr>
              <a:t>”</a:t>
            </a:r>
            <a:r>
              <a:rPr lang="en-US" altLang="ja-JP" sz="3600" dirty="0">
                <a:latin typeface="Georgia" pitchFamily="18" charset="0"/>
              </a:rPr>
              <a:t> rather than theories parental intent to vaccinate-</a:t>
            </a:r>
            <a:endParaRPr lang="en-US" sz="3600" dirty="0">
              <a:latin typeface="Georgia" pitchFamily="18" charset="0"/>
            </a:endParaRPr>
          </a:p>
        </p:txBody>
      </p:sp>
      <p:graphicFrame>
        <p:nvGraphicFramePr>
          <p:cNvPr id="5" name="Diagram 4"/>
          <p:cNvGraphicFramePr/>
          <p:nvPr/>
        </p:nvGraphicFramePr>
        <p:xfrm>
          <a:off x="1828800" y="2514600"/>
          <a:ext cx="8610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3"/>
          <p:cNvPicPr>
            <a:picLocks noChangeAspect="1" noChangeArrowheads="1"/>
          </p:cNvPicPr>
          <p:nvPr/>
        </p:nvPicPr>
        <p:blipFill>
          <a:blip r:embed="rId7"/>
          <a:srcRect/>
          <a:stretch>
            <a:fillRect/>
          </a:stretch>
        </p:blipFill>
        <p:spPr bwMode="auto">
          <a:xfrm>
            <a:off x="3733801" y="6477000"/>
            <a:ext cx="4803913" cy="3810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E7253E60-038F-480A-94F8-A0D01FEAA47A}" type="slidenum">
              <a:rPr lang="en-MY" smtClean="0"/>
              <a:t>48</a:t>
            </a:fld>
            <a:endParaRPr lang="en-MY"/>
          </a:p>
        </p:txBody>
      </p:sp>
    </p:spTree>
    <p:extLst>
      <p:ext uri="{BB962C8B-B14F-4D97-AF65-F5344CB8AC3E}">
        <p14:creationId xmlns:p14="http://schemas.microsoft.com/office/powerpoint/2010/main" val="47805571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a:blip r:embed="rId2"/>
          <a:stretch>
            <a:fillRect/>
          </a:stretch>
        </p:blipFill>
        <p:spPr>
          <a:xfrm>
            <a:off x="1623848" y="575360"/>
            <a:ext cx="8418786" cy="6087259"/>
          </a:xfrm>
          <a:prstGeom prst="rect">
            <a:avLst/>
          </a:prstGeom>
        </p:spPr>
      </p:pic>
      <p:sp>
        <p:nvSpPr>
          <p:cNvPr id="6" name="Slide Number Placeholder 5"/>
          <p:cNvSpPr>
            <a:spLocks noGrp="1"/>
          </p:cNvSpPr>
          <p:nvPr>
            <p:ph type="sldNum" sz="quarter" idx="12"/>
          </p:nvPr>
        </p:nvSpPr>
        <p:spPr/>
        <p:txBody>
          <a:bodyPr/>
          <a:lstStyle/>
          <a:p>
            <a:fld id="{E7253E60-038F-480A-94F8-A0D01FEAA47A}" type="slidenum">
              <a:rPr lang="en-MY" smtClean="0"/>
              <a:t>49</a:t>
            </a:fld>
            <a:endParaRPr lang="en-MY"/>
          </a:p>
        </p:txBody>
      </p:sp>
    </p:spTree>
    <p:extLst>
      <p:ext uri="{BB962C8B-B14F-4D97-AF65-F5344CB8AC3E}">
        <p14:creationId xmlns:p14="http://schemas.microsoft.com/office/powerpoint/2010/main" val="3617891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dirty="0"/>
          </a:p>
        </p:txBody>
      </p:sp>
      <p:pic>
        <p:nvPicPr>
          <p:cNvPr id="3074" name="Picture 2" descr="JHU Study Info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1231" y="684530"/>
            <a:ext cx="5872767" cy="58643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68201" y="5581740"/>
            <a:ext cx="6284891" cy="967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Rectangle 5"/>
          <p:cNvSpPr/>
          <p:nvPr/>
        </p:nvSpPr>
        <p:spPr>
          <a:xfrm>
            <a:off x="713167" y="6132103"/>
            <a:ext cx="10765665" cy="461665"/>
          </a:xfrm>
          <a:prstGeom prst="rect">
            <a:avLst/>
          </a:prstGeom>
        </p:spPr>
        <p:txBody>
          <a:bodyPr wrap="square">
            <a:spAutoFit/>
          </a:bodyPr>
          <a:lstStyle/>
          <a:p>
            <a:r>
              <a:rPr lang="en-MY" sz="1200" baseline="30000" dirty="0">
                <a:solidFill>
                  <a:srgbClr val="666666"/>
                </a:solidFill>
                <a:latin typeface="Arial" panose="020B0604020202020204" pitchFamily="34" charset="0"/>
              </a:rPr>
              <a:t>1</a:t>
            </a:r>
            <a:r>
              <a:rPr lang="en-MY" sz="1200" dirty="0">
                <a:solidFill>
                  <a:srgbClr val="666666"/>
                </a:solidFill>
                <a:latin typeface="Arial" panose="020B0604020202020204" pitchFamily="34" charset="0"/>
              </a:rPr>
              <a:t> Ozawa S, Clark S, Portnoy A, Grewal S, </a:t>
            </a:r>
            <a:r>
              <a:rPr lang="en-MY" sz="1200" dirty="0" err="1">
                <a:solidFill>
                  <a:srgbClr val="666666"/>
                </a:solidFill>
                <a:latin typeface="Arial" panose="020B0604020202020204" pitchFamily="34" charset="0"/>
              </a:rPr>
              <a:t>Brenzel</a:t>
            </a:r>
            <a:r>
              <a:rPr lang="en-MY" sz="1200" dirty="0">
                <a:solidFill>
                  <a:srgbClr val="666666"/>
                </a:solidFill>
                <a:latin typeface="Arial" panose="020B0604020202020204" pitchFamily="34" charset="0"/>
              </a:rPr>
              <a:t> L, Walker D.G. Return on investment from childhood immunization in low- and middle-income countries, 2011-20. Health Affairs. 2016 Feb;35(2): 199–207</a:t>
            </a:r>
            <a:endParaRPr lang="en-MY" sz="1200" dirty="0"/>
          </a:p>
        </p:txBody>
      </p:sp>
      <p:sp>
        <p:nvSpPr>
          <p:cNvPr id="7" name="Slide Number Placeholder 6"/>
          <p:cNvSpPr>
            <a:spLocks noGrp="1"/>
          </p:cNvSpPr>
          <p:nvPr>
            <p:ph type="sldNum" sz="quarter" idx="12"/>
          </p:nvPr>
        </p:nvSpPr>
        <p:spPr/>
        <p:txBody>
          <a:bodyPr/>
          <a:lstStyle/>
          <a:p>
            <a:fld id="{E7253E60-038F-480A-94F8-A0D01FEAA47A}" type="slidenum">
              <a:rPr lang="en-MY" smtClean="0"/>
              <a:t>5</a:t>
            </a:fld>
            <a:endParaRPr lang="en-MY"/>
          </a:p>
        </p:txBody>
      </p:sp>
    </p:spTree>
    <p:extLst>
      <p:ext uri="{BB962C8B-B14F-4D97-AF65-F5344CB8AC3E}">
        <p14:creationId xmlns:p14="http://schemas.microsoft.com/office/powerpoint/2010/main" val="12089509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Issues and solutions</a:t>
            </a:r>
            <a:endParaRPr lang="en-MY" dirty="0"/>
          </a:p>
        </p:txBody>
      </p:sp>
      <p:sp>
        <p:nvSpPr>
          <p:cNvPr id="3" name="Content Placeholder 2"/>
          <p:cNvSpPr>
            <a:spLocks noGrp="1"/>
          </p:cNvSpPr>
          <p:nvPr>
            <p:ph idx="1"/>
          </p:nvPr>
        </p:nvSpPr>
        <p:spPr/>
        <p:txBody>
          <a:bodyPr numCol="2">
            <a:normAutofit/>
          </a:bodyPr>
          <a:lstStyle/>
          <a:p>
            <a:r>
              <a:rPr lang="en-MY" dirty="0" smtClean="0"/>
              <a:t>Public/Parents</a:t>
            </a:r>
          </a:p>
          <a:p>
            <a:pPr lvl="1"/>
            <a:r>
              <a:rPr lang="en-MY" dirty="0" smtClean="0"/>
              <a:t>Vaccine rejection and hesitancy</a:t>
            </a:r>
          </a:p>
          <a:p>
            <a:pPr lvl="1"/>
            <a:r>
              <a:rPr lang="en-MY" dirty="0" smtClean="0"/>
              <a:t>Knowledge and motivation</a:t>
            </a:r>
          </a:p>
          <a:p>
            <a:pPr lvl="1"/>
            <a:r>
              <a:rPr lang="en-MY" dirty="0" smtClean="0"/>
              <a:t>trust</a:t>
            </a:r>
          </a:p>
          <a:p>
            <a:endParaRPr lang="en-MY" dirty="0" smtClean="0"/>
          </a:p>
          <a:p>
            <a:r>
              <a:rPr lang="en-MY" dirty="0" smtClean="0"/>
              <a:t>Pharma</a:t>
            </a:r>
          </a:p>
          <a:p>
            <a:pPr lvl="1"/>
            <a:r>
              <a:rPr lang="en-MY" dirty="0"/>
              <a:t>Development and research Cost</a:t>
            </a:r>
          </a:p>
          <a:p>
            <a:pPr lvl="1"/>
            <a:r>
              <a:rPr lang="en-MY" dirty="0" smtClean="0"/>
              <a:t>Supply</a:t>
            </a:r>
          </a:p>
          <a:p>
            <a:pPr lvl="1"/>
            <a:r>
              <a:rPr lang="en-MY" dirty="0" smtClean="0"/>
              <a:t>Future </a:t>
            </a:r>
            <a:r>
              <a:rPr lang="en-MY" dirty="0"/>
              <a:t>vaccines</a:t>
            </a:r>
          </a:p>
          <a:p>
            <a:pPr lvl="1"/>
            <a:r>
              <a:rPr lang="en-MY" dirty="0"/>
              <a:t>Combination </a:t>
            </a:r>
            <a:r>
              <a:rPr lang="en-MY" dirty="0" smtClean="0"/>
              <a:t>vaccine</a:t>
            </a:r>
          </a:p>
          <a:p>
            <a:r>
              <a:rPr lang="en-MY" dirty="0" smtClean="0">
                <a:solidFill>
                  <a:srgbClr val="FF0000"/>
                </a:solidFill>
              </a:rPr>
              <a:t>Immunisation program issues</a:t>
            </a:r>
          </a:p>
          <a:p>
            <a:pPr lvl="1"/>
            <a:r>
              <a:rPr lang="en-MY" dirty="0">
                <a:solidFill>
                  <a:srgbClr val="FF0000"/>
                </a:solidFill>
              </a:rPr>
              <a:t>Defaulters</a:t>
            </a:r>
          </a:p>
          <a:p>
            <a:pPr lvl="1"/>
            <a:r>
              <a:rPr lang="en-MY" dirty="0" smtClean="0">
                <a:solidFill>
                  <a:srgbClr val="FF0000"/>
                </a:solidFill>
              </a:rPr>
              <a:t>Coverage</a:t>
            </a:r>
          </a:p>
          <a:p>
            <a:pPr lvl="1"/>
            <a:r>
              <a:rPr lang="en-MY" dirty="0" smtClean="0">
                <a:solidFill>
                  <a:srgbClr val="FF0000"/>
                </a:solidFill>
              </a:rPr>
              <a:t>Cost</a:t>
            </a:r>
            <a:endParaRPr lang="en-MY" dirty="0">
              <a:solidFill>
                <a:srgbClr val="FF0000"/>
              </a:solidFill>
            </a:endParaRPr>
          </a:p>
          <a:p>
            <a:pPr marL="914400" lvl="2" indent="0">
              <a:buNone/>
            </a:pPr>
            <a:endParaRPr lang="en-MY" dirty="0"/>
          </a:p>
        </p:txBody>
      </p:sp>
      <p:sp>
        <p:nvSpPr>
          <p:cNvPr id="5" name="Slide Number Placeholder 4"/>
          <p:cNvSpPr>
            <a:spLocks noGrp="1"/>
          </p:cNvSpPr>
          <p:nvPr>
            <p:ph type="sldNum" sz="quarter" idx="12"/>
          </p:nvPr>
        </p:nvSpPr>
        <p:spPr/>
        <p:txBody>
          <a:bodyPr/>
          <a:lstStyle/>
          <a:p>
            <a:fld id="{E7253E60-038F-480A-94F8-A0D01FEAA47A}" type="slidenum">
              <a:rPr lang="en-MY" smtClean="0"/>
              <a:t>50</a:t>
            </a:fld>
            <a:endParaRPr lang="en-MY"/>
          </a:p>
        </p:txBody>
      </p:sp>
    </p:spTree>
    <p:extLst>
      <p:ext uri="{BB962C8B-B14F-4D97-AF65-F5344CB8AC3E}">
        <p14:creationId xmlns:p14="http://schemas.microsoft.com/office/powerpoint/2010/main" val="39665899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dirty="0"/>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a:blip r:embed="rId2"/>
          <a:stretch>
            <a:fillRect/>
          </a:stretch>
        </p:blipFill>
        <p:spPr>
          <a:xfrm>
            <a:off x="2640169" y="1690688"/>
            <a:ext cx="6369726" cy="4703290"/>
          </a:xfrm>
          <a:prstGeom prst="rect">
            <a:avLst/>
          </a:prstGeom>
        </p:spPr>
      </p:pic>
      <p:pic>
        <p:nvPicPr>
          <p:cNvPr id="5" name="Picture 4"/>
          <p:cNvPicPr>
            <a:picLocks noChangeAspect="1"/>
          </p:cNvPicPr>
          <p:nvPr/>
        </p:nvPicPr>
        <p:blipFill>
          <a:blip r:embed="rId3"/>
          <a:stretch>
            <a:fillRect/>
          </a:stretch>
        </p:blipFill>
        <p:spPr>
          <a:xfrm>
            <a:off x="2329769" y="365125"/>
            <a:ext cx="6078089" cy="1108548"/>
          </a:xfrm>
          <a:prstGeom prst="rect">
            <a:avLst/>
          </a:prstGeom>
        </p:spPr>
      </p:pic>
      <p:pic>
        <p:nvPicPr>
          <p:cNvPr id="6" name="Picture 5"/>
          <p:cNvPicPr>
            <a:picLocks noChangeAspect="1"/>
          </p:cNvPicPr>
          <p:nvPr/>
        </p:nvPicPr>
        <p:blipFill>
          <a:blip r:embed="rId4"/>
          <a:stretch>
            <a:fillRect/>
          </a:stretch>
        </p:blipFill>
        <p:spPr>
          <a:xfrm>
            <a:off x="9009895" y="6079447"/>
            <a:ext cx="2247602" cy="464906"/>
          </a:xfrm>
          <a:prstGeom prst="rect">
            <a:avLst/>
          </a:prstGeom>
        </p:spPr>
      </p:pic>
      <p:sp>
        <p:nvSpPr>
          <p:cNvPr id="8" name="Slide Number Placeholder 7"/>
          <p:cNvSpPr>
            <a:spLocks noGrp="1"/>
          </p:cNvSpPr>
          <p:nvPr>
            <p:ph type="sldNum" sz="quarter" idx="12"/>
          </p:nvPr>
        </p:nvSpPr>
        <p:spPr/>
        <p:txBody>
          <a:bodyPr/>
          <a:lstStyle/>
          <a:p>
            <a:fld id="{E7253E60-038F-480A-94F8-A0D01FEAA47A}" type="slidenum">
              <a:rPr lang="en-MY" smtClean="0"/>
              <a:t>51</a:t>
            </a:fld>
            <a:endParaRPr lang="en-MY"/>
          </a:p>
        </p:txBody>
      </p:sp>
    </p:spTree>
    <p:extLst>
      <p:ext uri="{BB962C8B-B14F-4D97-AF65-F5344CB8AC3E}">
        <p14:creationId xmlns:p14="http://schemas.microsoft.com/office/powerpoint/2010/main" val="7087084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Passive </a:t>
            </a:r>
            <a:r>
              <a:rPr lang="en-MY" dirty="0"/>
              <a:t>defaulters</a:t>
            </a:r>
          </a:p>
        </p:txBody>
      </p:sp>
      <p:sp>
        <p:nvSpPr>
          <p:cNvPr id="3" name="Content Placeholder 2"/>
          <p:cNvSpPr>
            <a:spLocks noGrp="1"/>
          </p:cNvSpPr>
          <p:nvPr>
            <p:ph idx="1"/>
          </p:nvPr>
        </p:nvSpPr>
        <p:spPr/>
        <p:txBody>
          <a:bodyPr/>
          <a:lstStyle/>
          <a:p>
            <a:endParaRPr lang="en-MY" dirty="0"/>
          </a:p>
          <a:p>
            <a:endParaRPr lang="en-MY" dirty="0"/>
          </a:p>
          <a:p>
            <a:r>
              <a:rPr lang="en-MY" dirty="0" smtClean="0"/>
              <a:t>Children </a:t>
            </a:r>
            <a:r>
              <a:rPr lang="en-MY" dirty="0"/>
              <a:t>with incomplete immunisations-(3%) often access to services is issue-”passive defaulters</a:t>
            </a:r>
            <a:r>
              <a:rPr lang="en-MY" dirty="0" smtClean="0"/>
              <a:t>”</a:t>
            </a:r>
          </a:p>
          <a:p>
            <a:pPr lvl="1"/>
            <a:r>
              <a:rPr lang="en-MY" dirty="0" smtClean="0"/>
              <a:t>Younger mothers</a:t>
            </a:r>
          </a:p>
          <a:p>
            <a:pPr lvl="1"/>
            <a:r>
              <a:rPr lang="en-MY" dirty="0" smtClean="0"/>
              <a:t>lone parents</a:t>
            </a:r>
          </a:p>
          <a:p>
            <a:pPr lvl="1"/>
            <a:r>
              <a:rPr lang="en-MY" dirty="0" smtClean="0"/>
              <a:t>larger families</a:t>
            </a:r>
          </a:p>
          <a:p>
            <a:pPr lvl="1"/>
            <a:r>
              <a:rPr lang="en-MY" dirty="0" smtClean="0"/>
              <a:t>baby </a:t>
            </a:r>
            <a:r>
              <a:rPr lang="en-MY" dirty="0"/>
              <a:t>had a least one hospital admission</a:t>
            </a:r>
          </a:p>
          <a:p>
            <a:endParaRPr lang="en-MY" dirty="0"/>
          </a:p>
          <a:p>
            <a:endParaRPr lang="en-MY" dirty="0"/>
          </a:p>
        </p:txBody>
      </p:sp>
      <p:pic>
        <p:nvPicPr>
          <p:cNvPr id="5" name="Picture 4"/>
          <p:cNvPicPr>
            <a:picLocks noChangeAspect="1"/>
          </p:cNvPicPr>
          <p:nvPr/>
        </p:nvPicPr>
        <p:blipFill>
          <a:blip r:embed="rId2"/>
          <a:stretch>
            <a:fillRect/>
          </a:stretch>
        </p:blipFill>
        <p:spPr>
          <a:xfrm>
            <a:off x="9009895" y="6079447"/>
            <a:ext cx="2247602" cy="464906"/>
          </a:xfrm>
          <a:prstGeom prst="rect">
            <a:avLst/>
          </a:prstGeom>
        </p:spPr>
      </p:pic>
      <p:sp>
        <p:nvSpPr>
          <p:cNvPr id="7" name="Slide Number Placeholder 6"/>
          <p:cNvSpPr>
            <a:spLocks noGrp="1"/>
          </p:cNvSpPr>
          <p:nvPr>
            <p:ph type="sldNum" sz="quarter" idx="12"/>
          </p:nvPr>
        </p:nvSpPr>
        <p:spPr/>
        <p:txBody>
          <a:bodyPr/>
          <a:lstStyle/>
          <a:p>
            <a:fld id="{E7253E60-038F-480A-94F8-A0D01FEAA47A}" type="slidenum">
              <a:rPr lang="en-MY" smtClean="0"/>
              <a:t>52</a:t>
            </a:fld>
            <a:endParaRPr lang="en-MY"/>
          </a:p>
        </p:txBody>
      </p:sp>
    </p:spTree>
    <p:extLst>
      <p:ext uri="{BB962C8B-B14F-4D97-AF65-F5344CB8AC3E}">
        <p14:creationId xmlns:p14="http://schemas.microsoft.com/office/powerpoint/2010/main" val="1257111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50006" y="276719"/>
            <a:ext cx="10006884" cy="835025"/>
          </a:xfrm>
        </p:spPr>
        <p:txBody>
          <a:bodyPr>
            <a:noAutofit/>
          </a:bodyPr>
          <a:lstStyle/>
          <a:p>
            <a:pPr algn="ctr" eaLnBrk="1" hangingPunct="1">
              <a:defRPr/>
            </a:pPr>
            <a:r>
              <a:rPr lang="en-US" dirty="0" smtClean="0">
                <a:cs typeface="Tahoma" pitchFamily="34" charset="0"/>
              </a:rPr>
              <a:t>MCV1 </a:t>
            </a:r>
            <a:r>
              <a:rPr lang="en-US" dirty="0">
                <a:cs typeface="Tahoma" pitchFamily="34" charset="0"/>
              </a:rPr>
              <a:t>coverage by </a:t>
            </a:r>
            <a:r>
              <a:rPr lang="en-US" dirty="0"/>
              <a:t>districts</a:t>
            </a:r>
            <a:r>
              <a:rPr lang="en-US" dirty="0" smtClean="0">
                <a:cs typeface="Tahoma" pitchFamily="34" charset="0"/>
              </a:rPr>
              <a:t> in Malaysia</a:t>
            </a:r>
            <a:endParaRPr lang="en-US" dirty="0">
              <a:cs typeface="Tahoma" pitchFamily="34" charset="0"/>
            </a:endParaRPr>
          </a:p>
        </p:txBody>
      </p:sp>
      <p:graphicFrame>
        <p:nvGraphicFramePr>
          <p:cNvPr id="239737" name="Group 121"/>
          <p:cNvGraphicFramePr>
            <a:graphicFrameLocks noGrp="1"/>
          </p:cNvGraphicFramePr>
          <p:nvPr>
            <p:ph idx="1"/>
            <p:extLst/>
          </p:nvPr>
        </p:nvGraphicFramePr>
        <p:xfrm>
          <a:off x="1895358" y="1366863"/>
          <a:ext cx="8401284" cy="4417646"/>
        </p:xfrm>
        <a:graphic>
          <a:graphicData uri="http://schemas.openxmlformats.org/drawingml/2006/table">
            <a:tbl>
              <a:tblPr/>
              <a:tblGrid>
                <a:gridCol w="1672863"/>
                <a:gridCol w="850295"/>
                <a:gridCol w="850295"/>
                <a:gridCol w="777897"/>
                <a:gridCol w="850295"/>
                <a:gridCol w="850295"/>
                <a:gridCol w="850295"/>
                <a:gridCol w="848754"/>
                <a:gridCol w="850295"/>
              </a:tblGrid>
              <a:tr h="507149">
                <a:tc row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1" i="0" u="none" strike="noStrike" cap="none" normalizeH="0" baseline="0" dirty="0" smtClean="0">
                        <a:ln>
                          <a:noFill/>
                        </a:ln>
                        <a:solidFill>
                          <a:schemeClr val="tx1"/>
                        </a:solidFill>
                        <a:effectLst/>
                        <a:latin typeface="Verdana" pitchFamily="34"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rPr>
                        <a:t>MCV1 coverage</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Verdana" pitchFamily="34" charset="0"/>
                        </a:rPr>
                        <a:t>2008</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Verdana" pitchFamily="34" charset="0"/>
                        </a:rPr>
                        <a:t>2009</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Verdana" pitchFamily="34" charset="0"/>
                        </a:rPr>
                        <a:t>2010</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Verdana" pitchFamily="34" charset="0"/>
                        </a:rPr>
                        <a:t>2011</a:t>
                      </a:r>
                    </a:p>
                  </a:txBody>
                  <a:tcPr marT="45714" marB="4571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537304">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Verdana" pitchFamily="34" charset="0"/>
                        </a:rPr>
                        <a:t>n</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rPr>
                        <a:t>%</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Verdana" pitchFamily="34" charset="0"/>
                        </a:rPr>
                        <a:t>n</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rPr>
                        <a:t>%</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Verdana" pitchFamily="34" charset="0"/>
                        </a:rPr>
                        <a:t>n</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rPr>
                        <a:t>%</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Verdana" pitchFamily="34" charset="0"/>
                        </a:rPr>
                        <a:t>n</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rPr>
                        <a:t>%</a:t>
                      </a:r>
                    </a:p>
                  </a:txBody>
                  <a:tcPr marT="45714" marB="4571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386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≥95%</a:t>
                      </a:r>
                    </a:p>
                  </a:txBody>
                  <a:tcPr marT="45714" marB="4571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94</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67.7</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72</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51.8</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70</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49.6</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rPr>
                        <a:t>72</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rPr>
                        <a:t>51.1</a:t>
                      </a:r>
                    </a:p>
                  </a:txBody>
                  <a:tcPr marT="45714" marB="4571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552382">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90 - &lt;95%</a:t>
                      </a:r>
                    </a:p>
                  </a:txBody>
                  <a:tcPr marT="45714" marB="4571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23</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16.5</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19</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13.7</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19</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13.5</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rPr>
                        <a:t>19</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rPr>
                        <a:t>13.5</a:t>
                      </a:r>
                    </a:p>
                  </a:txBody>
                  <a:tcPr marT="45714" marB="4571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1011">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80 – &lt;90%</a:t>
                      </a:r>
                    </a:p>
                  </a:txBody>
                  <a:tcPr marT="45714" marB="4571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19</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13.7</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26</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18.7</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29</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20.6</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rPr>
                        <a:t>24</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rPr>
                        <a:t>17.0</a:t>
                      </a:r>
                    </a:p>
                  </a:txBody>
                  <a:tcPr marT="45714" marB="4571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552382">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50 - &lt;80%</a:t>
                      </a:r>
                    </a:p>
                  </a:txBody>
                  <a:tcPr marT="45714" marB="4571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2</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1.4</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22</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15.8</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23</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16.3</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rPr>
                        <a:t>25</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rPr>
                        <a:t>17.7</a:t>
                      </a:r>
                    </a:p>
                  </a:txBody>
                  <a:tcPr marT="45714" marB="4571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5386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&lt;50%</a:t>
                      </a:r>
                    </a:p>
                  </a:txBody>
                  <a:tcPr marT="45714" marB="4571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1</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0.7</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0</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0</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0</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0</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rPr>
                        <a:t>1</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rPr>
                        <a:t>0.7</a:t>
                      </a:r>
                    </a:p>
                  </a:txBody>
                  <a:tcPr marT="45714" marB="4571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55268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Total districts</a:t>
                      </a:r>
                    </a:p>
                  </a:txBody>
                  <a:tcPr marT="45714" marB="4571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139</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100</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139</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100</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141</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100</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141</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rPr>
                        <a:t>100</a:t>
                      </a:r>
                    </a:p>
                  </a:txBody>
                  <a:tcPr marT="45714" marB="4571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 name="TextBox 3"/>
          <p:cNvSpPr txBox="1"/>
          <p:nvPr/>
        </p:nvSpPr>
        <p:spPr>
          <a:xfrm>
            <a:off x="733547" y="6234118"/>
            <a:ext cx="622286" cy="369332"/>
          </a:xfrm>
          <a:prstGeom prst="rect">
            <a:avLst/>
          </a:prstGeom>
          <a:noFill/>
        </p:spPr>
        <p:txBody>
          <a:bodyPr wrap="none" rtlCol="0">
            <a:spAutoFit/>
          </a:bodyPr>
          <a:lstStyle/>
          <a:p>
            <a:r>
              <a:rPr lang="en-MY" dirty="0" smtClean="0"/>
              <a:t>KKM</a:t>
            </a:r>
            <a:endParaRPr lang="en-MY" dirty="0"/>
          </a:p>
        </p:txBody>
      </p:sp>
      <p:sp>
        <p:nvSpPr>
          <p:cNvPr id="3" name="Slide Number Placeholder 2"/>
          <p:cNvSpPr>
            <a:spLocks noGrp="1"/>
          </p:cNvSpPr>
          <p:nvPr>
            <p:ph type="sldNum" sz="quarter" idx="12"/>
          </p:nvPr>
        </p:nvSpPr>
        <p:spPr/>
        <p:txBody>
          <a:bodyPr/>
          <a:lstStyle/>
          <a:p>
            <a:fld id="{E7253E60-038F-480A-94F8-A0D01FEAA47A}" type="slidenum">
              <a:rPr lang="en-MY" smtClean="0"/>
              <a:t>53</a:t>
            </a:fld>
            <a:endParaRPr lang="en-MY"/>
          </a:p>
        </p:txBody>
      </p:sp>
    </p:spTree>
    <p:extLst>
      <p:ext uri="{BB962C8B-B14F-4D97-AF65-F5344CB8AC3E}">
        <p14:creationId xmlns:p14="http://schemas.microsoft.com/office/powerpoint/2010/main" val="12403930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Opportunistic Immunisation</a:t>
            </a:r>
            <a:endParaRPr lang="en-MY" dirty="0"/>
          </a:p>
        </p:txBody>
      </p:sp>
      <p:sp>
        <p:nvSpPr>
          <p:cNvPr id="3" name="Content Placeholder 2"/>
          <p:cNvSpPr>
            <a:spLocks noGrp="1"/>
          </p:cNvSpPr>
          <p:nvPr>
            <p:ph idx="1"/>
          </p:nvPr>
        </p:nvSpPr>
        <p:spPr/>
        <p:txBody>
          <a:bodyPr/>
          <a:lstStyle/>
          <a:p>
            <a:r>
              <a:rPr lang="en-MY" dirty="0"/>
              <a:t>a</a:t>
            </a:r>
            <a:r>
              <a:rPr lang="en-MY" dirty="0" smtClean="0"/>
              <a:t>lways ask for immunisation history</a:t>
            </a:r>
          </a:p>
          <a:p>
            <a:r>
              <a:rPr lang="en-MY" dirty="0" smtClean="0"/>
              <a:t>check Home based records</a:t>
            </a:r>
          </a:p>
          <a:p>
            <a:r>
              <a:rPr lang="en-MY" dirty="0" smtClean="0"/>
              <a:t>offer convenient location and timing</a:t>
            </a:r>
          </a:p>
          <a:p>
            <a:pPr lvl="1"/>
            <a:r>
              <a:rPr lang="en-MY" dirty="0" smtClean="0"/>
              <a:t>Private – Public partnership</a:t>
            </a:r>
          </a:p>
          <a:p>
            <a:r>
              <a:rPr lang="en-MY" dirty="0"/>
              <a:t>e</a:t>
            </a:r>
            <a:r>
              <a:rPr lang="en-MY" dirty="0" smtClean="0"/>
              <a:t>mploy reminder </a:t>
            </a:r>
            <a:endParaRPr lang="en-MY" dirty="0"/>
          </a:p>
        </p:txBody>
      </p:sp>
      <p:sp>
        <p:nvSpPr>
          <p:cNvPr id="5" name="Slide Number Placeholder 4"/>
          <p:cNvSpPr>
            <a:spLocks noGrp="1"/>
          </p:cNvSpPr>
          <p:nvPr>
            <p:ph type="sldNum" sz="quarter" idx="12"/>
          </p:nvPr>
        </p:nvSpPr>
        <p:spPr/>
        <p:txBody>
          <a:bodyPr/>
          <a:lstStyle/>
          <a:p>
            <a:fld id="{E7253E60-038F-480A-94F8-A0D01FEAA47A}" type="slidenum">
              <a:rPr lang="en-MY" smtClean="0"/>
              <a:t>54</a:t>
            </a:fld>
            <a:endParaRPr lang="en-MY"/>
          </a:p>
        </p:txBody>
      </p:sp>
    </p:spTree>
    <p:extLst>
      <p:ext uri="{BB962C8B-B14F-4D97-AF65-F5344CB8AC3E}">
        <p14:creationId xmlns:p14="http://schemas.microsoft.com/office/powerpoint/2010/main" val="27993764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Legal enforcement </a:t>
            </a:r>
          </a:p>
        </p:txBody>
      </p:sp>
      <p:sp>
        <p:nvSpPr>
          <p:cNvPr id="3" name="Content Placeholder 2"/>
          <p:cNvSpPr>
            <a:spLocks noGrp="1"/>
          </p:cNvSpPr>
          <p:nvPr>
            <p:ph idx="1"/>
          </p:nvPr>
        </p:nvSpPr>
        <p:spPr/>
        <p:txBody>
          <a:bodyPr/>
          <a:lstStyle/>
          <a:p>
            <a:endParaRPr lang="en-MY" dirty="0"/>
          </a:p>
        </p:txBody>
      </p:sp>
      <p:pic>
        <p:nvPicPr>
          <p:cNvPr id="4" name="Picture 3"/>
          <p:cNvPicPr>
            <a:picLocks noChangeAspect="1"/>
          </p:cNvPicPr>
          <p:nvPr/>
        </p:nvPicPr>
        <p:blipFill rotWithShape="1">
          <a:blip r:embed="rId2"/>
          <a:srcRect l="13042" t="52632" r="17142" b="10691"/>
          <a:stretch/>
        </p:blipFill>
        <p:spPr>
          <a:xfrm>
            <a:off x="6003756" y="1825625"/>
            <a:ext cx="4896853" cy="1446356"/>
          </a:xfrm>
          <a:prstGeom prst="rect">
            <a:avLst/>
          </a:prstGeom>
        </p:spPr>
      </p:pic>
      <p:pic>
        <p:nvPicPr>
          <p:cNvPr id="5" name="Picture 4"/>
          <p:cNvPicPr>
            <a:picLocks noChangeAspect="1"/>
          </p:cNvPicPr>
          <p:nvPr/>
        </p:nvPicPr>
        <p:blipFill rotWithShape="1">
          <a:blip r:embed="rId3"/>
          <a:srcRect l="24879" t="42928" r="9467" b="23684"/>
          <a:stretch/>
        </p:blipFill>
        <p:spPr>
          <a:xfrm>
            <a:off x="6176910" y="4073936"/>
            <a:ext cx="4550544" cy="1301071"/>
          </a:xfrm>
          <a:prstGeom prst="rect">
            <a:avLst/>
          </a:prstGeom>
        </p:spPr>
      </p:pic>
      <p:pic>
        <p:nvPicPr>
          <p:cNvPr id="7" name="Picture 6"/>
          <p:cNvPicPr>
            <a:picLocks noChangeAspect="1"/>
          </p:cNvPicPr>
          <p:nvPr/>
        </p:nvPicPr>
        <p:blipFill>
          <a:blip r:embed="rId4"/>
          <a:stretch>
            <a:fillRect/>
          </a:stretch>
        </p:blipFill>
        <p:spPr>
          <a:xfrm>
            <a:off x="1163876" y="2841787"/>
            <a:ext cx="4213260" cy="2371658"/>
          </a:xfrm>
          <a:prstGeom prst="rect">
            <a:avLst/>
          </a:prstGeom>
        </p:spPr>
      </p:pic>
      <p:sp>
        <p:nvSpPr>
          <p:cNvPr id="8" name="Slide Number Placeholder 7"/>
          <p:cNvSpPr>
            <a:spLocks noGrp="1"/>
          </p:cNvSpPr>
          <p:nvPr>
            <p:ph type="sldNum" sz="quarter" idx="12"/>
          </p:nvPr>
        </p:nvSpPr>
        <p:spPr/>
        <p:txBody>
          <a:bodyPr/>
          <a:lstStyle/>
          <a:p>
            <a:fld id="{E7253E60-038F-480A-94F8-A0D01FEAA47A}" type="slidenum">
              <a:rPr lang="en-MY" smtClean="0"/>
              <a:t>55</a:t>
            </a:fld>
            <a:endParaRPr lang="en-MY"/>
          </a:p>
        </p:txBody>
      </p:sp>
    </p:spTree>
    <p:extLst>
      <p:ext uri="{BB962C8B-B14F-4D97-AF65-F5344CB8AC3E}">
        <p14:creationId xmlns:p14="http://schemas.microsoft.com/office/powerpoint/2010/main" val="8223099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Enforcement</a:t>
            </a:r>
            <a:endParaRPr lang="en-MY" dirty="0"/>
          </a:p>
        </p:txBody>
      </p:sp>
      <p:sp>
        <p:nvSpPr>
          <p:cNvPr id="3" name="Content Placeholder 2"/>
          <p:cNvSpPr>
            <a:spLocks noGrp="1"/>
          </p:cNvSpPr>
          <p:nvPr>
            <p:ph idx="1"/>
          </p:nvPr>
        </p:nvSpPr>
        <p:spPr/>
        <p:txBody>
          <a:bodyPr>
            <a:normAutofit/>
          </a:bodyPr>
          <a:lstStyle/>
          <a:p>
            <a:r>
              <a:rPr lang="en-MY" dirty="0" smtClean="0"/>
              <a:t>Australia - ‘No </a:t>
            </a:r>
            <a:r>
              <a:rPr lang="en-MY" dirty="0"/>
              <a:t>Jab No Pay’ and other immunisation </a:t>
            </a:r>
            <a:r>
              <a:rPr lang="en-MY" dirty="0" smtClean="0"/>
              <a:t>measures </a:t>
            </a:r>
          </a:p>
          <a:p>
            <a:endParaRPr lang="en-MY" dirty="0" smtClean="0"/>
          </a:p>
          <a:p>
            <a:r>
              <a:rPr lang="en-MY" dirty="0"/>
              <a:t>every state in the United States requires children to be vaccinated before attending </a:t>
            </a:r>
            <a:r>
              <a:rPr lang="en-MY" dirty="0" smtClean="0"/>
              <a:t>school</a:t>
            </a:r>
          </a:p>
          <a:p>
            <a:pPr marL="0" indent="0">
              <a:buNone/>
            </a:pPr>
            <a:endParaRPr lang="en-MY" dirty="0" smtClean="0"/>
          </a:p>
          <a:p>
            <a:pPr marL="0" indent="0">
              <a:buNone/>
            </a:pPr>
            <a:r>
              <a:rPr lang="en-MY" sz="2000" dirty="0" smtClean="0"/>
              <a:t>www.themalaymailonline.com</a:t>
            </a:r>
            <a:endParaRPr lang="en-MY" sz="2000" dirty="0"/>
          </a:p>
          <a:p>
            <a:endParaRPr lang="en-MY" dirty="0" smtClean="0"/>
          </a:p>
        </p:txBody>
      </p:sp>
      <p:pic>
        <p:nvPicPr>
          <p:cNvPr id="4" name="Picture 3"/>
          <p:cNvPicPr>
            <a:picLocks noChangeAspect="1"/>
          </p:cNvPicPr>
          <p:nvPr/>
        </p:nvPicPr>
        <p:blipFill rotWithShape="1">
          <a:blip r:embed="rId2"/>
          <a:srcRect l="21920" t="38651" r="31752" b="42270"/>
          <a:stretch/>
        </p:blipFill>
        <p:spPr>
          <a:xfrm>
            <a:off x="838200" y="4615987"/>
            <a:ext cx="9877924" cy="1395662"/>
          </a:xfrm>
          <a:prstGeom prst="rect">
            <a:avLst/>
          </a:prstGeom>
        </p:spPr>
      </p:pic>
      <p:sp>
        <p:nvSpPr>
          <p:cNvPr id="6" name="Slide Number Placeholder 5"/>
          <p:cNvSpPr>
            <a:spLocks noGrp="1"/>
          </p:cNvSpPr>
          <p:nvPr>
            <p:ph type="sldNum" sz="quarter" idx="12"/>
          </p:nvPr>
        </p:nvSpPr>
        <p:spPr/>
        <p:txBody>
          <a:bodyPr/>
          <a:lstStyle/>
          <a:p>
            <a:fld id="{E7253E60-038F-480A-94F8-A0D01FEAA47A}" type="slidenum">
              <a:rPr lang="en-MY" smtClean="0"/>
              <a:t>56</a:t>
            </a:fld>
            <a:endParaRPr lang="en-MY"/>
          </a:p>
        </p:txBody>
      </p:sp>
    </p:spTree>
    <p:extLst>
      <p:ext uri="{BB962C8B-B14F-4D97-AF65-F5344CB8AC3E}">
        <p14:creationId xmlns:p14="http://schemas.microsoft.com/office/powerpoint/2010/main" val="32367027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Cost </a:t>
            </a:r>
            <a:endParaRPr lang="en-MY" dirty="0"/>
          </a:p>
        </p:txBody>
      </p:sp>
      <p:sp>
        <p:nvSpPr>
          <p:cNvPr id="3" name="Content Placeholder 2"/>
          <p:cNvSpPr>
            <a:spLocks noGrp="1"/>
          </p:cNvSpPr>
          <p:nvPr>
            <p:ph idx="1"/>
          </p:nvPr>
        </p:nvSpPr>
        <p:spPr/>
        <p:txBody>
          <a:bodyPr/>
          <a:lstStyle/>
          <a:p>
            <a:r>
              <a:rPr lang="en-MY" dirty="0" smtClean="0"/>
              <a:t>EIP Number of vaccination has increased</a:t>
            </a:r>
          </a:p>
          <a:p>
            <a:endParaRPr lang="en-MY" dirty="0"/>
          </a:p>
          <a:p>
            <a:endParaRPr lang="en-MY" dirty="0" smtClean="0"/>
          </a:p>
          <a:p>
            <a:endParaRPr lang="en-MY" dirty="0"/>
          </a:p>
          <a:p>
            <a:endParaRPr lang="en-MY" dirty="0" smtClean="0"/>
          </a:p>
          <a:p>
            <a:endParaRPr lang="en-MY" dirty="0"/>
          </a:p>
          <a:p>
            <a:r>
              <a:rPr lang="en-MY" dirty="0" smtClean="0"/>
              <a:t>Additional vaccine need good surveillance and research</a:t>
            </a:r>
          </a:p>
          <a:p>
            <a:pPr lvl="1"/>
            <a:r>
              <a:rPr lang="en-MY" dirty="0" smtClean="0"/>
              <a:t>pneumococcal, rotavirus</a:t>
            </a:r>
            <a:endParaRPr lang="en-MY" dirty="0"/>
          </a:p>
          <a:p>
            <a:pPr marL="0" indent="0">
              <a:buNone/>
            </a:pPr>
            <a:endParaRPr lang="en-MY" dirty="0"/>
          </a:p>
        </p:txBody>
      </p:sp>
      <p:pic>
        <p:nvPicPr>
          <p:cNvPr id="6146" name="Picture 2" descr="immunisation_sched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040" y="2322178"/>
            <a:ext cx="9811919" cy="213506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E7253E60-038F-480A-94F8-A0D01FEAA47A}" type="slidenum">
              <a:rPr lang="en-MY" smtClean="0"/>
              <a:t>57</a:t>
            </a:fld>
            <a:endParaRPr lang="en-MY"/>
          </a:p>
        </p:txBody>
      </p:sp>
    </p:spTree>
    <p:extLst>
      <p:ext uri="{BB962C8B-B14F-4D97-AF65-F5344CB8AC3E}">
        <p14:creationId xmlns:p14="http://schemas.microsoft.com/office/powerpoint/2010/main" val="31445019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over of Global Vaccine Action Plan docu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4597" y="1535469"/>
            <a:ext cx="3492545" cy="411513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83595" y="1917603"/>
            <a:ext cx="6096000" cy="2862322"/>
          </a:xfrm>
          <a:prstGeom prst="rect">
            <a:avLst/>
          </a:prstGeom>
        </p:spPr>
        <p:txBody>
          <a:bodyPr>
            <a:spAutoFit/>
          </a:bodyPr>
          <a:lstStyle/>
          <a:p>
            <a:r>
              <a:rPr lang="en-MY" dirty="0">
                <a:solidFill>
                  <a:srgbClr val="333333"/>
                </a:solidFill>
                <a:latin typeface="Helvetica" panose="020B0604020202020204" pitchFamily="34" charset="0"/>
              </a:rPr>
              <a:t>The Global Vaccine Action Plan (GVAP) ― endorsed by the 194 Member States of the World Health Assembly in May 2012 ― is a framework to prevent millions of deaths by 2020 through more equitable access to existing vaccines for people in all communities</a:t>
            </a:r>
            <a:r>
              <a:rPr lang="en-MY" dirty="0" smtClean="0">
                <a:solidFill>
                  <a:srgbClr val="333333"/>
                </a:solidFill>
                <a:latin typeface="Helvetica" panose="020B0604020202020204" pitchFamily="34" charset="0"/>
              </a:rPr>
              <a:t>.</a:t>
            </a:r>
          </a:p>
          <a:p>
            <a:endParaRPr lang="en-MY" dirty="0">
              <a:solidFill>
                <a:srgbClr val="333333"/>
              </a:solidFill>
              <a:latin typeface="Helvetica" panose="020B0604020202020204" pitchFamily="34" charset="0"/>
            </a:endParaRPr>
          </a:p>
          <a:p>
            <a:endParaRPr lang="en-MY" dirty="0" smtClean="0">
              <a:solidFill>
                <a:srgbClr val="333333"/>
              </a:solidFill>
              <a:latin typeface="Helvetica" panose="020B0604020202020204" pitchFamily="34" charset="0"/>
            </a:endParaRPr>
          </a:p>
          <a:p>
            <a:endParaRPr lang="en-MY" dirty="0">
              <a:solidFill>
                <a:srgbClr val="333333"/>
              </a:solidFill>
              <a:latin typeface="Helvetica" panose="020B0604020202020204" pitchFamily="34" charset="0"/>
            </a:endParaRPr>
          </a:p>
          <a:p>
            <a:endParaRPr lang="en-MY" dirty="0" smtClean="0">
              <a:solidFill>
                <a:srgbClr val="333333"/>
              </a:solidFill>
              <a:latin typeface="Helvetica" panose="020B0604020202020204" pitchFamily="34" charset="0"/>
            </a:endParaRPr>
          </a:p>
          <a:p>
            <a:r>
              <a:rPr lang="en-MY" dirty="0" smtClean="0">
                <a:solidFill>
                  <a:srgbClr val="333333"/>
                </a:solidFill>
                <a:latin typeface="Helvetica" panose="020B0604020202020204" pitchFamily="34" charset="0"/>
              </a:rPr>
              <a:t>Target  free of vaccine preventable disease by 2020</a:t>
            </a:r>
            <a:endParaRPr lang="en-MY" dirty="0"/>
          </a:p>
        </p:txBody>
      </p:sp>
      <p:sp>
        <p:nvSpPr>
          <p:cNvPr id="4" name="Slide Number Placeholder 3"/>
          <p:cNvSpPr>
            <a:spLocks noGrp="1"/>
          </p:cNvSpPr>
          <p:nvPr>
            <p:ph type="sldNum" sz="quarter" idx="12"/>
          </p:nvPr>
        </p:nvSpPr>
        <p:spPr/>
        <p:txBody>
          <a:bodyPr/>
          <a:lstStyle/>
          <a:p>
            <a:fld id="{E7253E60-038F-480A-94F8-A0D01FEAA47A}" type="slidenum">
              <a:rPr lang="en-MY" smtClean="0"/>
              <a:t>58</a:t>
            </a:fld>
            <a:endParaRPr lang="en-MY"/>
          </a:p>
        </p:txBody>
      </p:sp>
    </p:spTree>
    <p:extLst>
      <p:ext uri="{BB962C8B-B14F-4D97-AF65-F5344CB8AC3E}">
        <p14:creationId xmlns:p14="http://schemas.microsoft.com/office/powerpoint/2010/main" val="4035007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Issues</a:t>
            </a:r>
            <a:endParaRPr lang="en-MY" dirty="0"/>
          </a:p>
        </p:txBody>
      </p:sp>
      <p:sp>
        <p:nvSpPr>
          <p:cNvPr id="3" name="Content Placeholder 2"/>
          <p:cNvSpPr>
            <a:spLocks noGrp="1"/>
          </p:cNvSpPr>
          <p:nvPr>
            <p:ph idx="1"/>
          </p:nvPr>
        </p:nvSpPr>
        <p:spPr/>
        <p:txBody>
          <a:bodyPr numCol="2">
            <a:normAutofit/>
          </a:bodyPr>
          <a:lstStyle/>
          <a:p>
            <a:r>
              <a:rPr lang="en-MY" dirty="0" smtClean="0"/>
              <a:t>Public/Parents</a:t>
            </a:r>
          </a:p>
          <a:p>
            <a:pPr lvl="1"/>
            <a:r>
              <a:rPr lang="en-MY" dirty="0" smtClean="0"/>
              <a:t>Vaccine rejection and hesitancy</a:t>
            </a:r>
          </a:p>
          <a:p>
            <a:pPr lvl="1"/>
            <a:r>
              <a:rPr lang="en-MY" dirty="0" smtClean="0"/>
              <a:t>Knowledge and motivation</a:t>
            </a:r>
          </a:p>
          <a:p>
            <a:pPr lvl="1"/>
            <a:r>
              <a:rPr lang="en-MY" dirty="0" smtClean="0"/>
              <a:t>trust</a:t>
            </a:r>
          </a:p>
          <a:p>
            <a:r>
              <a:rPr lang="en-MY" dirty="0" smtClean="0">
                <a:solidFill>
                  <a:srgbClr val="FF0000"/>
                </a:solidFill>
              </a:rPr>
              <a:t>Pharma/Vaccine research</a:t>
            </a:r>
          </a:p>
          <a:p>
            <a:pPr lvl="1"/>
            <a:r>
              <a:rPr lang="en-MY" dirty="0" smtClean="0">
                <a:solidFill>
                  <a:srgbClr val="FF0000"/>
                </a:solidFill>
              </a:rPr>
              <a:t>Cost</a:t>
            </a:r>
            <a:endParaRPr lang="en-MY" dirty="0">
              <a:solidFill>
                <a:srgbClr val="FF0000"/>
              </a:solidFill>
            </a:endParaRPr>
          </a:p>
          <a:p>
            <a:pPr lvl="1"/>
            <a:r>
              <a:rPr lang="en-MY" dirty="0">
                <a:solidFill>
                  <a:srgbClr val="FF0000"/>
                </a:solidFill>
              </a:rPr>
              <a:t>Supply</a:t>
            </a:r>
          </a:p>
          <a:p>
            <a:pPr lvl="1"/>
            <a:r>
              <a:rPr lang="en-MY" dirty="0" smtClean="0">
                <a:solidFill>
                  <a:srgbClr val="FF0000"/>
                </a:solidFill>
              </a:rPr>
              <a:t>Novel administration </a:t>
            </a:r>
          </a:p>
          <a:p>
            <a:pPr lvl="1"/>
            <a:r>
              <a:rPr lang="en-MY" dirty="0" smtClean="0">
                <a:solidFill>
                  <a:srgbClr val="FF0000"/>
                </a:solidFill>
              </a:rPr>
              <a:t>Future </a:t>
            </a:r>
            <a:r>
              <a:rPr lang="en-MY" dirty="0">
                <a:solidFill>
                  <a:srgbClr val="FF0000"/>
                </a:solidFill>
              </a:rPr>
              <a:t>vaccines</a:t>
            </a:r>
          </a:p>
          <a:p>
            <a:pPr lvl="1"/>
            <a:r>
              <a:rPr lang="en-MY" dirty="0">
                <a:solidFill>
                  <a:srgbClr val="FF0000"/>
                </a:solidFill>
              </a:rPr>
              <a:t>Combination </a:t>
            </a:r>
            <a:r>
              <a:rPr lang="en-MY" dirty="0" smtClean="0">
                <a:solidFill>
                  <a:srgbClr val="FF0000"/>
                </a:solidFill>
              </a:rPr>
              <a:t>vaccine</a:t>
            </a:r>
          </a:p>
          <a:p>
            <a:r>
              <a:rPr lang="en-MY" dirty="0" smtClean="0"/>
              <a:t>Immunisation program issues</a:t>
            </a:r>
          </a:p>
          <a:p>
            <a:pPr lvl="1"/>
            <a:r>
              <a:rPr lang="en-MY" dirty="0"/>
              <a:t>Defaulters</a:t>
            </a:r>
          </a:p>
          <a:p>
            <a:pPr lvl="1"/>
            <a:r>
              <a:rPr lang="en-MY" dirty="0"/>
              <a:t>Catch up immunisation</a:t>
            </a:r>
          </a:p>
          <a:p>
            <a:pPr lvl="1"/>
            <a:r>
              <a:rPr lang="en-MY" dirty="0"/>
              <a:t>Coverage</a:t>
            </a:r>
          </a:p>
          <a:p>
            <a:pPr lvl="1"/>
            <a:r>
              <a:rPr lang="en-MY" dirty="0"/>
              <a:t>Cost</a:t>
            </a:r>
          </a:p>
          <a:p>
            <a:pPr lvl="2"/>
            <a:endParaRPr lang="en-MY" dirty="0"/>
          </a:p>
        </p:txBody>
      </p:sp>
      <p:sp>
        <p:nvSpPr>
          <p:cNvPr id="5" name="Slide Number Placeholder 4"/>
          <p:cNvSpPr>
            <a:spLocks noGrp="1"/>
          </p:cNvSpPr>
          <p:nvPr>
            <p:ph type="sldNum" sz="quarter" idx="12"/>
          </p:nvPr>
        </p:nvSpPr>
        <p:spPr/>
        <p:txBody>
          <a:bodyPr/>
          <a:lstStyle/>
          <a:p>
            <a:fld id="{E7253E60-038F-480A-94F8-A0D01FEAA47A}" type="slidenum">
              <a:rPr lang="en-MY" smtClean="0"/>
              <a:t>59</a:t>
            </a:fld>
            <a:endParaRPr lang="en-MY"/>
          </a:p>
        </p:txBody>
      </p:sp>
    </p:spTree>
    <p:extLst>
      <p:ext uri="{BB962C8B-B14F-4D97-AF65-F5344CB8AC3E}">
        <p14:creationId xmlns:p14="http://schemas.microsoft.com/office/powerpoint/2010/main" val="1078859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4000" dirty="0" smtClean="0">
                <a:latin typeface="+mn-lt"/>
              </a:rPr>
              <a:t>WHO-most </a:t>
            </a:r>
            <a:r>
              <a:rPr lang="en-MY" sz="4000" dirty="0">
                <a:latin typeface="+mn-lt"/>
              </a:rPr>
              <a:t>cost-effective health </a:t>
            </a:r>
            <a:r>
              <a:rPr lang="en-MY" sz="4000" dirty="0" smtClean="0">
                <a:latin typeface="+mn-lt"/>
              </a:rPr>
              <a:t>investments</a:t>
            </a:r>
            <a:endParaRPr lang="en-MY" sz="4000" dirty="0">
              <a:latin typeface="+mn-lt"/>
            </a:endParaRPr>
          </a:p>
        </p:txBody>
      </p:sp>
      <p:sp>
        <p:nvSpPr>
          <p:cNvPr id="3" name="Content Placeholder 2"/>
          <p:cNvSpPr>
            <a:spLocks noGrp="1"/>
          </p:cNvSpPr>
          <p:nvPr>
            <p:ph idx="1"/>
          </p:nvPr>
        </p:nvSpPr>
        <p:spPr/>
        <p:txBody>
          <a:bodyPr/>
          <a:lstStyle/>
          <a:p>
            <a:r>
              <a:rPr lang="en-MY" dirty="0" smtClean="0"/>
              <a:t>estimated </a:t>
            </a:r>
            <a:r>
              <a:rPr lang="en-MY" dirty="0"/>
              <a:t>to avert </a:t>
            </a:r>
            <a:r>
              <a:rPr lang="en-MY" dirty="0" smtClean="0"/>
              <a:t>between </a:t>
            </a:r>
            <a:r>
              <a:rPr lang="en-MY" b="1" dirty="0" smtClean="0"/>
              <a:t>2 and 3 million deaths </a:t>
            </a:r>
            <a:r>
              <a:rPr lang="en-MY" dirty="0"/>
              <a:t>each year</a:t>
            </a:r>
            <a:r>
              <a:rPr lang="en-MY" dirty="0" smtClean="0"/>
              <a:t>.</a:t>
            </a:r>
          </a:p>
          <a:p>
            <a:r>
              <a:rPr lang="en-MY" dirty="0" smtClean="0"/>
              <a:t>strategies </a:t>
            </a:r>
            <a:r>
              <a:rPr lang="en-MY" dirty="0"/>
              <a:t>that make it accessible to </a:t>
            </a:r>
            <a:r>
              <a:rPr lang="en-MY" dirty="0" smtClean="0"/>
              <a:t>even </a:t>
            </a:r>
            <a:r>
              <a:rPr lang="en-MY" dirty="0"/>
              <a:t>the most hard-to-reach and vulnerable populations</a:t>
            </a:r>
            <a:r>
              <a:rPr lang="en-MY" dirty="0" smtClean="0"/>
              <a:t>.</a:t>
            </a:r>
          </a:p>
          <a:p>
            <a:pPr lvl="1"/>
            <a:r>
              <a:rPr lang="en-MY" dirty="0" smtClean="0"/>
              <a:t>defined </a:t>
            </a:r>
            <a:r>
              <a:rPr lang="en-MY" dirty="0"/>
              <a:t>target </a:t>
            </a:r>
            <a:r>
              <a:rPr lang="en-MY" dirty="0" smtClean="0"/>
              <a:t>groups</a:t>
            </a:r>
          </a:p>
          <a:p>
            <a:pPr lvl="1"/>
            <a:r>
              <a:rPr lang="en-MY" dirty="0" smtClean="0"/>
              <a:t>delivered </a:t>
            </a:r>
            <a:r>
              <a:rPr lang="en-MY" dirty="0"/>
              <a:t>effectively through outreach </a:t>
            </a:r>
            <a:r>
              <a:rPr lang="en-MY" dirty="0" smtClean="0"/>
              <a:t>activities</a:t>
            </a:r>
          </a:p>
          <a:p>
            <a:pPr lvl="1"/>
            <a:r>
              <a:rPr lang="en-MY" dirty="0" smtClean="0"/>
              <a:t>does </a:t>
            </a:r>
            <a:r>
              <a:rPr lang="en-MY" dirty="0"/>
              <a:t>not require any major lifestyle change.</a:t>
            </a:r>
          </a:p>
        </p:txBody>
      </p:sp>
      <p:sp>
        <p:nvSpPr>
          <p:cNvPr id="4" name="Rectangle 3"/>
          <p:cNvSpPr/>
          <p:nvPr/>
        </p:nvSpPr>
        <p:spPr>
          <a:xfrm>
            <a:off x="597567" y="6127234"/>
            <a:ext cx="4505914" cy="369332"/>
          </a:xfrm>
          <a:prstGeom prst="rect">
            <a:avLst/>
          </a:prstGeom>
        </p:spPr>
        <p:txBody>
          <a:bodyPr wrap="none">
            <a:spAutoFit/>
          </a:bodyPr>
          <a:lstStyle/>
          <a:p>
            <a:r>
              <a:rPr lang="en-MY" dirty="0"/>
              <a:t>http://www.who.int/topics/immunization/en/</a:t>
            </a:r>
          </a:p>
        </p:txBody>
      </p:sp>
      <p:sp>
        <p:nvSpPr>
          <p:cNvPr id="6" name="Slide Number Placeholder 5"/>
          <p:cNvSpPr>
            <a:spLocks noGrp="1"/>
          </p:cNvSpPr>
          <p:nvPr>
            <p:ph type="sldNum" sz="quarter" idx="12"/>
          </p:nvPr>
        </p:nvSpPr>
        <p:spPr/>
        <p:txBody>
          <a:bodyPr/>
          <a:lstStyle/>
          <a:p>
            <a:fld id="{E7253E60-038F-480A-94F8-A0D01FEAA47A}" type="slidenum">
              <a:rPr lang="en-MY" smtClean="0"/>
              <a:t>6</a:t>
            </a:fld>
            <a:endParaRPr lang="en-MY"/>
          </a:p>
        </p:txBody>
      </p:sp>
    </p:spTree>
    <p:extLst>
      <p:ext uri="{BB962C8B-B14F-4D97-AF65-F5344CB8AC3E}">
        <p14:creationId xmlns:p14="http://schemas.microsoft.com/office/powerpoint/2010/main" val="20245067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Cost</a:t>
            </a:r>
            <a:endParaRPr lang="en-MY" dirty="0"/>
          </a:p>
        </p:txBody>
      </p:sp>
      <p:sp>
        <p:nvSpPr>
          <p:cNvPr id="3" name="Content Placeholder 2"/>
          <p:cNvSpPr>
            <a:spLocks noGrp="1"/>
          </p:cNvSpPr>
          <p:nvPr>
            <p:ph idx="1"/>
          </p:nvPr>
        </p:nvSpPr>
        <p:spPr/>
        <p:txBody>
          <a:bodyPr>
            <a:normAutofit fontScale="92500" lnSpcReduction="20000"/>
          </a:bodyPr>
          <a:lstStyle/>
          <a:p>
            <a:r>
              <a:rPr lang="en-MY" dirty="0" smtClean="0"/>
              <a:t>Research and manufacturing</a:t>
            </a:r>
          </a:p>
          <a:p>
            <a:r>
              <a:rPr lang="en-MY" dirty="0" smtClean="0"/>
              <a:t>New vaccine – 500million USD</a:t>
            </a:r>
          </a:p>
          <a:p>
            <a:r>
              <a:rPr lang="en-MY" dirty="0" smtClean="0"/>
              <a:t>Vaccines in pipeline – no guarantee of success</a:t>
            </a:r>
          </a:p>
          <a:p>
            <a:r>
              <a:rPr lang="en-MY" dirty="0" smtClean="0"/>
              <a:t>Undertaken only by large pharma</a:t>
            </a:r>
          </a:p>
          <a:p>
            <a:endParaRPr lang="en-MY" dirty="0" smtClean="0"/>
          </a:p>
          <a:p>
            <a:r>
              <a:rPr lang="en-MY" dirty="0" smtClean="0"/>
              <a:t>Need new vaccines </a:t>
            </a:r>
            <a:r>
              <a:rPr lang="en-MY" dirty="0"/>
              <a:t>– HIV, Malaria, TB</a:t>
            </a:r>
          </a:p>
          <a:p>
            <a:endParaRPr lang="en-MY" dirty="0"/>
          </a:p>
          <a:p>
            <a:r>
              <a:rPr lang="en-MY" dirty="0" smtClean="0"/>
              <a:t>Private – Public partnership</a:t>
            </a:r>
          </a:p>
          <a:p>
            <a:pPr lvl="1"/>
            <a:r>
              <a:rPr lang="en-MY" dirty="0" smtClean="0"/>
              <a:t>IVI Seoul</a:t>
            </a:r>
          </a:p>
          <a:p>
            <a:pPr lvl="1"/>
            <a:r>
              <a:rPr lang="en-MY" dirty="0" smtClean="0"/>
              <a:t>GAVI</a:t>
            </a:r>
          </a:p>
          <a:p>
            <a:pPr lvl="1"/>
            <a:r>
              <a:rPr lang="en-MY" dirty="0" smtClean="0"/>
              <a:t>Initiative </a:t>
            </a:r>
            <a:r>
              <a:rPr lang="en-MY" dirty="0"/>
              <a:t>for Vaccine Research</a:t>
            </a:r>
            <a:endParaRPr lang="en-MY" dirty="0" smtClean="0"/>
          </a:p>
          <a:p>
            <a:endParaRPr lang="en-MY" dirty="0"/>
          </a:p>
        </p:txBody>
      </p:sp>
      <p:sp>
        <p:nvSpPr>
          <p:cNvPr id="5" name="Slide Number Placeholder 4"/>
          <p:cNvSpPr>
            <a:spLocks noGrp="1"/>
          </p:cNvSpPr>
          <p:nvPr>
            <p:ph type="sldNum" sz="quarter" idx="12"/>
          </p:nvPr>
        </p:nvSpPr>
        <p:spPr/>
        <p:txBody>
          <a:bodyPr/>
          <a:lstStyle/>
          <a:p>
            <a:fld id="{E7253E60-038F-480A-94F8-A0D01FEAA47A}" type="slidenum">
              <a:rPr lang="en-MY" smtClean="0"/>
              <a:t>60</a:t>
            </a:fld>
            <a:endParaRPr lang="en-MY"/>
          </a:p>
        </p:txBody>
      </p:sp>
    </p:spTree>
    <p:extLst>
      <p:ext uri="{BB962C8B-B14F-4D97-AF65-F5344CB8AC3E}">
        <p14:creationId xmlns:p14="http://schemas.microsoft.com/office/powerpoint/2010/main" val="4064242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Future vaccines - Vaccine research</a:t>
            </a:r>
            <a:endParaRPr lang="en-MY" dirty="0"/>
          </a:p>
        </p:txBody>
      </p:sp>
      <p:sp>
        <p:nvSpPr>
          <p:cNvPr id="3" name="Content Placeholder 2"/>
          <p:cNvSpPr>
            <a:spLocks noGrp="1"/>
          </p:cNvSpPr>
          <p:nvPr>
            <p:ph idx="1"/>
          </p:nvPr>
        </p:nvSpPr>
        <p:spPr/>
        <p:txBody>
          <a:bodyPr/>
          <a:lstStyle/>
          <a:p>
            <a:r>
              <a:rPr lang="en-MY" dirty="0" smtClean="0"/>
              <a:t>HIV - Immunology </a:t>
            </a:r>
          </a:p>
          <a:p>
            <a:r>
              <a:rPr lang="en-MY" dirty="0" smtClean="0"/>
              <a:t>Many vaccines in the pipeline</a:t>
            </a:r>
          </a:p>
          <a:p>
            <a:pPr lvl="1"/>
            <a:r>
              <a:rPr lang="en-MY" dirty="0" smtClean="0"/>
              <a:t>HIV, Malaria, TB</a:t>
            </a:r>
          </a:p>
          <a:p>
            <a:endParaRPr lang="en-MY" dirty="0" smtClean="0"/>
          </a:p>
          <a:p>
            <a:r>
              <a:rPr lang="en-MY" dirty="0" smtClean="0"/>
              <a:t>Research funding</a:t>
            </a:r>
          </a:p>
          <a:p>
            <a:pPr lvl="1"/>
            <a:r>
              <a:rPr lang="en-MY" dirty="0" smtClean="0"/>
              <a:t>Public – Private partnership</a:t>
            </a:r>
          </a:p>
          <a:p>
            <a:pPr lvl="1"/>
            <a:r>
              <a:rPr lang="en-MY" dirty="0"/>
              <a:t>WHO’s Initiative for Vaccine Research (IVR</a:t>
            </a:r>
            <a:r>
              <a:rPr lang="en-MY" dirty="0" smtClean="0"/>
              <a:t>)</a:t>
            </a:r>
          </a:p>
          <a:p>
            <a:pPr lvl="1"/>
            <a:r>
              <a:rPr lang="en-MY" dirty="0"/>
              <a:t>International Vaccine Institute (IVI</a:t>
            </a:r>
            <a:r>
              <a:rPr lang="en-MY" dirty="0" smtClean="0"/>
              <a:t>)</a:t>
            </a:r>
          </a:p>
          <a:p>
            <a:pPr lvl="1"/>
            <a:r>
              <a:rPr lang="en-MY" dirty="0" smtClean="0"/>
              <a:t>GAVI</a:t>
            </a:r>
            <a:endParaRPr lang="en-MY" dirty="0"/>
          </a:p>
        </p:txBody>
      </p:sp>
      <p:sp>
        <p:nvSpPr>
          <p:cNvPr id="5" name="Slide Number Placeholder 4"/>
          <p:cNvSpPr>
            <a:spLocks noGrp="1"/>
          </p:cNvSpPr>
          <p:nvPr>
            <p:ph type="sldNum" sz="quarter" idx="12"/>
          </p:nvPr>
        </p:nvSpPr>
        <p:spPr/>
        <p:txBody>
          <a:bodyPr/>
          <a:lstStyle/>
          <a:p>
            <a:fld id="{E7253E60-038F-480A-94F8-A0D01FEAA47A}" type="slidenum">
              <a:rPr lang="en-MY" smtClean="0"/>
              <a:t>61</a:t>
            </a:fld>
            <a:endParaRPr lang="en-MY"/>
          </a:p>
        </p:txBody>
      </p:sp>
    </p:spTree>
    <p:extLst>
      <p:ext uri="{BB962C8B-B14F-4D97-AF65-F5344CB8AC3E}">
        <p14:creationId xmlns:p14="http://schemas.microsoft.com/office/powerpoint/2010/main" val="11421034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20272" t="16779" r="21823" b="11491"/>
          <a:stretch/>
        </p:blipFill>
        <p:spPr>
          <a:xfrm>
            <a:off x="1918952" y="1027906"/>
            <a:ext cx="7534141" cy="5247249"/>
          </a:xfrm>
          <a:prstGeom prst="rect">
            <a:avLst/>
          </a:prstGeom>
        </p:spPr>
      </p:pic>
      <p:sp>
        <p:nvSpPr>
          <p:cNvPr id="6" name="Slide Number Placeholder 5"/>
          <p:cNvSpPr>
            <a:spLocks noGrp="1"/>
          </p:cNvSpPr>
          <p:nvPr>
            <p:ph type="sldNum" sz="quarter" idx="12"/>
          </p:nvPr>
        </p:nvSpPr>
        <p:spPr/>
        <p:txBody>
          <a:bodyPr/>
          <a:lstStyle/>
          <a:p>
            <a:fld id="{E7253E60-038F-480A-94F8-A0D01FEAA47A}" type="slidenum">
              <a:rPr lang="en-MY" smtClean="0"/>
              <a:t>62</a:t>
            </a:fld>
            <a:endParaRPr lang="en-MY"/>
          </a:p>
        </p:txBody>
      </p:sp>
    </p:spTree>
    <p:extLst>
      <p:ext uri="{BB962C8B-B14F-4D97-AF65-F5344CB8AC3E}">
        <p14:creationId xmlns:p14="http://schemas.microsoft.com/office/powerpoint/2010/main" val="12395040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Vaccine Security</a:t>
            </a:r>
            <a:endParaRPr lang="en-MY" dirty="0"/>
          </a:p>
        </p:txBody>
      </p:sp>
      <p:sp>
        <p:nvSpPr>
          <p:cNvPr id="3" name="Content Placeholder 2"/>
          <p:cNvSpPr>
            <a:spLocks noGrp="1"/>
          </p:cNvSpPr>
          <p:nvPr>
            <p:ph idx="1"/>
          </p:nvPr>
        </p:nvSpPr>
        <p:spPr/>
        <p:txBody>
          <a:bodyPr>
            <a:normAutofit fontScale="92500" lnSpcReduction="10000"/>
          </a:bodyPr>
          <a:lstStyle/>
          <a:p>
            <a:r>
              <a:rPr lang="en-MY" dirty="0" smtClean="0"/>
              <a:t>Sensitive supply chain - small number of manufactures </a:t>
            </a:r>
          </a:p>
          <a:p>
            <a:r>
              <a:rPr lang="en-MY" dirty="0" smtClean="0"/>
              <a:t>Purchasing has become complex</a:t>
            </a:r>
          </a:p>
          <a:p>
            <a:r>
              <a:rPr lang="en-MY" dirty="0" smtClean="0"/>
              <a:t>Divergent needs of developed vs developing countries</a:t>
            </a:r>
          </a:p>
          <a:p>
            <a:r>
              <a:rPr lang="en-MY" dirty="0" smtClean="0"/>
              <a:t>Some manufactures have stopped cheaper vaccine</a:t>
            </a:r>
          </a:p>
          <a:p>
            <a:r>
              <a:rPr lang="en-MY" dirty="0" smtClean="0"/>
              <a:t>Competition among pharma</a:t>
            </a:r>
          </a:p>
          <a:p>
            <a:endParaRPr lang="en-MY" dirty="0"/>
          </a:p>
          <a:p>
            <a:r>
              <a:rPr lang="en-MY" dirty="0" smtClean="0"/>
              <a:t>Stockpile vaccines</a:t>
            </a:r>
          </a:p>
          <a:p>
            <a:r>
              <a:rPr lang="en-MY" dirty="0" smtClean="0"/>
              <a:t>UNICEF </a:t>
            </a:r>
          </a:p>
          <a:p>
            <a:pPr lvl="1"/>
            <a:r>
              <a:rPr lang="en-MY" dirty="0" smtClean="0"/>
              <a:t>help </a:t>
            </a:r>
            <a:r>
              <a:rPr lang="en-MY" dirty="0"/>
              <a:t>support middle-income countries with their </a:t>
            </a:r>
            <a:r>
              <a:rPr lang="en-MY" dirty="0" smtClean="0"/>
              <a:t>procurement</a:t>
            </a:r>
            <a:endParaRPr lang="en-MY" dirty="0"/>
          </a:p>
          <a:p>
            <a:pPr lvl="1"/>
            <a:r>
              <a:rPr lang="en-MY" dirty="0"/>
              <a:t>efficient health supply chains </a:t>
            </a:r>
            <a:endParaRPr lang="en-MY" dirty="0" smtClean="0"/>
          </a:p>
          <a:p>
            <a:endParaRPr lang="en-MY" dirty="0"/>
          </a:p>
          <a:p>
            <a:endParaRPr lang="en-MY" dirty="0" smtClean="0"/>
          </a:p>
          <a:p>
            <a:endParaRPr lang="en-MY" dirty="0"/>
          </a:p>
        </p:txBody>
      </p:sp>
      <p:sp>
        <p:nvSpPr>
          <p:cNvPr id="4" name="Rectangle 3"/>
          <p:cNvSpPr/>
          <p:nvPr/>
        </p:nvSpPr>
        <p:spPr>
          <a:xfrm>
            <a:off x="838200" y="6311900"/>
            <a:ext cx="5822941" cy="369332"/>
          </a:xfrm>
          <a:prstGeom prst="rect">
            <a:avLst/>
          </a:prstGeom>
        </p:spPr>
        <p:txBody>
          <a:bodyPr wrap="none">
            <a:spAutoFit/>
          </a:bodyPr>
          <a:lstStyle/>
          <a:p>
            <a:r>
              <a:rPr lang="en-MY" dirty="0"/>
              <a:t>https://www.unicef.org/supply/index_vaccine_security.html</a:t>
            </a:r>
          </a:p>
        </p:txBody>
      </p:sp>
      <p:sp>
        <p:nvSpPr>
          <p:cNvPr id="6" name="Slide Number Placeholder 5"/>
          <p:cNvSpPr>
            <a:spLocks noGrp="1"/>
          </p:cNvSpPr>
          <p:nvPr>
            <p:ph type="sldNum" sz="quarter" idx="12"/>
          </p:nvPr>
        </p:nvSpPr>
        <p:spPr/>
        <p:txBody>
          <a:bodyPr/>
          <a:lstStyle/>
          <a:p>
            <a:fld id="{E7253E60-038F-480A-94F8-A0D01FEAA47A}" type="slidenum">
              <a:rPr lang="en-MY" smtClean="0"/>
              <a:t>63</a:t>
            </a:fld>
            <a:endParaRPr lang="en-MY"/>
          </a:p>
        </p:txBody>
      </p:sp>
    </p:spTree>
    <p:extLst>
      <p:ext uri="{BB962C8B-B14F-4D97-AF65-F5344CB8AC3E}">
        <p14:creationId xmlns:p14="http://schemas.microsoft.com/office/powerpoint/2010/main" val="13644225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Novel Administration</a:t>
            </a:r>
            <a:endParaRPr lang="en-MY" dirty="0"/>
          </a:p>
        </p:txBody>
      </p:sp>
      <p:sp>
        <p:nvSpPr>
          <p:cNvPr id="3" name="Content Placeholder 2"/>
          <p:cNvSpPr>
            <a:spLocks noGrp="1"/>
          </p:cNvSpPr>
          <p:nvPr>
            <p:ph idx="1"/>
          </p:nvPr>
        </p:nvSpPr>
        <p:spPr/>
        <p:txBody>
          <a:bodyPr/>
          <a:lstStyle/>
          <a:p>
            <a:endParaRPr lang="en-MY"/>
          </a:p>
        </p:txBody>
      </p:sp>
      <p:pic>
        <p:nvPicPr>
          <p:cNvPr id="6146" name="Picture 2" descr="Image result for needle PAIN immuniz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2034381"/>
            <a:ext cx="5905500" cy="393382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E7253E60-038F-480A-94F8-A0D01FEAA47A}" type="slidenum">
              <a:rPr lang="en-MY" smtClean="0"/>
              <a:t>64</a:t>
            </a:fld>
            <a:endParaRPr lang="en-MY"/>
          </a:p>
        </p:txBody>
      </p:sp>
    </p:spTree>
    <p:extLst>
      <p:ext uri="{BB962C8B-B14F-4D97-AF65-F5344CB8AC3E}">
        <p14:creationId xmlns:p14="http://schemas.microsoft.com/office/powerpoint/2010/main" val="21800673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Microneedle Patch Vaccination</a:t>
            </a:r>
            <a:endParaRPr lang="en-MY" dirty="0"/>
          </a:p>
        </p:txBody>
      </p:sp>
      <p:sp>
        <p:nvSpPr>
          <p:cNvPr id="3" name="Content Placeholder 2"/>
          <p:cNvSpPr>
            <a:spLocks noGrp="1"/>
          </p:cNvSpPr>
          <p:nvPr>
            <p:ph idx="1"/>
          </p:nvPr>
        </p:nvSpPr>
        <p:spPr/>
        <p:txBody>
          <a:bodyPr/>
          <a:lstStyle/>
          <a:p>
            <a:r>
              <a:rPr lang="en-MY" dirty="0" smtClean="0"/>
              <a:t>Skin patch</a:t>
            </a:r>
          </a:p>
          <a:p>
            <a:r>
              <a:rPr lang="en-MY" dirty="0" smtClean="0"/>
              <a:t>Dissolves </a:t>
            </a:r>
          </a:p>
          <a:p>
            <a:r>
              <a:rPr lang="en-MY" dirty="0" smtClean="0"/>
              <a:t>Heat stable – cold chain required</a:t>
            </a:r>
          </a:p>
          <a:p>
            <a:r>
              <a:rPr lang="en-MY" dirty="0" smtClean="0"/>
              <a:t>Minimal training</a:t>
            </a:r>
          </a:p>
          <a:p>
            <a:r>
              <a:rPr lang="en-MY" dirty="0" smtClean="0"/>
              <a:t>Self administered</a:t>
            </a:r>
          </a:p>
          <a:p>
            <a:endParaRPr lang="en-MY" dirty="0" smtClean="0"/>
          </a:p>
          <a:p>
            <a:endParaRPr lang="en-MY" dirty="0"/>
          </a:p>
        </p:txBody>
      </p:sp>
      <p:pic>
        <p:nvPicPr>
          <p:cNvPr id="7170" name="Picture 2" descr="https://www.sciencedaily.com/images/2010/11/101119204431_1_540x3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9696" y="1864538"/>
            <a:ext cx="2698531" cy="203236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microneedle pa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9697" y="4136873"/>
            <a:ext cx="2698531" cy="20400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88125" y="5988734"/>
            <a:ext cx="6096000" cy="646331"/>
          </a:xfrm>
          <a:prstGeom prst="rect">
            <a:avLst/>
          </a:prstGeom>
        </p:spPr>
        <p:txBody>
          <a:bodyPr>
            <a:spAutoFit/>
          </a:bodyPr>
          <a:lstStyle/>
          <a:p>
            <a:r>
              <a:rPr lang="en-MY" dirty="0">
                <a:solidFill>
                  <a:srgbClr val="000000"/>
                </a:solidFill>
                <a:latin typeface="Lato"/>
              </a:rPr>
              <a:t>Georgia Institute of Technology and the </a:t>
            </a:r>
            <a:r>
              <a:rPr lang="en-MY" dirty="0" err="1">
                <a:solidFill>
                  <a:srgbClr val="000000"/>
                </a:solidFill>
                <a:latin typeface="Lato"/>
              </a:rPr>
              <a:t>Centers</a:t>
            </a:r>
            <a:r>
              <a:rPr lang="en-MY" dirty="0">
                <a:solidFill>
                  <a:srgbClr val="000000"/>
                </a:solidFill>
                <a:latin typeface="Lato"/>
              </a:rPr>
              <a:t> for Disease Control and Prevention (CDC) </a:t>
            </a:r>
            <a:endParaRPr lang="en-MY" dirty="0"/>
          </a:p>
        </p:txBody>
      </p:sp>
      <p:sp>
        <p:nvSpPr>
          <p:cNvPr id="6" name="Slide Number Placeholder 5"/>
          <p:cNvSpPr>
            <a:spLocks noGrp="1"/>
          </p:cNvSpPr>
          <p:nvPr>
            <p:ph type="sldNum" sz="quarter" idx="12"/>
          </p:nvPr>
        </p:nvSpPr>
        <p:spPr/>
        <p:txBody>
          <a:bodyPr/>
          <a:lstStyle/>
          <a:p>
            <a:fld id="{E7253E60-038F-480A-94F8-A0D01FEAA47A}" type="slidenum">
              <a:rPr lang="en-MY" smtClean="0"/>
              <a:t>65</a:t>
            </a:fld>
            <a:endParaRPr lang="en-MY"/>
          </a:p>
        </p:txBody>
      </p:sp>
    </p:spTree>
    <p:extLst>
      <p:ext uri="{BB962C8B-B14F-4D97-AF65-F5344CB8AC3E}">
        <p14:creationId xmlns:p14="http://schemas.microsoft.com/office/powerpoint/2010/main" val="7610188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8194" name="Picture 2" descr="Image result for COMBINATION VACC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113" y="750230"/>
            <a:ext cx="9753600" cy="626745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E7253E60-038F-480A-94F8-A0D01FEAA47A}" type="slidenum">
              <a:rPr lang="en-MY" smtClean="0"/>
              <a:t>66</a:t>
            </a:fld>
            <a:endParaRPr lang="en-MY"/>
          </a:p>
        </p:txBody>
      </p:sp>
    </p:spTree>
    <p:extLst>
      <p:ext uri="{BB962C8B-B14F-4D97-AF65-F5344CB8AC3E}">
        <p14:creationId xmlns:p14="http://schemas.microsoft.com/office/powerpoint/2010/main" val="13995788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t="1" b="32716"/>
          <a:stretch/>
        </p:blipFill>
        <p:spPr>
          <a:xfrm>
            <a:off x="2566941" y="835572"/>
            <a:ext cx="6742806" cy="5454869"/>
          </a:xfrm>
          <a:prstGeom prst="rect">
            <a:avLst/>
          </a:prstGeom>
        </p:spPr>
      </p:pic>
      <p:sp>
        <p:nvSpPr>
          <p:cNvPr id="6" name="Slide Number Placeholder 5"/>
          <p:cNvSpPr>
            <a:spLocks noGrp="1"/>
          </p:cNvSpPr>
          <p:nvPr>
            <p:ph type="sldNum" sz="quarter" idx="12"/>
          </p:nvPr>
        </p:nvSpPr>
        <p:spPr/>
        <p:txBody>
          <a:bodyPr/>
          <a:lstStyle/>
          <a:p>
            <a:fld id="{E7253E60-038F-480A-94F8-A0D01FEAA47A}" type="slidenum">
              <a:rPr lang="en-MY" smtClean="0"/>
              <a:t>67</a:t>
            </a:fld>
            <a:endParaRPr lang="en-MY"/>
          </a:p>
        </p:txBody>
      </p:sp>
    </p:spTree>
    <p:extLst>
      <p:ext uri="{BB962C8B-B14F-4D97-AF65-F5344CB8AC3E}">
        <p14:creationId xmlns:p14="http://schemas.microsoft.com/office/powerpoint/2010/main" val="7888378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Adult Vaccination </a:t>
            </a:r>
            <a:endParaRPr lang="en-MY" dirty="0"/>
          </a:p>
        </p:txBody>
      </p:sp>
      <p:sp>
        <p:nvSpPr>
          <p:cNvPr id="3" name="Content Placeholder 2"/>
          <p:cNvSpPr>
            <a:spLocks noGrp="1"/>
          </p:cNvSpPr>
          <p:nvPr>
            <p:ph idx="1"/>
          </p:nvPr>
        </p:nvSpPr>
        <p:spPr/>
        <p:txBody>
          <a:bodyPr>
            <a:normAutofit lnSpcReduction="10000"/>
          </a:bodyPr>
          <a:lstStyle/>
          <a:p>
            <a:r>
              <a:rPr lang="en-MY" dirty="0" smtClean="0"/>
              <a:t>Vaccine preventable disease </a:t>
            </a:r>
          </a:p>
          <a:p>
            <a:r>
              <a:rPr lang="en-MY" dirty="0" smtClean="0"/>
              <a:t> shift to adults</a:t>
            </a:r>
          </a:p>
          <a:p>
            <a:pPr lvl="1"/>
            <a:r>
              <a:rPr lang="en-MY" dirty="0" smtClean="0"/>
              <a:t>Chickenpox</a:t>
            </a:r>
          </a:p>
          <a:p>
            <a:r>
              <a:rPr lang="en-MY" dirty="0" smtClean="0"/>
              <a:t>pertussis vaccination</a:t>
            </a:r>
          </a:p>
          <a:p>
            <a:pPr lvl="1"/>
            <a:r>
              <a:rPr lang="en-MY" dirty="0" smtClean="0"/>
              <a:t>Cocoon</a:t>
            </a:r>
            <a:endParaRPr lang="en-MY" dirty="0" smtClean="0"/>
          </a:p>
          <a:p>
            <a:pPr lvl="1"/>
            <a:endParaRPr lang="en-MY" dirty="0" smtClean="0"/>
          </a:p>
          <a:p>
            <a:r>
              <a:rPr lang="en-MY" dirty="0" smtClean="0"/>
              <a:t>flu vaccination</a:t>
            </a:r>
          </a:p>
          <a:p>
            <a:endParaRPr lang="en-MY" dirty="0" smtClean="0"/>
          </a:p>
          <a:p>
            <a:r>
              <a:rPr lang="en-MY" dirty="0" smtClean="0"/>
              <a:t>needs good surveillance</a:t>
            </a:r>
          </a:p>
          <a:p>
            <a:r>
              <a:rPr lang="en-MY" dirty="0" smtClean="0"/>
              <a:t>booster vaccination required</a:t>
            </a:r>
          </a:p>
        </p:txBody>
      </p:sp>
      <p:sp>
        <p:nvSpPr>
          <p:cNvPr id="5" name="Slide Number Placeholder 4"/>
          <p:cNvSpPr>
            <a:spLocks noGrp="1"/>
          </p:cNvSpPr>
          <p:nvPr>
            <p:ph type="sldNum" sz="quarter" idx="12"/>
          </p:nvPr>
        </p:nvSpPr>
        <p:spPr/>
        <p:txBody>
          <a:bodyPr/>
          <a:lstStyle/>
          <a:p>
            <a:fld id="{E7253E60-038F-480A-94F8-A0D01FEAA47A}" type="slidenum">
              <a:rPr lang="en-MY" smtClean="0"/>
              <a:t>68</a:t>
            </a:fld>
            <a:endParaRPr lang="en-MY"/>
          </a:p>
        </p:txBody>
      </p:sp>
    </p:spTree>
    <p:extLst>
      <p:ext uri="{BB962C8B-B14F-4D97-AF65-F5344CB8AC3E}">
        <p14:creationId xmlns:p14="http://schemas.microsoft.com/office/powerpoint/2010/main" val="27770824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Summary</a:t>
            </a:r>
            <a:endParaRPr lang="en-MY" dirty="0"/>
          </a:p>
        </p:txBody>
      </p:sp>
      <p:sp>
        <p:nvSpPr>
          <p:cNvPr id="3" name="Content Placeholder 2"/>
          <p:cNvSpPr>
            <a:spLocks noGrp="1"/>
          </p:cNvSpPr>
          <p:nvPr>
            <p:ph idx="1"/>
          </p:nvPr>
        </p:nvSpPr>
        <p:spPr/>
        <p:txBody>
          <a:bodyPr>
            <a:normAutofit/>
          </a:bodyPr>
          <a:lstStyle/>
          <a:p>
            <a:r>
              <a:rPr lang="en-MY" dirty="0" smtClean="0"/>
              <a:t>Motivation </a:t>
            </a:r>
            <a:r>
              <a:rPr lang="en-MY" dirty="0" smtClean="0"/>
              <a:t>is decreasing as vaccination programs become successful</a:t>
            </a:r>
          </a:p>
          <a:p>
            <a:r>
              <a:rPr lang="en-MY" dirty="0" smtClean="0"/>
              <a:t>Malaysia overall rates are high but have pockets of inadequate rates</a:t>
            </a:r>
          </a:p>
          <a:p>
            <a:r>
              <a:rPr lang="en-MY" dirty="0" smtClean="0"/>
              <a:t>Increased efficiency to manage defaulters</a:t>
            </a:r>
          </a:p>
          <a:p>
            <a:r>
              <a:rPr lang="en-MY" dirty="0" smtClean="0"/>
              <a:t>Need to engage the leaders who can influence </a:t>
            </a:r>
            <a:r>
              <a:rPr lang="en-MY" dirty="0" smtClean="0"/>
              <a:t>vaccine </a:t>
            </a:r>
            <a:r>
              <a:rPr lang="en-MY" dirty="0" smtClean="0"/>
              <a:t>refusers</a:t>
            </a:r>
            <a:endParaRPr lang="en-MY" dirty="0" smtClean="0"/>
          </a:p>
          <a:p>
            <a:r>
              <a:rPr lang="en-MY" dirty="0" smtClean="0"/>
              <a:t>Promote research for new </a:t>
            </a:r>
            <a:r>
              <a:rPr lang="en-MY" dirty="0" smtClean="0"/>
              <a:t>vaccines and </a:t>
            </a:r>
            <a:r>
              <a:rPr lang="en-MY" dirty="0" smtClean="0"/>
              <a:t>methods of administration</a:t>
            </a:r>
            <a:endParaRPr lang="en-MY" dirty="0" smtClean="0"/>
          </a:p>
          <a:p>
            <a:r>
              <a:rPr lang="en-MY" dirty="0" smtClean="0"/>
              <a:t>Surveillance </a:t>
            </a:r>
            <a:r>
              <a:rPr lang="en-MY" dirty="0" smtClean="0"/>
              <a:t>- are we winning </a:t>
            </a:r>
            <a:r>
              <a:rPr lang="en-MY" dirty="0" smtClean="0"/>
              <a:t>or moving to another battle ground</a:t>
            </a:r>
          </a:p>
          <a:p>
            <a:endParaRPr lang="en-MY" dirty="0" smtClean="0"/>
          </a:p>
          <a:p>
            <a:endParaRPr lang="en-MY" dirty="0" smtClean="0"/>
          </a:p>
          <a:p>
            <a:endParaRPr lang="en-MY" dirty="0" smtClean="0"/>
          </a:p>
          <a:p>
            <a:endParaRPr lang="en-MY" dirty="0"/>
          </a:p>
        </p:txBody>
      </p:sp>
      <p:sp>
        <p:nvSpPr>
          <p:cNvPr id="5" name="Slide Number Placeholder 4"/>
          <p:cNvSpPr>
            <a:spLocks noGrp="1"/>
          </p:cNvSpPr>
          <p:nvPr>
            <p:ph type="sldNum" sz="quarter" idx="12"/>
          </p:nvPr>
        </p:nvSpPr>
        <p:spPr/>
        <p:txBody>
          <a:bodyPr/>
          <a:lstStyle/>
          <a:p>
            <a:fld id="{E7253E60-038F-480A-94F8-A0D01FEAA47A}" type="slidenum">
              <a:rPr lang="en-MY" smtClean="0"/>
              <a:t>69</a:t>
            </a:fld>
            <a:endParaRPr lang="en-MY"/>
          </a:p>
        </p:txBody>
      </p:sp>
    </p:spTree>
    <p:extLst>
      <p:ext uri="{BB962C8B-B14F-4D97-AF65-F5344CB8AC3E}">
        <p14:creationId xmlns:p14="http://schemas.microsoft.com/office/powerpoint/2010/main" val="38599157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4000" dirty="0" smtClean="0"/>
              <a:t>Small Pox</a:t>
            </a:r>
            <a:endParaRPr lang="en-MY" sz="4000" dirty="0"/>
          </a:p>
        </p:txBody>
      </p:sp>
      <p:pic>
        <p:nvPicPr>
          <p:cNvPr id="6146" name="Picture 2" descr="smallp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844" y="2316271"/>
            <a:ext cx="8039100" cy="37147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78857" y="6031022"/>
            <a:ext cx="2562240" cy="369332"/>
          </a:xfrm>
          <a:prstGeom prst="rect">
            <a:avLst/>
          </a:prstGeom>
          <a:noFill/>
        </p:spPr>
        <p:txBody>
          <a:bodyPr wrap="none" rtlCol="0">
            <a:spAutoFit/>
          </a:bodyPr>
          <a:lstStyle/>
          <a:p>
            <a:r>
              <a:rPr lang="en-MY" dirty="0" smtClean="0"/>
              <a:t>Last case in Somalia 1977</a:t>
            </a:r>
            <a:endParaRPr lang="en-MY" dirty="0"/>
          </a:p>
        </p:txBody>
      </p:sp>
    </p:spTree>
    <p:extLst>
      <p:ext uri="{BB962C8B-B14F-4D97-AF65-F5344CB8AC3E}">
        <p14:creationId xmlns:p14="http://schemas.microsoft.com/office/powerpoint/2010/main" val="195697289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505" y="2078015"/>
            <a:ext cx="10515600" cy="1325563"/>
          </a:xfrm>
        </p:spPr>
        <p:txBody>
          <a:bodyPr/>
          <a:lstStyle/>
          <a:p>
            <a:r>
              <a:rPr lang="en-MY" dirty="0" smtClean="0"/>
              <a:t>Thank You</a:t>
            </a:r>
            <a:endParaRPr lang="en-MY" dirty="0"/>
          </a:p>
        </p:txBody>
      </p:sp>
      <p:sp>
        <p:nvSpPr>
          <p:cNvPr id="3" name="Content Placeholder 2"/>
          <p:cNvSpPr>
            <a:spLocks noGrp="1"/>
          </p:cNvSpPr>
          <p:nvPr>
            <p:ph idx="1"/>
          </p:nvPr>
        </p:nvSpPr>
        <p:spPr>
          <a:xfrm>
            <a:off x="5061396" y="4778061"/>
            <a:ext cx="6292403" cy="1398901"/>
          </a:xfrm>
        </p:spPr>
        <p:txBody>
          <a:bodyPr>
            <a:normAutofit fontScale="85000" lnSpcReduction="20000"/>
          </a:bodyPr>
          <a:lstStyle/>
          <a:p>
            <a:pPr marL="0" indent="0">
              <a:buNone/>
            </a:pPr>
            <a:r>
              <a:rPr lang="en-MY" sz="2400" dirty="0" smtClean="0"/>
              <a:t>Acknowledgement</a:t>
            </a:r>
          </a:p>
          <a:p>
            <a:r>
              <a:rPr lang="en-MY" sz="2400" dirty="0" smtClean="0"/>
              <a:t>Dr </a:t>
            </a:r>
            <a:r>
              <a:rPr lang="en-MY" sz="2400" dirty="0" err="1" smtClean="0"/>
              <a:t>Haema</a:t>
            </a:r>
            <a:r>
              <a:rPr lang="en-MY" sz="2400" dirty="0" smtClean="0"/>
              <a:t> </a:t>
            </a:r>
            <a:r>
              <a:rPr lang="en-MY" sz="2400" dirty="0" err="1" smtClean="0"/>
              <a:t>Shunmugam</a:t>
            </a:r>
            <a:endParaRPr lang="en-MY" sz="2400" dirty="0" smtClean="0"/>
          </a:p>
          <a:p>
            <a:r>
              <a:rPr lang="en-MY" sz="2400" dirty="0" smtClean="0"/>
              <a:t>Dr </a:t>
            </a:r>
            <a:r>
              <a:rPr lang="en-MY" sz="2400" dirty="0" err="1" smtClean="0"/>
              <a:t>Maldano</a:t>
            </a:r>
            <a:r>
              <a:rPr lang="en-MY" sz="2400" dirty="0" smtClean="0"/>
              <a:t> YA</a:t>
            </a:r>
          </a:p>
          <a:p>
            <a:r>
              <a:rPr lang="en-MY" sz="2400" dirty="0" smtClean="0"/>
              <a:t>Dr </a:t>
            </a:r>
            <a:r>
              <a:rPr lang="en-MY" sz="2400" dirty="0" err="1" smtClean="0"/>
              <a:t>Adliah</a:t>
            </a:r>
            <a:r>
              <a:rPr lang="en-MY" sz="2400" dirty="0" smtClean="0"/>
              <a:t> </a:t>
            </a:r>
            <a:r>
              <a:rPr lang="en-MY" sz="2400" dirty="0" err="1" smtClean="0"/>
              <a:t>Md</a:t>
            </a:r>
            <a:r>
              <a:rPr lang="en-MY" sz="2400" dirty="0" smtClean="0"/>
              <a:t> </a:t>
            </a:r>
            <a:r>
              <a:rPr lang="en-MY" sz="2400" dirty="0" err="1" smtClean="0"/>
              <a:t>Soid</a:t>
            </a:r>
            <a:endParaRPr lang="en-MY" sz="2400" dirty="0"/>
          </a:p>
        </p:txBody>
      </p:sp>
      <p:sp>
        <p:nvSpPr>
          <p:cNvPr id="5" name="Slide Number Placeholder 4"/>
          <p:cNvSpPr>
            <a:spLocks noGrp="1"/>
          </p:cNvSpPr>
          <p:nvPr>
            <p:ph type="sldNum" sz="quarter" idx="12"/>
          </p:nvPr>
        </p:nvSpPr>
        <p:spPr/>
        <p:txBody>
          <a:bodyPr/>
          <a:lstStyle/>
          <a:p>
            <a:fld id="{E7253E60-038F-480A-94F8-A0D01FEAA47A}" type="slidenum">
              <a:rPr lang="en-MY" smtClean="0"/>
              <a:t>70</a:t>
            </a:fld>
            <a:endParaRPr lang="en-MY"/>
          </a:p>
        </p:txBody>
      </p:sp>
    </p:spTree>
    <p:extLst>
      <p:ext uri="{BB962C8B-B14F-4D97-AF65-F5344CB8AC3E}">
        <p14:creationId xmlns:p14="http://schemas.microsoft.com/office/powerpoint/2010/main" val="3122362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p:cNvSpPr>
            <a:spLocks noGrp="1" noChangeArrowheads="1"/>
          </p:cNvSpPr>
          <p:nvPr>
            <p:ph type="title"/>
          </p:nvPr>
        </p:nvSpPr>
        <p:spPr>
          <a:xfrm>
            <a:off x="875108" y="631024"/>
            <a:ext cx="9698822" cy="837992"/>
          </a:xfrm>
        </p:spPr>
        <p:txBody>
          <a:bodyPr>
            <a:normAutofit/>
          </a:bodyPr>
          <a:lstStyle/>
          <a:p>
            <a:pPr eaLnBrk="1" hangingPunct="1"/>
            <a:r>
              <a:rPr lang="en-GB" dirty="0"/>
              <a:t>Polio Eradication Progress, 1988 – 2015</a:t>
            </a:r>
          </a:p>
        </p:txBody>
      </p:sp>
      <p:sp>
        <p:nvSpPr>
          <p:cNvPr id="9221" name="Text Box 4"/>
          <p:cNvSpPr txBox="1">
            <a:spLocks noChangeArrowheads="1"/>
          </p:cNvSpPr>
          <p:nvPr/>
        </p:nvSpPr>
        <p:spPr bwMode="auto">
          <a:xfrm>
            <a:off x="7197486" y="1599673"/>
            <a:ext cx="182378" cy="27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275" tIns="45136" rIns="90275" bIns="45136">
            <a:spAutoFit/>
          </a:bodyPr>
          <a:lstStyle>
            <a:lvl1pPr defTabSz="995363" eaLnBrk="0" hangingPunct="0">
              <a:defRPr sz="3900" b="1">
                <a:solidFill>
                  <a:srgbClr val="000066"/>
                </a:solidFill>
                <a:latin typeface="Arial" charset="0"/>
                <a:cs typeface="Arial" charset="0"/>
              </a:defRPr>
            </a:lvl1pPr>
            <a:lvl2pPr marL="742950" indent="-285750" defTabSz="995363" eaLnBrk="0" hangingPunct="0">
              <a:defRPr sz="3900" b="1">
                <a:solidFill>
                  <a:srgbClr val="000066"/>
                </a:solidFill>
                <a:latin typeface="Arial" charset="0"/>
                <a:cs typeface="Arial" charset="0"/>
              </a:defRPr>
            </a:lvl2pPr>
            <a:lvl3pPr marL="1143000" indent="-228600" defTabSz="995363" eaLnBrk="0" hangingPunct="0">
              <a:defRPr sz="3900" b="1">
                <a:solidFill>
                  <a:srgbClr val="000066"/>
                </a:solidFill>
                <a:latin typeface="Arial" charset="0"/>
                <a:cs typeface="Arial" charset="0"/>
              </a:defRPr>
            </a:lvl3pPr>
            <a:lvl4pPr marL="1600200" indent="-228600" defTabSz="995363" eaLnBrk="0" hangingPunct="0">
              <a:defRPr sz="3900" b="1">
                <a:solidFill>
                  <a:srgbClr val="000066"/>
                </a:solidFill>
                <a:latin typeface="Arial" charset="0"/>
                <a:cs typeface="Arial" charset="0"/>
              </a:defRPr>
            </a:lvl4pPr>
            <a:lvl5pPr marL="2057400" indent="-228600" defTabSz="995363" eaLnBrk="0" hangingPunct="0">
              <a:defRPr sz="3900" b="1">
                <a:solidFill>
                  <a:srgbClr val="000066"/>
                </a:solidFill>
                <a:latin typeface="Arial" charset="0"/>
                <a:cs typeface="Arial" charset="0"/>
              </a:defRPr>
            </a:lvl5pPr>
            <a:lvl6pPr marL="2514600" indent="-228600" defTabSz="995363" rtl="1" eaLnBrk="0" fontAlgn="base" hangingPunct="0">
              <a:spcBef>
                <a:spcPct val="0"/>
              </a:spcBef>
              <a:spcAft>
                <a:spcPct val="0"/>
              </a:spcAft>
              <a:defRPr sz="3900" b="1">
                <a:solidFill>
                  <a:srgbClr val="000066"/>
                </a:solidFill>
                <a:latin typeface="Arial" charset="0"/>
                <a:cs typeface="Arial" charset="0"/>
              </a:defRPr>
            </a:lvl6pPr>
            <a:lvl7pPr marL="2971800" indent="-228600" defTabSz="995363" rtl="1" eaLnBrk="0" fontAlgn="base" hangingPunct="0">
              <a:spcBef>
                <a:spcPct val="0"/>
              </a:spcBef>
              <a:spcAft>
                <a:spcPct val="0"/>
              </a:spcAft>
              <a:defRPr sz="3900" b="1">
                <a:solidFill>
                  <a:srgbClr val="000066"/>
                </a:solidFill>
                <a:latin typeface="Arial" charset="0"/>
                <a:cs typeface="Arial" charset="0"/>
              </a:defRPr>
            </a:lvl7pPr>
            <a:lvl8pPr marL="3429000" indent="-228600" defTabSz="995363" rtl="1" eaLnBrk="0" fontAlgn="base" hangingPunct="0">
              <a:spcBef>
                <a:spcPct val="0"/>
              </a:spcBef>
              <a:spcAft>
                <a:spcPct val="0"/>
              </a:spcAft>
              <a:defRPr sz="3900" b="1">
                <a:solidFill>
                  <a:srgbClr val="000066"/>
                </a:solidFill>
                <a:latin typeface="Arial" charset="0"/>
                <a:cs typeface="Arial" charset="0"/>
              </a:defRPr>
            </a:lvl8pPr>
            <a:lvl9pPr marL="3886200" indent="-228600" defTabSz="995363" rtl="1" eaLnBrk="0" fontAlgn="base" hangingPunct="0">
              <a:spcBef>
                <a:spcPct val="0"/>
              </a:spcBef>
              <a:spcAft>
                <a:spcPct val="0"/>
              </a:spcAft>
              <a:defRPr sz="3900" b="1">
                <a:solidFill>
                  <a:srgbClr val="000066"/>
                </a:solidFill>
                <a:latin typeface="Arial" charset="0"/>
                <a:cs typeface="Arial" charset="0"/>
              </a:defRPr>
            </a:lvl9pPr>
          </a:lstStyle>
          <a:p>
            <a:pPr rtl="0"/>
            <a:endParaRPr lang="en-GB" sz="1179" b="0">
              <a:solidFill>
                <a:schemeClr val="tx1"/>
              </a:solidFill>
              <a:latin typeface="Times New Roman" pitchFamily="18" charset="0"/>
            </a:endParaRPr>
          </a:p>
        </p:txBody>
      </p:sp>
      <p:sp>
        <p:nvSpPr>
          <p:cNvPr id="9222" name="Line 5"/>
          <p:cNvSpPr>
            <a:spLocks noChangeShapeType="1"/>
          </p:cNvSpPr>
          <p:nvPr/>
        </p:nvSpPr>
        <p:spPr bwMode="auto">
          <a:xfrm>
            <a:off x="5511421" y="1496002"/>
            <a:ext cx="5062509" cy="1933717"/>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21" tIns="41460" rIns="82921" bIns="41460" anchor="ctr"/>
          <a:lstStyle/>
          <a:p>
            <a:endParaRPr lang="en-US" sz="1633"/>
          </a:p>
        </p:txBody>
      </p:sp>
      <p:sp>
        <p:nvSpPr>
          <p:cNvPr id="9223" name="Text Box 6"/>
          <p:cNvSpPr txBox="1">
            <a:spLocks noChangeArrowheads="1"/>
          </p:cNvSpPr>
          <p:nvPr/>
        </p:nvSpPr>
        <p:spPr bwMode="auto">
          <a:xfrm>
            <a:off x="1171916" y="3913748"/>
            <a:ext cx="5462605" cy="27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275" tIns="45136" rIns="90275" bIns="45136">
            <a:spAutoFit/>
          </a:bodyPr>
          <a:lstStyle>
            <a:lvl1pPr defTabSz="995363" eaLnBrk="0" hangingPunct="0">
              <a:defRPr sz="3900" b="1">
                <a:solidFill>
                  <a:srgbClr val="000066"/>
                </a:solidFill>
                <a:latin typeface="Arial" charset="0"/>
                <a:cs typeface="Arial" charset="0"/>
              </a:defRPr>
            </a:lvl1pPr>
            <a:lvl2pPr marL="742950" indent="-285750" defTabSz="995363" eaLnBrk="0" hangingPunct="0">
              <a:defRPr sz="3900" b="1">
                <a:solidFill>
                  <a:srgbClr val="000066"/>
                </a:solidFill>
                <a:latin typeface="Arial" charset="0"/>
                <a:cs typeface="Arial" charset="0"/>
              </a:defRPr>
            </a:lvl2pPr>
            <a:lvl3pPr marL="1143000" indent="-228600" defTabSz="995363" eaLnBrk="0" hangingPunct="0">
              <a:defRPr sz="3900" b="1">
                <a:solidFill>
                  <a:srgbClr val="000066"/>
                </a:solidFill>
                <a:latin typeface="Arial" charset="0"/>
                <a:cs typeface="Arial" charset="0"/>
              </a:defRPr>
            </a:lvl3pPr>
            <a:lvl4pPr marL="1600200" indent="-228600" defTabSz="995363" eaLnBrk="0" hangingPunct="0">
              <a:defRPr sz="3900" b="1">
                <a:solidFill>
                  <a:srgbClr val="000066"/>
                </a:solidFill>
                <a:latin typeface="Arial" charset="0"/>
                <a:cs typeface="Arial" charset="0"/>
              </a:defRPr>
            </a:lvl4pPr>
            <a:lvl5pPr marL="2057400" indent="-228600" defTabSz="995363" eaLnBrk="0" hangingPunct="0">
              <a:defRPr sz="3900" b="1">
                <a:solidFill>
                  <a:srgbClr val="000066"/>
                </a:solidFill>
                <a:latin typeface="Arial" charset="0"/>
                <a:cs typeface="Arial" charset="0"/>
              </a:defRPr>
            </a:lvl5pPr>
            <a:lvl6pPr marL="2514600" indent="-228600" defTabSz="995363" rtl="1" eaLnBrk="0" fontAlgn="base" hangingPunct="0">
              <a:spcBef>
                <a:spcPct val="0"/>
              </a:spcBef>
              <a:spcAft>
                <a:spcPct val="0"/>
              </a:spcAft>
              <a:defRPr sz="3900" b="1">
                <a:solidFill>
                  <a:srgbClr val="000066"/>
                </a:solidFill>
                <a:latin typeface="Arial" charset="0"/>
                <a:cs typeface="Arial" charset="0"/>
              </a:defRPr>
            </a:lvl6pPr>
            <a:lvl7pPr marL="2971800" indent="-228600" defTabSz="995363" rtl="1" eaLnBrk="0" fontAlgn="base" hangingPunct="0">
              <a:spcBef>
                <a:spcPct val="0"/>
              </a:spcBef>
              <a:spcAft>
                <a:spcPct val="0"/>
              </a:spcAft>
              <a:defRPr sz="3900" b="1">
                <a:solidFill>
                  <a:srgbClr val="000066"/>
                </a:solidFill>
                <a:latin typeface="Arial" charset="0"/>
                <a:cs typeface="Arial" charset="0"/>
              </a:defRPr>
            </a:lvl7pPr>
            <a:lvl8pPr marL="3429000" indent="-228600" defTabSz="995363" rtl="1" eaLnBrk="0" fontAlgn="base" hangingPunct="0">
              <a:spcBef>
                <a:spcPct val="0"/>
              </a:spcBef>
              <a:spcAft>
                <a:spcPct val="0"/>
              </a:spcAft>
              <a:defRPr sz="3900" b="1">
                <a:solidFill>
                  <a:srgbClr val="000066"/>
                </a:solidFill>
                <a:latin typeface="Arial" charset="0"/>
                <a:cs typeface="Arial" charset="0"/>
              </a:defRPr>
            </a:lvl8pPr>
            <a:lvl9pPr marL="3886200" indent="-228600" defTabSz="995363" rtl="1" eaLnBrk="0" fontAlgn="base" hangingPunct="0">
              <a:spcBef>
                <a:spcPct val="0"/>
              </a:spcBef>
              <a:spcAft>
                <a:spcPct val="0"/>
              </a:spcAft>
              <a:defRPr sz="3900" b="1">
                <a:solidFill>
                  <a:srgbClr val="000066"/>
                </a:solidFill>
                <a:latin typeface="Arial" charset="0"/>
                <a:cs typeface="Arial" charset="0"/>
              </a:defRPr>
            </a:lvl9pPr>
          </a:lstStyle>
          <a:p>
            <a:pPr algn="r" rtl="0"/>
            <a:r>
              <a:rPr lang="en-GB" sz="1179" b="0" dirty="0" smtClean="0">
                <a:solidFill>
                  <a:schemeClr val="tx1"/>
                </a:solidFill>
              </a:rPr>
              <a:t>Last reported case in Malaysia 2000</a:t>
            </a:r>
            <a:r>
              <a:rPr lang="en-GB" sz="1179" b="0" dirty="0" smtClean="0">
                <a:solidFill>
                  <a:schemeClr val="bg1"/>
                </a:solidFill>
              </a:rPr>
              <a:t>WHO/POLIO </a:t>
            </a:r>
            <a:r>
              <a:rPr lang="en-GB" sz="1179" dirty="0">
                <a:solidFill>
                  <a:schemeClr val="bg1"/>
                </a:solidFill>
              </a:rPr>
              <a:t>database, as of Aug 2016</a:t>
            </a:r>
          </a:p>
        </p:txBody>
      </p:sp>
      <p:sp>
        <p:nvSpPr>
          <p:cNvPr id="9235" name="Rectangle 14"/>
          <p:cNvSpPr>
            <a:spLocks noChangeArrowheads="1"/>
          </p:cNvSpPr>
          <p:nvPr/>
        </p:nvSpPr>
        <p:spPr bwMode="auto">
          <a:xfrm>
            <a:off x="1246590" y="4354104"/>
            <a:ext cx="4117968" cy="95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994" tIns="51495" rIns="102994" bIns="51495" anchor="ctr"/>
          <a:lstStyle/>
          <a:p>
            <a:pPr algn="ctr" defTabSz="902636" eaLnBrk="0" hangingPunct="0"/>
            <a:endParaRPr lang="en-GB" sz="2358"/>
          </a:p>
        </p:txBody>
      </p:sp>
      <p:pic>
        <p:nvPicPr>
          <p:cNvPr id="9226" name="Picture 16" descr="sl07b"/>
          <p:cNvPicPr>
            <a:picLocks noChangeAspect="1" noChangeArrowheads="1"/>
          </p:cNvPicPr>
          <p:nvPr/>
        </p:nvPicPr>
        <p:blipFill>
          <a:blip r:embed="rId4">
            <a:extLst>
              <a:ext uri="{28A0092B-C50C-407E-A947-70E740481C1C}">
                <a14:useLocalDpi xmlns:a14="http://schemas.microsoft.com/office/drawing/2010/main" val="0"/>
              </a:ext>
            </a:extLst>
          </a:blip>
          <a:srcRect t="14111" b="16788"/>
          <a:stretch>
            <a:fillRect/>
          </a:stretch>
        </p:blipFill>
        <p:spPr bwMode="auto">
          <a:xfrm>
            <a:off x="1529519" y="1514722"/>
            <a:ext cx="4503847" cy="2315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Line 17"/>
          <p:cNvSpPr>
            <a:spLocks noChangeShapeType="1"/>
          </p:cNvSpPr>
          <p:nvPr/>
        </p:nvSpPr>
        <p:spPr bwMode="auto">
          <a:xfrm>
            <a:off x="2846261" y="3339011"/>
            <a:ext cx="3795442" cy="195387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21" tIns="41460" rIns="82921" bIns="41460" anchor="ctr"/>
          <a:lstStyle/>
          <a:p>
            <a:endParaRPr lang="en-US" sz="1633"/>
          </a:p>
        </p:txBody>
      </p:sp>
      <p:sp>
        <p:nvSpPr>
          <p:cNvPr id="9228" name="Text Box 18"/>
          <p:cNvSpPr txBox="1">
            <a:spLocks noChangeArrowheads="1"/>
          </p:cNvSpPr>
          <p:nvPr/>
        </p:nvSpPr>
        <p:spPr bwMode="auto">
          <a:xfrm>
            <a:off x="1306344" y="5341935"/>
            <a:ext cx="3998460" cy="579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276" tIns="45140" rIns="90276" bIns="45140">
            <a:spAutoFit/>
          </a:bodyPr>
          <a:lstStyle>
            <a:lvl1pPr defTabSz="995363" eaLnBrk="0" hangingPunct="0">
              <a:defRPr sz="3900" b="1">
                <a:solidFill>
                  <a:srgbClr val="000066"/>
                </a:solidFill>
                <a:latin typeface="Arial" charset="0"/>
                <a:cs typeface="Arial" charset="0"/>
              </a:defRPr>
            </a:lvl1pPr>
            <a:lvl2pPr marL="742950" indent="-285750" defTabSz="995363" eaLnBrk="0" hangingPunct="0">
              <a:defRPr sz="3900" b="1">
                <a:solidFill>
                  <a:srgbClr val="000066"/>
                </a:solidFill>
                <a:latin typeface="Arial" charset="0"/>
                <a:cs typeface="Arial" charset="0"/>
              </a:defRPr>
            </a:lvl2pPr>
            <a:lvl3pPr marL="1143000" indent="-228600" defTabSz="995363" eaLnBrk="0" hangingPunct="0">
              <a:defRPr sz="3900" b="1">
                <a:solidFill>
                  <a:srgbClr val="000066"/>
                </a:solidFill>
                <a:latin typeface="Arial" charset="0"/>
                <a:cs typeface="Arial" charset="0"/>
              </a:defRPr>
            </a:lvl3pPr>
            <a:lvl4pPr marL="1600200" indent="-228600" defTabSz="995363" eaLnBrk="0" hangingPunct="0">
              <a:defRPr sz="3900" b="1">
                <a:solidFill>
                  <a:srgbClr val="000066"/>
                </a:solidFill>
                <a:latin typeface="Arial" charset="0"/>
                <a:cs typeface="Arial" charset="0"/>
              </a:defRPr>
            </a:lvl4pPr>
            <a:lvl5pPr marL="2057400" indent="-228600" defTabSz="995363" eaLnBrk="0" hangingPunct="0">
              <a:defRPr sz="3900" b="1">
                <a:solidFill>
                  <a:srgbClr val="000066"/>
                </a:solidFill>
                <a:latin typeface="Arial" charset="0"/>
                <a:cs typeface="Arial" charset="0"/>
              </a:defRPr>
            </a:lvl5pPr>
            <a:lvl6pPr marL="2514600" indent="-228600" defTabSz="995363" rtl="1" eaLnBrk="0" fontAlgn="base" hangingPunct="0">
              <a:spcBef>
                <a:spcPct val="0"/>
              </a:spcBef>
              <a:spcAft>
                <a:spcPct val="0"/>
              </a:spcAft>
              <a:defRPr sz="3900" b="1">
                <a:solidFill>
                  <a:srgbClr val="000066"/>
                </a:solidFill>
                <a:latin typeface="Arial" charset="0"/>
                <a:cs typeface="Arial" charset="0"/>
              </a:defRPr>
            </a:lvl6pPr>
            <a:lvl7pPr marL="2971800" indent="-228600" defTabSz="995363" rtl="1" eaLnBrk="0" fontAlgn="base" hangingPunct="0">
              <a:spcBef>
                <a:spcPct val="0"/>
              </a:spcBef>
              <a:spcAft>
                <a:spcPct val="0"/>
              </a:spcAft>
              <a:defRPr sz="3900" b="1">
                <a:solidFill>
                  <a:srgbClr val="000066"/>
                </a:solidFill>
                <a:latin typeface="Arial" charset="0"/>
                <a:cs typeface="Arial" charset="0"/>
              </a:defRPr>
            </a:lvl7pPr>
            <a:lvl8pPr marL="3429000" indent="-228600" defTabSz="995363" rtl="1" eaLnBrk="0" fontAlgn="base" hangingPunct="0">
              <a:spcBef>
                <a:spcPct val="0"/>
              </a:spcBef>
              <a:spcAft>
                <a:spcPct val="0"/>
              </a:spcAft>
              <a:defRPr sz="3900" b="1">
                <a:solidFill>
                  <a:srgbClr val="000066"/>
                </a:solidFill>
                <a:latin typeface="Arial" charset="0"/>
                <a:cs typeface="Arial" charset="0"/>
              </a:defRPr>
            </a:lvl8pPr>
            <a:lvl9pPr marL="3886200" indent="-228600" defTabSz="995363" rtl="1" eaLnBrk="0" fontAlgn="base" hangingPunct="0">
              <a:spcBef>
                <a:spcPct val="0"/>
              </a:spcBef>
              <a:spcAft>
                <a:spcPct val="0"/>
              </a:spcAft>
              <a:defRPr sz="3900" b="1">
                <a:solidFill>
                  <a:srgbClr val="000066"/>
                </a:solidFill>
                <a:latin typeface="Arial" charset="0"/>
                <a:cs typeface="Arial" charset="0"/>
              </a:defRPr>
            </a:lvl9pPr>
          </a:lstStyle>
          <a:p>
            <a:pPr rtl="0"/>
            <a:r>
              <a:rPr lang="en-GB" sz="635" b="0" dirty="0">
                <a:solidFill>
                  <a:schemeClr val="tx1"/>
                </a:solidFill>
                <a:latin typeface="+mj-lt"/>
              </a:rPr>
              <a:t>The boundaries and names shown and the designations used on this map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p>
          <a:p>
            <a:pPr rtl="0"/>
            <a:r>
              <a:rPr lang="en-GB" sz="635" b="0" dirty="0">
                <a:solidFill>
                  <a:schemeClr val="tx1"/>
                </a:solidFill>
                <a:latin typeface="+mj-lt"/>
                <a:sym typeface="Symbol" pitchFamily="18" charset="2"/>
              </a:rPr>
              <a:t></a:t>
            </a:r>
            <a:r>
              <a:rPr lang="en-GB" sz="635" b="0" dirty="0">
                <a:solidFill>
                  <a:schemeClr val="tx1"/>
                </a:solidFill>
                <a:latin typeface="+mj-lt"/>
              </a:rPr>
              <a:t> WHO 2016. All rights reserved</a:t>
            </a:r>
            <a:endParaRPr lang="en-GB" sz="2358" b="0" dirty="0">
              <a:solidFill>
                <a:schemeClr val="tx1"/>
              </a:solidFill>
              <a:latin typeface="+mj-lt"/>
            </a:endParaRPr>
          </a:p>
        </p:txBody>
      </p:sp>
      <p:grpSp>
        <p:nvGrpSpPr>
          <p:cNvPr id="19" name="Group 7"/>
          <p:cNvGrpSpPr>
            <a:grpSpLocks/>
          </p:cNvGrpSpPr>
          <p:nvPr/>
        </p:nvGrpSpPr>
        <p:grpSpPr bwMode="auto">
          <a:xfrm>
            <a:off x="1233711" y="4562343"/>
            <a:ext cx="4117968" cy="1094891"/>
            <a:chOff x="47" y="3562"/>
            <a:chExt cx="2878" cy="688"/>
          </a:xfrm>
        </p:grpSpPr>
        <p:sp>
          <p:nvSpPr>
            <p:cNvPr id="20" name="Rectangle 8"/>
            <p:cNvSpPr>
              <a:spLocks noChangeArrowheads="1"/>
            </p:cNvSpPr>
            <p:nvPr/>
          </p:nvSpPr>
          <p:spPr bwMode="auto">
            <a:xfrm>
              <a:off x="72" y="3970"/>
              <a:ext cx="198" cy="96"/>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290" tIns="45144" rIns="90290" bIns="45144" anchor="ctr"/>
            <a:lstStyle/>
            <a:p>
              <a:pPr algn="ctr" defTabSz="902636" eaLnBrk="0" hangingPunct="0"/>
              <a:endParaRPr lang="en-GB" sz="1633"/>
            </a:p>
          </p:txBody>
        </p:sp>
        <p:sp>
          <p:nvSpPr>
            <p:cNvPr id="21" name="Rectangle 9"/>
            <p:cNvSpPr>
              <a:spLocks noChangeArrowheads="1"/>
            </p:cNvSpPr>
            <p:nvPr/>
          </p:nvSpPr>
          <p:spPr bwMode="auto">
            <a:xfrm>
              <a:off x="72" y="3658"/>
              <a:ext cx="198" cy="96"/>
            </a:xfrm>
            <a:prstGeom prst="rect">
              <a:avLst/>
            </a:prstGeom>
            <a:solidFill>
              <a:schemeClr val="bg1">
                <a:lumMod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3"/>
            </a:p>
          </p:txBody>
        </p:sp>
        <p:sp>
          <p:nvSpPr>
            <p:cNvPr id="22" name="Rectangle 10"/>
            <p:cNvSpPr>
              <a:spLocks noChangeArrowheads="1"/>
            </p:cNvSpPr>
            <p:nvPr/>
          </p:nvSpPr>
          <p:spPr bwMode="auto">
            <a:xfrm>
              <a:off x="72" y="3810"/>
              <a:ext cx="198" cy="96"/>
            </a:xfrm>
            <a:prstGeom prst="rect">
              <a:avLst/>
            </a:prstGeom>
            <a:solidFill>
              <a:schemeClr val="bg1">
                <a:lumMod val="7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3"/>
            </a:p>
          </p:txBody>
        </p:sp>
        <p:sp>
          <p:nvSpPr>
            <p:cNvPr id="23" name="Text Box 11"/>
            <p:cNvSpPr txBox="1">
              <a:spLocks noChangeArrowheads="1"/>
            </p:cNvSpPr>
            <p:nvPr/>
          </p:nvSpPr>
          <p:spPr bwMode="auto">
            <a:xfrm>
              <a:off x="261" y="3583"/>
              <a:ext cx="2487"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290" tIns="45144" rIns="90290" bIns="45144">
              <a:spAutoFit/>
            </a:bodyPr>
            <a:lstStyle>
              <a:lvl1pPr defTabSz="995363" eaLnBrk="0" hangingPunct="0">
                <a:defRPr sz="3900" b="1">
                  <a:solidFill>
                    <a:srgbClr val="000066"/>
                  </a:solidFill>
                  <a:latin typeface="Arial" charset="0"/>
                  <a:cs typeface="Arial" charset="0"/>
                </a:defRPr>
              </a:lvl1pPr>
              <a:lvl2pPr marL="742950" indent="-285750" defTabSz="995363" eaLnBrk="0" hangingPunct="0">
                <a:defRPr sz="3900" b="1">
                  <a:solidFill>
                    <a:srgbClr val="000066"/>
                  </a:solidFill>
                  <a:latin typeface="Arial" charset="0"/>
                  <a:cs typeface="Arial" charset="0"/>
                </a:defRPr>
              </a:lvl2pPr>
              <a:lvl3pPr marL="1143000" indent="-228600" defTabSz="995363" eaLnBrk="0" hangingPunct="0">
                <a:defRPr sz="3900" b="1">
                  <a:solidFill>
                    <a:srgbClr val="000066"/>
                  </a:solidFill>
                  <a:latin typeface="Arial" charset="0"/>
                  <a:cs typeface="Arial" charset="0"/>
                </a:defRPr>
              </a:lvl3pPr>
              <a:lvl4pPr marL="1600200" indent="-228600" defTabSz="995363" eaLnBrk="0" hangingPunct="0">
                <a:defRPr sz="3900" b="1">
                  <a:solidFill>
                    <a:srgbClr val="000066"/>
                  </a:solidFill>
                  <a:latin typeface="Arial" charset="0"/>
                  <a:cs typeface="Arial" charset="0"/>
                </a:defRPr>
              </a:lvl4pPr>
              <a:lvl5pPr marL="2057400" indent="-228600" defTabSz="995363" eaLnBrk="0" hangingPunct="0">
                <a:defRPr sz="3900" b="1">
                  <a:solidFill>
                    <a:srgbClr val="000066"/>
                  </a:solidFill>
                  <a:latin typeface="Arial" charset="0"/>
                  <a:cs typeface="Arial" charset="0"/>
                </a:defRPr>
              </a:lvl5pPr>
              <a:lvl6pPr marL="2514600" indent="-228600" defTabSz="995363" rtl="1" eaLnBrk="0" fontAlgn="base" hangingPunct="0">
                <a:spcBef>
                  <a:spcPct val="0"/>
                </a:spcBef>
                <a:spcAft>
                  <a:spcPct val="0"/>
                </a:spcAft>
                <a:defRPr sz="3900" b="1">
                  <a:solidFill>
                    <a:srgbClr val="000066"/>
                  </a:solidFill>
                  <a:latin typeface="Arial" charset="0"/>
                  <a:cs typeface="Arial" charset="0"/>
                </a:defRPr>
              </a:lvl6pPr>
              <a:lvl7pPr marL="2971800" indent="-228600" defTabSz="995363" rtl="1" eaLnBrk="0" fontAlgn="base" hangingPunct="0">
                <a:spcBef>
                  <a:spcPct val="0"/>
                </a:spcBef>
                <a:spcAft>
                  <a:spcPct val="0"/>
                </a:spcAft>
                <a:defRPr sz="3900" b="1">
                  <a:solidFill>
                    <a:srgbClr val="000066"/>
                  </a:solidFill>
                  <a:latin typeface="Arial" charset="0"/>
                  <a:cs typeface="Arial" charset="0"/>
                </a:defRPr>
              </a:lvl7pPr>
              <a:lvl8pPr marL="3429000" indent="-228600" defTabSz="995363" rtl="1" eaLnBrk="0" fontAlgn="base" hangingPunct="0">
                <a:spcBef>
                  <a:spcPct val="0"/>
                </a:spcBef>
                <a:spcAft>
                  <a:spcPct val="0"/>
                </a:spcAft>
                <a:defRPr sz="3900" b="1">
                  <a:solidFill>
                    <a:srgbClr val="000066"/>
                  </a:solidFill>
                  <a:latin typeface="Arial" charset="0"/>
                  <a:cs typeface="Arial" charset="0"/>
                </a:defRPr>
              </a:lvl8pPr>
              <a:lvl9pPr marL="3886200" indent="-228600" defTabSz="995363" rtl="1" eaLnBrk="0" fontAlgn="base" hangingPunct="0">
                <a:spcBef>
                  <a:spcPct val="0"/>
                </a:spcBef>
                <a:spcAft>
                  <a:spcPct val="0"/>
                </a:spcAft>
                <a:defRPr sz="3900" b="1">
                  <a:solidFill>
                    <a:srgbClr val="000066"/>
                  </a:solidFill>
                  <a:latin typeface="Arial" charset="0"/>
                  <a:cs typeface="Arial" charset="0"/>
                </a:defRPr>
              </a:lvl9pPr>
            </a:lstStyle>
            <a:p>
              <a:pPr rtl="0"/>
              <a:r>
                <a:rPr lang="en-GB" sz="1542" b="0" dirty="0">
                  <a:solidFill>
                    <a:schemeClr val="tx1"/>
                  </a:solidFill>
                </a:rPr>
                <a:t>Certified polio-free regions </a:t>
              </a:r>
              <a:r>
                <a:rPr lang="en-GB" sz="1179" b="0" i="1" dirty="0">
                  <a:solidFill>
                    <a:schemeClr val="tx1"/>
                  </a:solidFill>
                </a:rPr>
                <a:t>(126 countries)</a:t>
              </a:r>
              <a:endParaRPr lang="en-GB" sz="1542" b="0" i="1" dirty="0">
                <a:solidFill>
                  <a:schemeClr val="tx1"/>
                </a:solidFill>
              </a:endParaRPr>
            </a:p>
          </p:txBody>
        </p:sp>
        <p:sp>
          <p:nvSpPr>
            <p:cNvPr id="24" name="Text Box 12"/>
            <p:cNvSpPr txBox="1">
              <a:spLocks noChangeArrowheads="1"/>
            </p:cNvSpPr>
            <p:nvPr/>
          </p:nvSpPr>
          <p:spPr bwMode="auto">
            <a:xfrm>
              <a:off x="261" y="3912"/>
              <a:ext cx="2598" cy="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290" tIns="45144" rIns="90290" bIns="45144">
              <a:spAutoFit/>
            </a:bodyPr>
            <a:lstStyle>
              <a:lvl1pPr defTabSz="995363" eaLnBrk="0" hangingPunct="0">
                <a:defRPr sz="3900" b="1">
                  <a:solidFill>
                    <a:srgbClr val="000066"/>
                  </a:solidFill>
                  <a:latin typeface="Arial" charset="0"/>
                  <a:cs typeface="Arial" charset="0"/>
                </a:defRPr>
              </a:lvl1pPr>
              <a:lvl2pPr marL="742950" indent="-285750" defTabSz="995363" eaLnBrk="0" hangingPunct="0">
                <a:defRPr sz="3900" b="1">
                  <a:solidFill>
                    <a:srgbClr val="000066"/>
                  </a:solidFill>
                  <a:latin typeface="Arial" charset="0"/>
                  <a:cs typeface="Arial" charset="0"/>
                </a:defRPr>
              </a:lvl2pPr>
              <a:lvl3pPr marL="1143000" indent="-228600" defTabSz="995363" eaLnBrk="0" hangingPunct="0">
                <a:defRPr sz="3900" b="1">
                  <a:solidFill>
                    <a:srgbClr val="000066"/>
                  </a:solidFill>
                  <a:latin typeface="Arial" charset="0"/>
                  <a:cs typeface="Arial" charset="0"/>
                </a:defRPr>
              </a:lvl3pPr>
              <a:lvl4pPr marL="1600200" indent="-228600" defTabSz="995363" eaLnBrk="0" hangingPunct="0">
                <a:defRPr sz="3900" b="1">
                  <a:solidFill>
                    <a:srgbClr val="000066"/>
                  </a:solidFill>
                  <a:latin typeface="Arial" charset="0"/>
                  <a:cs typeface="Arial" charset="0"/>
                </a:defRPr>
              </a:lvl4pPr>
              <a:lvl5pPr marL="2057400" indent="-228600" defTabSz="995363" eaLnBrk="0" hangingPunct="0">
                <a:defRPr sz="3900" b="1">
                  <a:solidFill>
                    <a:srgbClr val="000066"/>
                  </a:solidFill>
                  <a:latin typeface="Arial" charset="0"/>
                  <a:cs typeface="Arial" charset="0"/>
                </a:defRPr>
              </a:lvl5pPr>
              <a:lvl6pPr marL="2514600" indent="-228600" defTabSz="995363" rtl="1" eaLnBrk="0" fontAlgn="base" hangingPunct="0">
                <a:spcBef>
                  <a:spcPct val="0"/>
                </a:spcBef>
                <a:spcAft>
                  <a:spcPct val="0"/>
                </a:spcAft>
                <a:defRPr sz="3900" b="1">
                  <a:solidFill>
                    <a:srgbClr val="000066"/>
                  </a:solidFill>
                  <a:latin typeface="Arial" charset="0"/>
                  <a:cs typeface="Arial" charset="0"/>
                </a:defRPr>
              </a:lvl6pPr>
              <a:lvl7pPr marL="2971800" indent="-228600" defTabSz="995363" rtl="1" eaLnBrk="0" fontAlgn="base" hangingPunct="0">
                <a:spcBef>
                  <a:spcPct val="0"/>
                </a:spcBef>
                <a:spcAft>
                  <a:spcPct val="0"/>
                </a:spcAft>
                <a:defRPr sz="3900" b="1">
                  <a:solidFill>
                    <a:srgbClr val="000066"/>
                  </a:solidFill>
                  <a:latin typeface="Arial" charset="0"/>
                  <a:cs typeface="Arial" charset="0"/>
                </a:defRPr>
              </a:lvl7pPr>
              <a:lvl8pPr marL="3429000" indent="-228600" defTabSz="995363" rtl="1" eaLnBrk="0" fontAlgn="base" hangingPunct="0">
                <a:spcBef>
                  <a:spcPct val="0"/>
                </a:spcBef>
                <a:spcAft>
                  <a:spcPct val="0"/>
                </a:spcAft>
                <a:defRPr sz="3900" b="1">
                  <a:solidFill>
                    <a:srgbClr val="000066"/>
                  </a:solidFill>
                  <a:latin typeface="Arial" charset="0"/>
                  <a:cs typeface="Arial" charset="0"/>
                </a:defRPr>
              </a:lvl8pPr>
              <a:lvl9pPr marL="3886200" indent="-228600" defTabSz="995363" rtl="1" eaLnBrk="0" fontAlgn="base" hangingPunct="0">
                <a:spcBef>
                  <a:spcPct val="0"/>
                </a:spcBef>
                <a:spcAft>
                  <a:spcPct val="0"/>
                </a:spcAft>
                <a:defRPr sz="3900" b="1">
                  <a:solidFill>
                    <a:srgbClr val="000066"/>
                  </a:solidFill>
                  <a:latin typeface="Arial" charset="0"/>
                  <a:cs typeface="Arial" charset="0"/>
                </a:defRPr>
              </a:lvl9pPr>
            </a:lstStyle>
            <a:p>
              <a:pPr rtl="0"/>
              <a:r>
                <a:rPr lang="en-GB" sz="1542" b="0" dirty="0">
                  <a:solidFill>
                    <a:schemeClr val="tx1"/>
                  </a:solidFill>
                </a:rPr>
                <a:t>Endemic with wild poliovirus </a:t>
              </a:r>
              <a:r>
                <a:rPr lang="en-GB" sz="1361" b="0" i="1" dirty="0">
                  <a:solidFill>
                    <a:schemeClr val="tx1"/>
                  </a:solidFill>
                </a:rPr>
                <a:t>( 2 countries)</a:t>
              </a:r>
            </a:p>
            <a:p>
              <a:pPr rtl="0"/>
              <a:r>
                <a:rPr lang="en-GB" sz="1361" b="0" i="1" dirty="0">
                  <a:solidFill>
                    <a:schemeClr val="tx1"/>
                  </a:solidFill>
                </a:rPr>
                <a:t> </a:t>
              </a:r>
              <a:endParaRPr lang="en-GB" sz="1542" b="0" dirty="0">
                <a:solidFill>
                  <a:schemeClr val="tx1"/>
                </a:solidFill>
              </a:endParaRPr>
            </a:p>
          </p:txBody>
        </p:sp>
        <p:sp>
          <p:nvSpPr>
            <p:cNvPr id="25" name="Text Box 13"/>
            <p:cNvSpPr txBox="1">
              <a:spLocks noChangeArrowheads="1"/>
            </p:cNvSpPr>
            <p:nvPr/>
          </p:nvSpPr>
          <p:spPr bwMode="auto">
            <a:xfrm>
              <a:off x="277" y="3752"/>
              <a:ext cx="2615"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290" tIns="45144" rIns="90290" bIns="45144">
              <a:spAutoFit/>
            </a:bodyPr>
            <a:lstStyle>
              <a:lvl1pPr defTabSz="995363" eaLnBrk="0" hangingPunct="0">
                <a:defRPr sz="3900" b="1">
                  <a:solidFill>
                    <a:srgbClr val="000066"/>
                  </a:solidFill>
                  <a:latin typeface="Arial" charset="0"/>
                  <a:cs typeface="Arial" charset="0"/>
                </a:defRPr>
              </a:lvl1pPr>
              <a:lvl2pPr marL="742950" indent="-285750" defTabSz="995363" eaLnBrk="0" hangingPunct="0">
                <a:defRPr sz="3900" b="1">
                  <a:solidFill>
                    <a:srgbClr val="000066"/>
                  </a:solidFill>
                  <a:latin typeface="Arial" charset="0"/>
                  <a:cs typeface="Arial" charset="0"/>
                </a:defRPr>
              </a:lvl2pPr>
              <a:lvl3pPr marL="1143000" indent="-228600" defTabSz="995363" eaLnBrk="0" hangingPunct="0">
                <a:defRPr sz="3900" b="1">
                  <a:solidFill>
                    <a:srgbClr val="000066"/>
                  </a:solidFill>
                  <a:latin typeface="Arial" charset="0"/>
                  <a:cs typeface="Arial" charset="0"/>
                </a:defRPr>
              </a:lvl3pPr>
              <a:lvl4pPr marL="1600200" indent="-228600" defTabSz="995363" eaLnBrk="0" hangingPunct="0">
                <a:defRPr sz="3900" b="1">
                  <a:solidFill>
                    <a:srgbClr val="000066"/>
                  </a:solidFill>
                  <a:latin typeface="Arial" charset="0"/>
                  <a:cs typeface="Arial" charset="0"/>
                </a:defRPr>
              </a:lvl4pPr>
              <a:lvl5pPr marL="2057400" indent="-228600" defTabSz="995363" eaLnBrk="0" hangingPunct="0">
                <a:defRPr sz="3900" b="1">
                  <a:solidFill>
                    <a:srgbClr val="000066"/>
                  </a:solidFill>
                  <a:latin typeface="Arial" charset="0"/>
                  <a:cs typeface="Arial" charset="0"/>
                </a:defRPr>
              </a:lvl5pPr>
              <a:lvl6pPr marL="2514600" indent="-228600" defTabSz="995363" rtl="1" eaLnBrk="0" fontAlgn="base" hangingPunct="0">
                <a:spcBef>
                  <a:spcPct val="0"/>
                </a:spcBef>
                <a:spcAft>
                  <a:spcPct val="0"/>
                </a:spcAft>
                <a:defRPr sz="3900" b="1">
                  <a:solidFill>
                    <a:srgbClr val="000066"/>
                  </a:solidFill>
                  <a:latin typeface="Arial" charset="0"/>
                  <a:cs typeface="Arial" charset="0"/>
                </a:defRPr>
              </a:lvl6pPr>
              <a:lvl7pPr marL="2971800" indent="-228600" defTabSz="995363" rtl="1" eaLnBrk="0" fontAlgn="base" hangingPunct="0">
                <a:spcBef>
                  <a:spcPct val="0"/>
                </a:spcBef>
                <a:spcAft>
                  <a:spcPct val="0"/>
                </a:spcAft>
                <a:defRPr sz="3900" b="1">
                  <a:solidFill>
                    <a:srgbClr val="000066"/>
                  </a:solidFill>
                  <a:latin typeface="Arial" charset="0"/>
                  <a:cs typeface="Arial" charset="0"/>
                </a:defRPr>
              </a:lvl7pPr>
              <a:lvl8pPr marL="3429000" indent="-228600" defTabSz="995363" rtl="1" eaLnBrk="0" fontAlgn="base" hangingPunct="0">
                <a:spcBef>
                  <a:spcPct val="0"/>
                </a:spcBef>
                <a:spcAft>
                  <a:spcPct val="0"/>
                </a:spcAft>
                <a:defRPr sz="3900" b="1">
                  <a:solidFill>
                    <a:srgbClr val="000066"/>
                  </a:solidFill>
                  <a:latin typeface="Arial" charset="0"/>
                  <a:cs typeface="Arial" charset="0"/>
                </a:defRPr>
              </a:lvl8pPr>
              <a:lvl9pPr marL="3886200" indent="-228600" defTabSz="995363" rtl="1" eaLnBrk="0" fontAlgn="base" hangingPunct="0">
                <a:spcBef>
                  <a:spcPct val="0"/>
                </a:spcBef>
                <a:spcAft>
                  <a:spcPct val="0"/>
                </a:spcAft>
                <a:defRPr sz="3900" b="1">
                  <a:solidFill>
                    <a:srgbClr val="000066"/>
                  </a:solidFill>
                  <a:latin typeface="Arial" charset="0"/>
                  <a:cs typeface="Arial" charset="0"/>
                </a:defRPr>
              </a:lvl9pPr>
            </a:lstStyle>
            <a:p>
              <a:pPr rtl="0"/>
              <a:r>
                <a:rPr lang="en-GB" sz="1542" b="0" dirty="0">
                  <a:solidFill>
                    <a:schemeClr val="tx1"/>
                  </a:solidFill>
                </a:rPr>
                <a:t>Not certified but non-endemic </a:t>
              </a:r>
              <a:r>
                <a:rPr lang="en-GB" sz="1179" b="0" i="1" dirty="0">
                  <a:solidFill>
                    <a:schemeClr val="tx1"/>
                  </a:solidFill>
                </a:rPr>
                <a:t>(65 countries)</a:t>
              </a:r>
              <a:endParaRPr lang="en-GB" sz="1179" b="0" dirty="0">
                <a:solidFill>
                  <a:schemeClr val="tx1"/>
                </a:solidFill>
              </a:endParaRPr>
            </a:p>
          </p:txBody>
        </p:sp>
        <p:sp>
          <p:nvSpPr>
            <p:cNvPr id="26" name="Rectangle 14"/>
            <p:cNvSpPr>
              <a:spLocks noChangeArrowheads="1"/>
            </p:cNvSpPr>
            <p:nvPr/>
          </p:nvSpPr>
          <p:spPr bwMode="auto">
            <a:xfrm>
              <a:off x="47" y="3562"/>
              <a:ext cx="2878" cy="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290" tIns="45144" rIns="90290" bIns="45144" anchor="ctr"/>
            <a:lstStyle/>
            <a:p>
              <a:pPr algn="ctr" defTabSz="902636" eaLnBrk="0" hangingPunct="0"/>
              <a:endParaRPr lang="en-GB" sz="2358"/>
            </a:p>
          </p:txBody>
        </p:sp>
      </p:grpSp>
      <p:grpSp>
        <p:nvGrpSpPr>
          <p:cNvPr id="2" name="Group 4"/>
          <p:cNvGrpSpPr>
            <a:grpSpLocks noChangeAspect="1"/>
          </p:cNvGrpSpPr>
          <p:nvPr/>
        </p:nvGrpSpPr>
        <p:grpSpPr bwMode="auto">
          <a:xfrm>
            <a:off x="5992331" y="3419642"/>
            <a:ext cx="4943002" cy="2454942"/>
            <a:chOff x="3296" y="2375"/>
            <a:chExt cx="3433" cy="1705"/>
          </a:xfrm>
        </p:grpSpPr>
        <p:sp>
          <p:nvSpPr>
            <p:cNvPr id="3" name="AutoShape 3"/>
            <p:cNvSpPr>
              <a:spLocks noChangeAspect="1" noChangeArrowheads="1" noTextEdit="1"/>
            </p:cNvSpPr>
            <p:nvPr/>
          </p:nvSpPr>
          <p:spPr bwMode="auto">
            <a:xfrm>
              <a:off x="3296" y="2375"/>
              <a:ext cx="3433" cy="1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a:p>
          </p:txBody>
        </p:sp>
        <p:grpSp>
          <p:nvGrpSpPr>
            <p:cNvPr id="4" name="Group 205"/>
            <p:cNvGrpSpPr>
              <a:grpSpLocks/>
            </p:cNvGrpSpPr>
            <p:nvPr/>
          </p:nvGrpSpPr>
          <p:grpSpPr bwMode="auto">
            <a:xfrm>
              <a:off x="3359" y="2424"/>
              <a:ext cx="3286" cy="1607"/>
              <a:chOff x="3359" y="2424"/>
              <a:chExt cx="3286" cy="1607"/>
            </a:xfrm>
          </p:grpSpPr>
          <p:sp>
            <p:nvSpPr>
              <p:cNvPr id="9242" name="Freeform 5"/>
              <p:cNvSpPr>
                <a:spLocks/>
              </p:cNvSpPr>
              <p:nvPr/>
            </p:nvSpPr>
            <p:spPr bwMode="auto">
              <a:xfrm>
                <a:off x="5315" y="3005"/>
                <a:ext cx="13" cy="44"/>
              </a:xfrm>
              <a:custGeom>
                <a:avLst/>
                <a:gdLst>
                  <a:gd name="T0" fmla="*/ 8 w 13"/>
                  <a:gd name="T1" fmla="*/ 3 h 44"/>
                  <a:gd name="T2" fmla="*/ 11 w 13"/>
                  <a:gd name="T3" fmla="*/ 3 h 44"/>
                  <a:gd name="T4" fmla="*/ 13 w 13"/>
                  <a:gd name="T5" fmla="*/ 0 h 44"/>
                  <a:gd name="T6" fmla="*/ 12 w 13"/>
                  <a:gd name="T7" fmla="*/ 6 h 44"/>
                  <a:gd name="T8" fmla="*/ 12 w 13"/>
                  <a:gd name="T9" fmla="*/ 8 h 44"/>
                  <a:gd name="T10" fmla="*/ 11 w 13"/>
                  <a:gd name="T11" fmla="*/ 11 h 44"/>
                  <a:gd name="T12" fmla="*/ 8 w 13"/>
                  <a:gd name="T13" fmla="*/ 9 h 44"/>
                  <a:gd name="T14" fmla="*/ 7 w 13"/>
                  <a:gd name="T15" fmla="*/ 12 h 44"/>
                  <a:gd name="T16" fmla="*/ 6 w 13"/>
                  <a:gd name="T17" fmla="*/ 15 h 44"/>
                  <a:gd name="T18" fmla="*/ 6 w 13"/>
                  <a:gd name="T19" fmla="*/ 17 h 44"/>
                  <a:gd name="T20" fmla="*/ 8 w 13"/>
                  <a:gd name="T21" fmla="*/ 17 h 44"/>
                  <a:gd name="T22" fmla="*/ 9 w 13"/>
                  <a:gd name="T23" fmla="*/ 18 h 44"/>
                  <a:gd name="T24" fmla="*/ 6 w 13"/>
                  <a:gd name="T25" fmla="*/ 20 h 44"/>
                  <a:gd name="T26" fmla="*/ 5 w 13"/>
                  <a:gd name="T27" fmla="*/ 22 h 44"/>
                  <a:gd name="T28" fmla="*/ 6 w 13"/>
                  <a:gd name="T29" fmla="*/ 23 h 44"/>
                  <a:gd name="T30" fmla="*/ 9 w 13"/>
                  <a:gd name="T31" fmla="*/ 22 h 44"/>
                  <a:gd name="T32" fmla="*/ 11 w 13"/>
                  <a:gd name="T33" fmla="*/ 21 h 44"/>
                  <a:gd name="T34" fmla="*/ 11 w 13"/>
                  <a:gd name="T35" fmla="*/ 22 h 44"/>
                  <a:gd name="T36" fmla="*/ 11 w 13"/>
                  <a:gd name="T37" fmla="*/ 24 h 44"/>
                  <a:gd name="T38" fmla="*/ 9 w 13"/>
                  <a:gd name="T39" fmla="*/ 32 h 44"/>
                  <a:gd name="T40" fmla="*/ 8 w 13"/>
                  <a:gd name="T41" fmla="*/ 36 h 44"/>
                  <a:gd name="T42" fmla="*/ 6 w 13"/>
                  <a:gd name="T43" fmla="*/ 44 h 44"/>
                  <a:gd name="T44" fmla="*/ 5 w 13"/>
                  <a:gd name="T45" fmla="*/ 44 h 44"/>
                  <a:gd name="T46" fmla="*/ 3 w 13"/>
                  <a:gd name="T47" fmla="*/ 34 h 44"/>
                  <a:gd name="T48" fmla="*/ 0 w 13"/>
                  <a:gd name="T49" fmla="*/ 24 h 44"/>
                  <a:gd name="T50" fmla="*/ 3 w 13"/>
                  <a:gd name="T51" fmla="*/ 20 h 44"/>
                  <a:gd name="T52" fmla="*/ 2 w 13"/>
                  <a:gd name="T53" fmla="*/ 20 h 44"/>
                  <a:gd name="T54" fmla="*/ 5 w 13"/>
                  <a:gd name="T55" fmla="*/ 7 h 44"/>
                  <a:gd name="T56" fmla="*/ 8 w 13"/>
                  <a:gd name="T5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44">
                    <a:moveTo>
                      <a:pt x="8" y="3"/>
                    </a:moveTo>
                    <a:lnTo>
                      <a:pt x="11" y="3"/>
                    </a:lnTo>
                    <a:lnTo>
                      <a:pt x="13" y="0"/>
                    </a:lnTo>
                    <a:lnTo>
                      <a:pt x="12" y="6"/>
                    </a:lnTo>
                    <a:lnTo>
                      <a:pt x="12" y="8"/>
                    </a:lnTo>
                    <a:lnTo>
                      <a:pt x="11" y="11"/>
                    </a:lnTo>
                    <a:lnTo>
                      <a:pt x="8" y="9"/>
                    </a:lnTo>
                    <a:lnTo>
                      <a:pt x="7" y="12"/>
                    </a:lnTo>
                    <a:lnTo>
                      <a:pt x="6" y="15"/>
                    </a:lnTo>
                    <a:lnTo>
                      <a:pt x="6" y="17"/>
                    </a:lnTo>
                    <a:lnTo>
                      <a:pt x="8" y="17"/>
                    </a:lnTo>
                    <a:lnTo>
                      <a:pt x="9" y="18"/>
                    </a:lnTo>
                    <a:lnTo>
                      <a:pt x="6" y="20"/>
                    </a:lnTo>
                    <a:lnTo>
                      <a:pt x="5" y="22"/>
                    </a:lnTo>
                    <a:lnTo>
                      <a:pt x="6" y="23"/>
                    </a:lnTo>
                    <a:lnTo>
                      <a:pt x="9" y="22"/>
                    </a:lnTo>
                    <a:lnTo>
                      <a:pt x="11" y="21"/>
                    </a:lnTo>
                    <a:lnTo>
                      <a:pt x="11" y="22"/>
                    </a:lnTo>
                    <a:lnTo>
                      <a:pt x="11" y="24"/>
                    </a:lnTo>
                    <a:lnTo>
                      <a:pt x="9" y="32"/>
                    </a:lnTo>
                    <a:lnTo>
                      <a:pt x="8" y="36"/>
                    </a:lnTo>
                    <a:lnTo>
                      <a:pt x="6" y="44"/>
                    </a:lnTo>
                    <a:lnTo>
                      <a:pt x="5" y="44"/>
                    </a:lnTo>
                    <a:lnTo>
                      <a:pt x="3" y="34"/>
                    </a:lnTo>
                    <a:lnTo>
                      <a:pt x="0" y="24"/>
                    </a:lnTo>
                    <a:lnTo>
                      <a:pt x="3" y="20"/>
                    </a:lnTo>
                    <a:lnTo>
                      <a:pt x="2" y="20"/>
                    </a:lnTo>
                    <a:lnTo>
                      <a:pt x="5" y="7"/>
                    </a:lnTo>
                    <a:lnTo>
                      <a:pt x="8" y="3"/>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43" name="Freeform 6"/>
              <p:cNvSpPr>
                <a:spLocks/>
              </p:cNvSpPr>
              <p:nvPr/>
            </p:nvSpPr>
            <p:spPr bwMode="auto">
              <a:xfrm>
                <a:off x="5318" y="3020"/>
                <a:ext cx="193" cy="182"/>
              </a:xfrm>
              <a:custGeom>
                <a:avLst/>
                <a:gdLst>
                  <a:gd name="T0" fmla="*/ 26 w 193"/>
                  <a:gd name="T1" fmla="*/ 24 h 182"/>
                  <a:gd name="T2" fmla="*/ 32 w 193"/>
                  <a:gd name="T3" fmla="*/ 18 h 182"/>
                  <a:gd name="T4" fmla="*/ 22 w 193"/>
                  <a:gd name="T5" fmla="*/ 6 h 182"/>
                  <a:gd name="T6" fmla="*/ 42 w 193"/>
                  <a:gd name="T7" fmla="*/ 0 h 182"/>
                  <a:gd name="T8" fmla="*/ 53 w 193"/>
                  <a:gd name="T9" fmla="*/ 1 h 182"/>
                  <a:gd name="T10" fmla="*/ 93 w 193"/>
                  <a:gd name="T11" fmla="*/ 32 h 182"/>
                  <a:gd name="T12" fmla="*/ 109 w 193"/>
                  <a:gd name="T13" fmla="*/ 35 h 182"/>
                  <a:gd name="T14" fmla="*/ 117 w 193"/>
                  <a:gd name="T15" fmla="*/ 36 h 182"/>
                  <a:gd name="T16" fmla="*/ 126 w 193"/>
                  <a:gd name="T17" fmla="*/ 40 h 182"/>
                  <a:gd name="T18" fmla="*/ 132 w 193"/>
                  <a:gd name="T19" fmla="*/ 52 h 182"/>
                  <a:gd name="T20" fmla="*/ 143 w 193"/>
                  <a:gd name="T21" fmla="*/ 62 h 182"/>
                  <a:gd name="T22" fmla="*/ 141 w 193"/>
                  <a:gd name="T23" fmla="*/ 72 h 182"/>
                  <a:gd name="T24" fmla="*/ 147 w 193"/>
                  <a:gd name="T25" fmla="*/ 80 h 182"/>
                  <a:gd name="T26" fmla="*/ 149 w 193"/>
                  <a:gd name="T27" fmla="*/ 84 h 182"/>
                  <a:gd name="T28" fmla="*/ 154 w 193"/>
                  <a:gd name="T29" fmla="*/ 86 h 182"/>
                  <a:gd name="T30" fmla="*/ 154 w 193"/>
                  <a:gd name="T31" fmla="*/ 89 h 182"/>
                  <a:gd name="T32" fmla="*/ 155 w 193"/>
                  <a:gd name="T33" fmla="*/ 91 h 182"/>
                  <a:gd name="T34" fmla="*/ 163 w 193"/>
                  <a:gd name="T35" fmla="*/ 105 h 182"/>
                  <a:gd name="T36" fmla="*/ 188 w 193"/>
                  <a:gd name="T37" fmla="*/ 109 h 182"/>
                  <a:gd name="T38" fmla="*/ 193 w 193"/>
                  <a:gd name="T39" fmla="*/ 114 h 182"/>
                  <a:gd name="T40" fmla="*/ 187 w 193"/>
                  <a:gd name="T41" fmla="*/ 139 h 182"/>
                  <a:gd name="T42" fmla="*/ 159 w 193"/>
                  <a:gd name="T43" fmla="*/ 150 h 182"/>
                  <a:gd name="T44" fmla="*/ 124 w 193"/>
                  <a:gd name="T45" fmla="*/ 159 h 182"/>
                  <a:gd name="T46" fmla="*/ 114 w 193"/>
                  <a:gd name="T47" fmla="*/ 173 h 182"/>
                  <a:gd name="T48" fmla="*/ 97 w 193"/>
                  <a:gd name="T49" fmla="*/ 172 h 182"/>
                  <a:gd name="T50" fmla="*/ 80 w 193"/>
                  <a:gd name="T51" fmla="*/ 169 h 182"/>
                  <a:gd name="T52" fmla="*/ 76 w 193"/>
                  <a:gd name="T53" fmla="*/ 182 h 182"/>
                  <a:gd name="T54" fmla="*/ 50 w 193"/>
                  <a:gd name="T55" fmla="*/ 137 h 182"/>
                  <a:gd name="T56" fmla="*/ 41 w 193"/>
                  <a:gd name="T57" fmla="*/ 126 h 182"/>
                  <a:gd name="T58" fmla="*/ 42 w 193"/>
                  <a:gd name="T59" fmla="*/ 112 h 182"/>
                  <a:gd name="T60" fmla="*/ 36 w 193"/>
                  <a:gd name="T61" fmla="*/ 96 h 182"/>
                  <a:gd name="T62" fmla="*/ 27 w 193"/>
                  <a:gd name="T63" fmla="*/ 89 h 182"/>
                  <a:gd name="T64" fmla="*/ 5 w 193"/>
                  <a:gd name="T65" fmla="*/ 44 h 182"/>
                  <a:gd name="T66" fmla="*/ 0 w 193"/>
                  <a:gd name="T67" fmla="*/ 45 h 182"/>
                  <a:gd name="T68" fmla="*/ 2 w 193"/>
                  <a:gd name="T69" fmla="*/ 29 h 182"/>
                  <a:gd name="T70" fmla="*/ 14 w 193"/>
                  <a:gd name="T71" fmla="*/ 32 h 182"/>
                  <a:gd name="T72" fmla="*/ 19 w 193"/>
                  <a:gd name="T73" fmla="*/ 27 h 182"/>
                  <a:gd name="T74" fmla="*/ 26 w 193"/>
                  <a:gd name="T75" fmla="*/ 2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3" h="182">
                    <a:moveTo>
                      <a:pt x="26" y="24"/>
                    </a:moveTo>
                    <a:lnTo>
                      <a:pt x="32" y="18"/>
                    </a:lnTo>
                    <a:lnTo>
                      <a:pt x="22" y="6"/>
                    </a:lnTo>
                    <a:lnTo>
                      <a:pt x="42" y="0"/>
                    </a:lnTo>
                    <a:lnTo>
                      <a:pt x="53" y="1"/>
                    </a:lnTo>
                    <a:lnTo>
                      <a:pt x="93" y="32"/>
                    </a:lnTo>
                    <a:lnTo>
                      <a:pt x="109" y="35"/>
                    </a:lnTo>
                    <a:lnTo>
                      <a:pt x="117" y="36"/>
                    </a:lnTo>
                    <a:lnTo>
                      <a:pt x="126" y="40"/>
                    </a:lnTo>
                    <a:lnTo>
                      <a:pt x="132" y="52"/>
                    </a:lnTo>
                    <a:lnTo>
                      <a:pt x="143" y="62"/>
                    </a:lnTo>
                    <a:lnTo>
                      <a:pt x="141" y="72"/>
                    </a:lnTo>
                    <a:lnTo>
                      <a:pt x="147" y="80"/>
                    </a:lnTo>
                    <a:lnTo>
                      <a:pt x="149" y="84"/>
                    </a:lnTo>
                    <a:lnTo>
                      <a:pt x="154" y="86"/>
                    </a:lnTo>
                    <a:lnTo>
                      <a:pt x="154" y="89"/>
                    </a:lnTo>
                    <a:lnTo>
                      <a:pt x="155" y="91"/>
                    </a:lnTo>
                    <a:lnTo>
                      <a:pt x="163" y="105"/>
                    </a:lnTo>
                    <a:lnTo>
                      <a:pt x="188" y="109"/>
                    </a:lnTo>
                    <a:lnTo>
                      <a:pt x="193" y="114"/>
                    </a:lnTo>
                    <a:lnTo>
                      <a:pt x="187" y="139"/>
                    </a:lnTo>
                    <a:lnTo>
                      <a:pt x="159" y="150"/>
                    </a:lnTo>
                    <a:lnTo>
                      <a:pt x="124" y="159"/>
                    </a:lnTo>
                    <a:lnTo>
                      <a:pt x="114" y="173"/>
                    </a:lnTo>
                    <a:lnTo>
                      <a:pt x="97" y="172"/>
                    </a:lnTo>
                    <a:lnTo>
                      <a:pt x="80" y="169"/>
                    </a:lnTo>
                    <a:lnTo>
                      <a:pt x="76" y="182"/>
                    </a:lnTo>
                    <a:lnTo>
                      <a:pt x="50" y="137"/>
                    </a:lnTo>
                    <a:lnTo>
                      <a:pt x="41" y="126"/>
                    </a:lnTo>
                    <a:lnTo>
                      <a:pt x="42" y="112"/>
                    </a:lnTo>
                    <a:lnTo>
                      <a:pt x="36" y="96"/>
                    </a:lnTo>
                    <a:lnTo>
                      <a:pt x="27" y="89"/>
                    </a:lnTo>
                    <a:lnTo>
                      <a:pt x="5" y="44"/>
                    </a:lnTo>
                    <a:lnTo>
                      <a:pt x="0" y="45"/>
                    </a:lnTo>
                    <a:lnTo>
                      <a:pt x="2" y="29"/>
                    </a:lnTo>
                    <a:lnTo>
                      <a:pt x="14" y="32"/>
                    </a:lnTo>
                    <a:lnTo>
                      <a:pt x="19" y="27"/>
                    </a:lnTo>
                    <a:lnTo>
                      <a:pt x="26" y="24"/>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44" name="Freeform 7"/>
              <p:cNvSpPr>
                <a:spLocks/>
              </p:cNvSpPr>
              <p:nvPr/>
            </p:nvSpPr>
            <p:spPr bwMode="auto">
              <a:xfrm>
                <a:off x="5320" y="3004"/>
                <a:ext cx="40" cy="48"/>
              </a:xfrm>
              <a:custGeom>
                <a:avLst/>
                <a:gdLst>
                  <a:gd name="T0" fmla="*/ 18 w 40"/>
                  <a:gd name="T1" fmla="*/ 13 h 48"/>
                  <a:gd name="T2" fmla="*/ 36 w 40"/>
                  <a:gd name="T3" fmla="*/ 0 h 48"/>
                  <a:gd name="T4" fmla="*/ 40 w 40"/>
                  <a:gd name="T5" fmla="*/ 16 h 48"/>
                  <a:gd name="T6" fmla="*/ 20 w 40"/>
                  <a:gd name="T7" fmla="*/ 22 h 48"/>
                  <a:gd name="T8" fmla="*/ 30 w 40"/>
                  <a:gd name="T9" fmla="*/ 34 h 48"/>
                  <a:gd name="T10" fmla="*/ 24 w 40"/>
                  <a:gd name="T11" fmla="*/ 40 h 48"/>
                  <a:gd name="T12" fmla="*/ 17 w 40"/>
                  <a:gd name="T13" fmla="*/ 43 h 48"/>
                  <a:gd name="T14" fmla="*/ 12 w 40"/>
                  <a:gd name="T15" fmla="*/ 48 h 48"/>
                  <a:gd name="T16" fmla="*/ 0 w 40"/>
                  <a:gd name="T17" fmla="*/ 45 h 48"/>
                  <a:gd name="T18" fmla="*/ 1 w 40"/>
                  <a:gd name="T19" fmla="*/ 45 h 48"/>
                  <a:gd name="T20" fmla="*/ 3 w 40"/>
                  <a:gd name="T21" fmla="*/ 37 h 48"/>
                  <a:gd name="T22" fmla="*/ 4 w 40"/>
                  <a:gd name="T23" fmla="*/ 33 h 48"/>
                  <a:gd name="T24" fmla="*/ 6 w 40"/>
                  <a:gd name="T25" fmla="*/ 25 h 48"/>
                  <a:gd name="T26" fmla="*/ 6 w 40"/>
                  <a:gd name="T27" fmla="*/ 23 h 48"/>
                  <a:gd name="T28" fmla="*/ 6 w 40"/>
                  <a:gd name="T29" fmla="*/ 22 h 48"/>
                  <a:gd name="T30" fmla="*/ 6 w 40"/>
                  <a:gd name="T31" fmla="*/ 19 h 48"/>
                  <a:gd name="T32" fmla="*/ 6 w 40"/>
                  <a:gd name="T33" fmla="*/ 15 h 48"/>
                  <a:gd name="T34" fmla="*/ 6 w 40"/>
                  <a:gd name="T35" fmla="*/ 12 h 48"/>
                  <a:gd name="T36" fmla="*/ 7 w 40"/>
                  <a:gd name="T37" fmla="*/ 9 h 48"/>
                  <a:gd name="T38" fmla="*/ 10 w 40"/>
                  <a:gd name="T39" fmla="*/ 8 h 48"/>
                  <a:gd name="T40" fmla="*/ 12 w 40"/>
                  <a:gd name="T41" fmla="*/ 10 h 48"/>
                  <a:gd name="T42" fmla="*/ 18 w 40"/>
                  <a:gd name="T43" fmla="*/ 1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8">
                    <a:moveTo>
                      <a:pt x="18" y="13"/>
                    </a:moveTo>
                    <a:lnTo>
                      <a:pt x="36" y="0"/>
                    </a:lnTo>
                    <a:lnTo>
                      <a:pt x="40" y="16"/>
                    </a:lnTo>
                    <a:lnTo>
                      <a:pt x="20" y="22"/>
                    </a:lnTo>
                    <a:lnTo>
                      <a:pt x="30" y="34"/>
                    </a:lnTo>
                    <a:lnTo>
                      <a:pt x="24" y="40"/>
                    </a:lnTo>
                    <a:lnTo>
                      <a:pt x="17" y="43"/>
                    </a:lnTo>
                    <a:lnTo>
                      <a:pt x="12" y="48"/>
                    </a:lnTo>
                    <a:lnTo>
                      <a:pt x="0" y="45"/>
                    </a:lnTo>
                    <a:lnTo>
                      <a:pt x="1" y="45"/>
                    </a:lnTo>
                    <a:lnTo>
                      <a:pt x="3" y="37"/>
                    </a:lnTo>
                    <a:lnTo>
                      <a:pt x="4" y="33"/>
                    </a:lnTo>
                    <a:lnTo>
                      <a:pt x="6" y="25"/>
                    </a:lnTo>
                    <a:lnTo>
                      <a:pt x="6" y="23"/>
                    </a:lnTo>
                    <a:lnTo>
                      <a:pt x="6" y="22"/>
                    </a:lnTo>
                    <a:lnTo>
                      <a:pt x="6" y="19"/>
                    </a:lnTo>
                    <a:lnTo>
                      <a:pt x="6" y="15"/>
                    </a:lnTo>
                    <a:lnTo>
                      <a:pt x="6" y="12"/>
                    </a:lnTo>
                    <a:lnTo>
                      <a:pt x="7" y="9"/>
                    </a:lnTo>
                    <a:lnTo>
                      <a:pt x="10" y="8"/>
                    </a:lnTo>
                    <a:lnTo>
                      <a:pt x="12" y="10"/>
                    </a:lnTo>
                    <a:lnTo>
                      <a:pt x="18" y="13"/>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45" name="Freeform 8"/>
              <p:cNvSpPr>
                <a:spLocks/>
              </p:cNvSpPr>
              <p:nvPr/>
            </p:nvSpPr>
            <p:spPr bwMode="auto">
              <a:xfrm>
                <a:off x="5472" y="3089"/>
                <a:ext cx="45" cy="40"/>
              </a:xfrm>
              <a:custGeom>
                <a:avLst/>
                <a:gdLst>
                  <a:gd name="T0" fmla="*/ 0 w 45"/>
                  <a:gd name="T1" fmla="*/ 20 h 40"/>
                  <a:gd name="T2" fmla="*/ 22 w 45"/>
                  <a:gd name="T3" fmla="*/ 23 h 40"/>
                  <a:gd name="T4" fmla="*/ 37 w 45"/>
                  <a:gd name="T5" fmla="*/ 6 h 40"/>
                  <a:gd name="T6" fmla="*/ 42 w 45"/>
                  <a:gd name="T7" fmla="*/ 0 h 40"/>
                  <a:gd name="T8" fmla="*/ 45 w 45"/>
                  <a:gd name="T9" fmla="*/ 3 h 40"/>
                  <a:gd name="T10" fmla="*/ 45 w 45"/>
                  <a:gd name="T11" fmla="*/ 7 h 40"/>
                  <a:gd name="T12" fmla="*/ 40 w 45"/>
                  <a:gd name="T13" fmla="*/ 14 h 40"/>
                  <a:gd name="T14" fmla="*/ 41 w 45"/>
                  <a:gd name="T15" fmla="*/ 23 h 40"/>
                  <a:gd name="T16" fmla="*/ 37 w 45"/>
                  <a:gd name="T17" fmla="*/ 27 h 40"/>
                  <a:gd name="T18" fmla="*/ 34 w 45"/>
                  <a:gd name="T19" fmla="*/ 40 h 40"/>
                  <a:gd name="T20" fmla="*/ 9 w 45"/>
                  <a:gd name="T21" fmla="*/ 36 h 40"/>
                  <a:gd name="T22" fmla="*/ 1 w 45"/>
                  <a:gd name="T23" fmla="*/ 22 h 40"/>
                  <a:gd name="T24" fmla="*/ 0 w 45"/>
                  <a:gd name="T25"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40">
                    <a:moveTo>
                      <a:pt x="0" y="20"/>
                    </a:moveTo>
                    <a:lnTo>
                      <a:pt x="22" y="23"/>
                    </a:lnTo>
                    <a:lnTo>
                      <a:pt x="37" y="6"/>
                    </a:lnTo>
                    <a:lnTo>
                      <a:pt x="42" y="0"/>
                    </a:lnTo>
                    <a:lnTo>
                      <a:pt x="45" y="3"/>
                    </a:lnTo>
                    <a:lnTo>
                      <a:pt x="45" y="7"/>
                    </a:lnTo>
                    <a:lnTo>
                      <a:pt x="40" y="14"/>
                    </a:lnTo>
                    <a:lnTo>
                      <a:pt x="41" y="23"/>
                    </a:lnTo>
                    <a:lnTo>
                      <a:pt x="37" y="27"/>
                    </a:lnTo>
                    <a:lnTo>
                      <a:pt x="34" y="40"/>
                    </a:lnTo>
                    <a:lnTo>
                      <a:pt x="9" y="36"/>
                    </a:lnTo>
                    <a:lnTo>
                      <a:pt x="1" y="22"/>
                    </a:lnTo>
                    <a:lnTo>
                      <a:pt x="0" y="20"/>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46" name="Freeform 9"/>
              <p:cNvSpPr>
                <a:spLocks/>
              </p:cNvSpPr>
              <p:nvPr/>
            </p:nvSpPr>
            <p:spPr bwMode="auto">
              <a:xfrm>
                <a:off x="5392" y="3170"/>
                <a:ext cx="94" cy="74"/>
              </a:xfrm>
              <a:custGeom>
                <a:avLst/>
                <a:gdLst>
                  <a:gd name="T0" fmla="*/ 2 w 94"/>
                  <a:gd name="T1" fmla="*/ 32 h 74"/>
                  <a:gd name="T2" fmla="*/ 6 w 94"/>
                  <a:gd name="T3" fmla="*/ 19 h 74"/>
                  <a:gd name="T4" fmla="*/ 23 w 94"/>
                  <a:gd name="T5" fmla="*/ 22 h 74"/>
                  <a:gd name="T6" fmla="*/ 40 w 94"/>
                  <a:gd name="T7" fmla="*/ 23 h 74"/>
                  <a:gd name="T8" fmla="*/ 50 w 94"/>
                  <a:gd name="T9" fmla="*/ 9 h 74"/>
                  <a:gd name="T10" fmla="*/ 85 w 94"/>
                  <a:gd name="T11" fmla="*/ 0 h 74"/>
                  <a:gd name="T12" fmla="*/ 89 w 94"/>
                  <a:gd name="T13" fmla="*/ 9 h 74"/>
                  <a:gd name="T14" fmla="*/ 94 w 94"/>
                  <a:gd name="T15" fmla="*/ 26 h 74"/>
                  <a:gd name="T16" fmla="*/ 86 w 94"/>
                  <a:gd name="T17" fmla="*/ 39 h 74"/>
                  <a:gd name="T18" fmla="*/ 58 w 94"/>
                  <a:gd name="T19" fmla="*/ 55 h 74"/>
                  <a:gd name="T20" fmla="*/ 23 w 94"/>
                  <a:gd name="T21" fmla="*/ 70 h 74"/>
                  <a:gd name="T22" fmla="*/ 15 w 94"/>
                  <a:gd name="T23" fmla="*/ 74 h 74"/>
                  <a:gd name="T24" fmla="*/ 7 w 94"/>
                  <a:gd name="T25" fmla="*/ 74 h 74"/>
                  <a:gd name="T26" fmla="*/ 5 w 94"/>
                  <a:gd name="T27" fmla="*/ 67 h 74"/>
                  <a:gd name="T28" fmla="*/ 5 w 94"/>
                  <a:gd name="T29" fmla="*/ 61 h 74"/>
                  <a:gd name="T30" fmla="*/ 0 w 94"/>
                  <a:gd name="T31" fmla="*/ 44 h 74"/>
                  <a:gd name="T32" fmla="*/ 2 w 94"/>
                  <a:gd name="T33" fmla="*/ 3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74">
                    <a:moveTo>
                      <a:pt x="2" y="32"/>
                    </a:moveTo>
                    <a:lnTo>
                      <a:pt x="6" y="19"/>
                    </a:lnTo>
                    <a:lnTo>
                      <a:pt x="23" y="22"/>
                    </a:lnTo>
                    <a:lnTo>
                      <a:pt x="40" y="23"/>
                    </a:lnTo>
                    <a:lnTo>
                      <a:pt x="50" y="9"/>
                    </a:lnTo>
                    <a:lnTo>
                      <a:pt x="85" y="0"/>
                    </a:lnTo>
                    <a:lnTo>
                      <a:pt x="89" y="9"/>
                    </a:lnTo>
                    <a:lnTo>
                      <a:pt x="94" y="26"/>
                    </a:lnTo>
                    <a:lnTo>
                      <a:pt x="86" y="39"/>
                    </a:lnTo>
                    <a:lnTo>
                      <a:pt x="58" y="55"/>
                    </a:lnTo>
                    <a:lnTo>
                      <a:pt x="23" y="70"/>
                    </a:lnTo>
                    <a:lnTo>
                      <a:pt x="15" y="74"/>
                    </a:lnTo>
                    <a:lnTo>
                      <a:pt x="7" y="74"/>
                    </a:lnTo>
                    <a:lnTo>
                      <a:pt x="5" y="67"/>
                    </a:lnTo>
                    <a:lnTo>
                      <a:pt x="5" y="61"/>
                    </a:lnTo>
                    <a:lnTo>
                      <a:pt x="0" y="44"/>
                    </a:lnTo>
                    <a:lnTo>
                      <a:pt x="2" y="32"/>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47" name="Freeform 10"/>
              <p:cNvSpPr>
                <a:spLocks/>
              </p:cNvSpPr>
              <p:nvPr/>
            </p:nvSpPr>
            <p:spPr bwMode="auto">
              <a:xfrm>
                <a:off x="5620" y="2979"/>
                <a:ext cx="272" cy="320"/>
              </a:xfrm>
              <a:custGeom>
                <a:avLst/>
                <a:gdLst>
                  <a:gd name="T0" fmla="*/ 107 w 272"/>
                  <a:gd name="T1" fmla="*/ 35 h 320"/>
                  <a:gd name="T2" fmla="*/ 104 w 272"/>
                  <a:gd name="T3" fmla="*/ 49 h 320"/>
                  <a:gd name="T4" fmla="*/ 113 w 272"/>
                  <a:gd name="T5" fmla="*/ 78 h 320"/>
                  <a:gd name="T6" fmla="*/ 153 w 272"/>
                  <a:gd name="T7" fmla="*/ 94 h 320"/>
                  <a:gd name="T8" fmla="*/ 168 w 272"/>
                  <a:gd name="T9" fmla="*/ 105 h 320"/>
                  <a:gd name="T10" fmla="*/ 186 w 272"/>
                  <a:gd name="T11" fmla="*/ 103 h 320"/>
                  <a:gd name="T12" fmla="*/ 192 w 272"/>
                  <a:gd name="T13" fmla="*/ 89 h 320"/>
                  <a:gd name="T14" fmla="*/ 196 w 272"/>
                  <a:gd name="T15" fmla="*/ 93 h 320"/>
                  <a:gd name="T16" fmla="*/ 201 w 272"/>
                  <a:gd name="T17" fmla="*/ 103 h 320"/>
                  <a:gd name="T18" fmla="*/ 223 w 272"/>
                  <a:gd name="T19" fmla="*/ 101 h 320"/>
                  <a:gd name="T20" fmla="*/ 229 w 272"/>
                  <a:gd name="T21" fmla="*/ 86 h 320"/>
                  <a:gd name="T22" fmla="*/ 247 w 272"/>
                  <a:gd name="T23" fmla="*/ 72 h 320"/>
                  <a:gd name="T24" fmla="*/ 265 w 272"/>
                  <a:gd name="T25" fmla="*/ 83 h 320"/>
                  <a:gd name="T26" fmla="*/ 267 w 272"/>
                  <a:gd name="T27" fmla="*/ 95 h 320"/>
                  <a:gd name="T28" fmla="*/ 242 w 272"/>
                  <a:gd name="T29" fmla="*/ 136 h 320"/>
                  <a:gd name="T30" fmla="*/ 233 w 272"/>
                  <a:gd name="T31" fmla="*/ 155 h 320"/>
                  <a:gd name="T32" fmla="*/ 224 w 272"/>
                  <a:gd name="T33" fmla="*/ 137 h 320"/>
                  <a:gd name="T34" fmla="*/ 215 w 272"/>
                  <a:gd name="T35" fmla="*/ 133 h 320"/>
                  <a:gd name="T36" fmla="*/ 226 w 272"/>
                  <a:gd name="T37" fmla="*/ 121 h 320"/>
                  <a:gd name="T38" fmla="*/ 201 w 272"/>
                  <a:gd name="T39" fmla="*/ 108 h 320"/>
                  <a:gd name="T40" fmla="*/ 185 w 272"/>
                  <a:gd name="T41" fmla="*/ 112 h 320"/>
                  <a:gd name="T42" fmla="*/ 186 w 272"/>
                  <a:gd name="T43" fmla="*/ 127 h 320"/>
                  <a:gd name="T44" fmla="*/ 194 w 272"/>
                  <a:gd name="T45" fmla="*/ 143 h 320"/>
                  <a:gd name="T46" fmla="*/ 178 w 272"/>
                  <a:gd name="T47" fmla="*/ 162 h 320"/>
                  <a:gd name="T48" fmla="*/ 171 w 272"/>
                  <a:gd name="T49" fmla="*/ 179 h 320"/>
                  <a:gd name="T50" fmla="*/ 134 w 272"/>
                  <a:gd name="T51" fmla="*/ 214 h 320"/>
                  <a:gd name="T52" fmla="*/ 124 w 272"/>
                  <a:gd name="T53" fmla="*/ 223 h 320"/>
                  <a:gd name="T54" fmla="*/ 115 w 272"/>
                  <a:gd name="T55" fmla="*/ 242 h 320"/>
                  <a:gd name="T56" fmla="*/ 106 w 272"/>
                  <a:gd name="T57" fmla="*/ 298 h 320"/>
                  <a:gd name="T58" fmla="*/ 96 w 272"/>
                  <a:gd name="T59" fmla="*/ 312 h 320"/>
                  <a:gd name="T60" fmla="*/ 82 w 272"/>
                  <a:gd name="T61" fmla="*/ 310 h 320"/>
                  <a:gd name="T62" fmla="*/ 53 w 272"/>
                  <a:gd name="T63" fmla="*/ 226 h 320"/>
                  <a:gd name="T64" fmla="*/ 48 w 272"/>
                  <a:gd name="T65" fmla="*/ 170 h 320"/>
                  <a:gd name="T66" fmla="*/ 40 w 272"/>
                  <a:gd name="T67" fmla="*/ 167 h 320"/>
                  <a:gd name="T68" fmla="*/ 11 w 272"/>
                  <a:gd name="T69" fmla="*/ 153 h 320"/>
                  <a:gd name="T70" fmla="*/ 26 w 272"/>
                  <a:gd name="T71" fmla="*/ 145 h 320"/>
                  <a:gd name="T72" fmla="*/ 0 w 272"/>
                  <a:gd name="T73" fmla="*/ 137 h 320"/>
                  <a:gd name="T74" fmla="*/ 16 w 272"/>
                  <a:gd name="T75" fmla="*/ 98 h 320"/>
                  <a:gd name="T76" fmla="*/ 37 w 272"/>
                  <a:gd name="T77" fmla="*/ 89 h 320"/>
                  <a:gd name="T78" fmla="*/ 62 w 272"/>
                  <a:gd name="T79" fmla="*/ 43 h 320"/>
                  <a:gd name="T80" fmla="*/ 59 w 272"/>
                  <a:gd name="T81" fmla="*/ 28 h 320"/>
                  <a:gd name="T82" fmla="*/ 83 w 272"/>
                  <a:gd name="T83" fmla="*/ 11 h 320"/>
                  <a:gd name="T84" fmla="*/ 104 w 272"/>
                  <a:gd name="T85" fmla="*/ 1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2" h="320">
                    <a:moveTo>
                      <a:pt x="104" y="14"/>
                    </a:moveTo>
                    <a:lnTo>
                      <a:pt x="107" y="35"/>
                    </a:lnTo>
                    <a:lnTo>
                      <a:pt x="98" y="35"/>
                    </a:lnTo>
                    <a:lnTo>
                      <a:pt x="104" y="49"/>
                    </a:lnTo>
                    <a:lnTo>
                      <a:pt x="122" y="60"/>
                    </a:lnTo>
                    <a:lnTo>
                      <a:pt x="113" y="78"/>
                    </a:lnTo>
                    <a:lnTo>
                      <a:pt x="142" y="95"/>
                    </a:lnTo>
                    <a:lnTo>
                      <a:pt x="153" y="94"/>
                    </a:lnTo>
                    <a:lnTo>
                      <a:pt x="156" y="98"/>
                    </a:lnTo>
                    <a:lnTo>
                      <a:pt x="168" y="105"/>
                    </a:lnTo>
                    <a:lnTo>
                      <a:pt x="186" y="106"/>
                    </a:lnTo>
                    <a:lnTo>
                      <a:pt x="186" y="103"/>
                    </a:lnTo>
                    <a:lnTo>
                      <a:pt x="188" y="89"/>
                    </a:lnTo>
                    <a:lnTo>
                      <a:pt x="192" y="89"/>
                    </a:lnTo>
                    <a:lnTo>
                      <a:pt x="202" y="84"/>
                    </a:lnTo>
                    <a:lnTo>
                      <a:pt x="196" y="93"/>
                    </a:lnTo>
                    <a:lnTo>
                      <a:pt x="193" y="98"/>
                    </a:lnTo>
                    <a:lnTo>
                      <a:pt x="201" y="103"/>
                    </a:lnTo>
                    <a:lnTo>
                      <a:pt x="212" y="101"/>
                    </a:lnTo>
                    <a:lnTo>
                      <a:pt x="223" y="101"/>
                    </a:lnTo>
                    <a:lnTo>
                      <a:pt x="220" y="89"/>
                    </a:lnTo>
                    <a:lnTo>
                      <a:pt x="229" y="86"/>
                    </a:lnTo>
                    <a:lnTo>
                      <a:pt x="243" y="73"/>
                    </a:lnTo>
                    <a:lnTo>
                      <a:pt x="247" y="72"/>
                    </a:lnTo>
                    <a:lnTo>
                      <a:pt x="262" y="72"/>
                    </a:lnTo>
                    <a:lnTo>
                      <a:pt x="265" y="83"/>
                    </a:lnTo>
                    <a:lnTo>
                      <a:pt x="272" y="85"/>
                    </a:lnTo>
                    <a:lnTo>
                      <a:pt x="267" y="95"/>
                    </a:lnTo>
                    <a:lnTo>
                      <a:pt x="252" y="103"/>
                    </a:lnTo>
                    <a:lnTo>
                      <a:pt x="242" y="136"/>
                    </a:lnTo>
                    <a:lnTo>
                      <a:pt x="234" y="133"/>
                    </a:lnTo>
                    <a:lnTo>
                      <a:pt x="233" y="155"/>
                    </a:lnTo>
                    <a:lnTo>
                      <a:pt x="228" y="158"/>
                    </a:lnTo>
                    <a:lnTo>
                      <a:pt x="224" y="137"/>
                    </a:lnTo>
                    <a:lnTo>
                      <a:pt x="218" y="145"/>
                    </a:lnTo>
                    <a:lnTo>
                      <a:pt x="215" y="133"/>
                    </a:lnTo>
                    <a:lnTo>
                      <a:pt x="222" y="131"/>
                    </a:lnTo>
                    <a:lnTo>
                      <a:pt x="226" y="121"/>
                    </a:lnTo>
                    <a:lnTo>
                      <a:pt x="203" y="118"/>
                    </a:lnTo>
                    <a:lnTo>
                      <a:pt x="201" y="108"/>
                    </a:lnTo>
                    <a:lnTo>
                      <a:pt x="191" y="106"/>
                    </a:lnTo>
                    <a:lnTo>
                      <a:pt x="185" y="112"/>
                    </a:lnTo>
                    <a:lnTo>
                      <a:pt x="191" y="118"/>
                    </a:lnTo>
                    <a:lnTo>
                      <a:pt x="186" y="127"/>
                    </a:lnTo>
                    <a:lnTo>
                      <a:pt x="191" y="132"/>
                    </a:lnTo>
                    <a:lnTo>
                      <a:pt x="194" y="143"/>
                    </a:lnTo>
                    <a:lnTo>
                      <a:pt x="197" y="161"/>
                    </a:lnTo>
                    <a:lnTo>
                      <a:pt x="178" y="162"/>
                    </a:lnTo>
                    <a:lnTo>
                      <a:pt x="177" y="172"/>
                    </a:lnTo>
                    <a:lnTo>
                      <a:pt x="171" y="179"/>
                    </a:lnTo>
                    <a:lnTo>
                      <a:pt x="150" y="200"/>
                    </a:lnTo>
                    <a:lnTo>
                      <a:pt x="134" y="214"/>
                    </a:lnTo>
                    <a:lnTo>
                      <a:pt x="134" y="220"/>
                    </a:lnTo>
                    <a:lnTo>
                      <a:pt x="124" y="223"/>
                    </a:lnTo>
                    <a:lnTo>
                      <a:pt x="118" y="227"/>
                    </a:lnTo>
                    <a:lnTo>
                      <a:pt x="115" y="242"/>
                    </a:lnTo>
                    <a:lnTo>
                      <a:pt x="111" y="293"/>
                    </a:lnTo>
                    <a:lnTo>
                      <a:pt x="106" y="298"/>
                    </a:lnTo>
                    <a:lnTo>
                      <a:pt x="104" y="304"/>
                    </a:lnTo>
                    <a:lnTo>
                      <a:pt x="96" y="312"/>
                    </a:lnTo>
                    <a:lnTo>
                      <a:pt x="90" y="320"/>
                    </a:lnTo>
                    <a:lnTo>
                      <a:pt x="82" y="310"/>
                    </a:lnTo>
                    <a:lnTo>
                      <a:pt x="69" y="276"/>
                    </a:lnTo>
                    <a:lnTo>
                      <a:pt x="53" y="226"/>
                    </a:lnTo>
                    <a:lnTo>
                      <a:pt x="46" y="182"/>
                    </a:lnTo>
                    <a:lnTo>
                      <a:pt x="48" y="170"/>
                    </a:lnTo>
                    <a:lnTo>
                      <a:pt x="43" y="153"/>
                    </a:lnTo>
                    <a:lnTo>
                      <a:pt x="40" y="167"/>
                    </a:lnTo>
                    <a:lnTo>
                      <a:pt x="29" y="173"/>
                    </a:lnTo>
                    <a:lnTo>
                      <a:pt x="11" y="153"/>
                    </a:lnTo>
                    <a:lnTo>
                      <a:pt x="21" y="151"/>
                    </a:lnTo>
                    <a:lnTo>
                      <a:pt x="26" y="145"/>
                    </a:lnTo>
                    <a:lnTo>
                      <a:pt x="15" y="149"/>
                    </a:lnTo>
                    <a:lnTo>
                      <a:pt x="0" y="137"/>
                    </a:lnTo>
                    <a:lnTo>
                      <a:pt x="32" y="129"/>
                    </a:lnTo>
                    <a:lnTo>
                      <a:pt x="16" y="98"/>
                    </a:lnTo>
                    <a:lnTo>
                      <a:pt x="29" y="90"/>
                    </a:lnTo>
                    <a:lnTo>
                      <a:pt x="37" y="89"/>
                    </a:lnTo>
                    <a:lnTo>
                      <a:pt x="64" y="50"/>
                    </a:lnTo>
                    <a:lnTo>
                      <a:pt x="62" y="43"/>
                    </a:lnTo>
                    <a:lnTo>
                      <a:pt x="71" y="38"/>
                    </a:lnTo>
                    <a:lnTo>
                      <a:pt x="59" y="28"/>
                    </a:lnTo>
                    <a:lnTo>
                      <a:pt x="57" y="11"/>
                    </a:lnTo>
                    <a:lnTo>
                      <a:pt x="83" y="11"/>
                    </a:lnTo>
                    <a:lnTo>
                      <a:pt x="92" y="0"/>
                    </a:lnTo>
                    <a:lnTo>
                      <a:pt x="104" y="14"/>
                    </a:lnTo>
                    <a:close/>
                  </a:path>
                </a:pathLst>
              </a:custGeom>
              <a:solidFill>
                <a:schemeClr val="bg1">
                  <a:lumMod val="50000"/>
                </a:schemeClr>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2048" name="Freeform 11"/>
              <p:cNvSpPr>
                <a:spLocks/>
              </p:cNvSpPr>
              <p:nvPr/>
            </p:nvSpPr>
            <p:spPr bwMode="auto">
              <a:xfrm>
                <a:off x="5427" y="2749"/>
                <a:ext cx="369" cy="170"/>
              </a:xfrm>
              <a:custGeom>
                <a:avLst/>
                <a:gdLst>
                  <a:gd name="T0" fmla="*/ 42 w 369"/>
                  <a:gd name="T1" fmla="*/ 97 h 170"/>
                  <a:gd name="T2" fmla="*/ 25 w 369"/>
                  <a:gd name="T3" fmla="*/ 106 h 170"/>
                  <a:gd name="T4" fmla="*/ 15 w 369"/>
                  <a:gd name="T5" fmla="*/ 90 h 170"/>
                  <a:gd name="T6" fmla="*/ 0 w 369"/>
                  <a:gd name="T7" fmla="*/ 82 h 170"/>
                  <a:gd name="T8" fmla="*/ 7 w 369"/>
                  <a:gd name="T9" fmla="*/ 60 h 170"/>
                  <a:gd name="T10" fmla="*/ 20 w 369"/>
                  <a:gd name="T11" fmla="*/ 63 h 170"/>
                  <a:gd name="T12" fmla="*/ 38 w 369"/>
                  <a:gd name="T13" fmla="*/ 44 h 170"/>
                  <a:gd name="T14" fmla="*/ 65 w 369"/>
                  <a:gd name="T15" fmla="*/ 47 h 170"/>
                  <a:gd name="T16" fmla="*/ 86 w 369"/>
                  <a:gd name="T17" fmla="*/ 58 h 170"/>
                  <a:gd name="T18" fmla="*/ 110 w 369"/>
                  <a:gd name="T19" fmla="*/ 50 h 170"/>
                  <a:gd name="T20" fmla="*/ 136 w 369"/>
                  <a:gd name="T21" fmla="*/ 55 h 170"/>
                  <a:gd name="T22" fmla="*/ 125 w 369"/>
                  <a:gd name="T23" fmla="*/ 40 h 170"/>
                  <a:gd name="T24" fmla="*/ 138 w 369"/>
                  <a:gd name="T25" fmla="*/ 28 h 170"/>
                  <a:gd name="T26" fmla="*/ 134 w 369"/>
                  <a:gd name="T27" fmla="*/ 18 h 170"/>
                  <a:gd name="T28" fmla="*/ 202 w 369"/>
                  <a:gd name="T29" fmla="*/ 0 h 170"/>
                  <a:gd name="T30" fmla="*/ 222 w 369"/>
                  <a:gd name="T31" fmla="*/ 2 h 170"/>
                  <a:gd name="T32" fmla="*/ 252 w 369"/>
                  <a:gd name="T33" fmla="*/ 21 h 170"/>
                  <a:gd name="T34" fmla="*/ 273 w 369"/>
                  <a:gd name="T35" fmla="*/ 14 h 170"/>
                  <a:gd name="T36" fmla="*/ 306 w 369"/>
                  <a:gd name="T37" fmla="*/ 51 h 170"/>
                  <a:gd name="T38" fmla="*/ 338 w 369"/>
                  <a:gd name="T39" fmla="*/ 50 h 170"/>
                  <a:gd name="T40" fmla="*/ 353 w 369"/>
                  <a:gd name="T41" fmla="*/ 68 h 170"/>
                  <a:gd name="T42" fmla="*/ 369 w 369"/>
                  <a:gd name="T43" fmla="*/ 74 h 170"/>
                  <a:gd name="T44" fmla="*/ 355 w 369"/>
                  <a:gd name="T45" fmla="*/ 87 h 170"/>
                  <a:gd name="T46" fmla="*/ 334 w 369"/>
                  <a:gd name="T47" fmla="*/ 96 h 170"/>
                  <a:gd name="T48" fmla="*/ 309 w 369"/>
                  <a:gd name="T49" fmla="*/ 126 h 170"/>
                  <a:gd name="T50" fmla="*/ 308 w 369"/>
                  <a:gd name="T51" fmla="*/ 154 h 170"/>
                  <a:gd name="T52" fmla="*/ 298 w 369"/>
                  <a:gd name="T53" fmla="*/ 147 h 170"/>
                  <a:gd name="T54" fmla="*/ 279 w 369"/>
                  <a:gd name="T55" fmla="*/ 145 h 170"/>
                  <a:gd name="T56" fmla="*/ 262 w 369"/>
                  <a:gd name="T57" fmla="*/ 144 h 170"/>
                  <a:gd name="T58" fmla="*/ 260 w 369"/>
                  <a:gd name="T59" fmla="*/ 144 h 170"/>
                  <a:gd name="T60" fmla="*/ 249 w 369"/>
                  <a:gd name="T61" fmla="*/ 142 h 170"/>
                  <a:gd name="T62" fmla="*/ 246 w 369"/>
                  <a:gd name="T63" fmla="*/ 150 h 170"/>
                  <a:gd name="T64" fmla="*/ 235 w 369"/>
                  <a:gd name="T65" fmla="*/ 147 h 170"/>
                  <a:gd name="T66" fmla="*/ 226 w 369"/>
                  <a:gd name="T67" fmla="*/ 146 h 170"/>
                  <a:gd name="T68" fmla="*/ 216 w 369"/>
                  <a:gd name="T69" fmla="*/ 156 h 170"/>
                  <a:gd name="T70" fmla="*/ 200 w 369"/>
                  <a:gd name="T71" fmla="*/ 170 h 170"/>
                  <a:gd name="T72" fmla="*/ 185 w 369"/>
                  <a:gd name="T73" fmla="*/ 166 h 170"/>
                  <a:gd name="T74" fmla="*/ 178 w 369"/>
                  <a:gd name="T75" fmla="*/ 143 h 170"/>
                  <a:gd name="T76" fmla="*/ 168 w 369"/>
                  <a:gd name="T77" fmla="*/ 135 h 170"/>
                  <a:gd name="T78" fmla="*/ 163 w 369"/>
                  <a:gd name="T79" fmla="*/ 138 h 170"/>
                  <a:gd name="T80" fmla="*/ 150 w 369"/>
                  <a:gd name="T81" fmla="*/ 138 h 170"/>
                  <a:gd name="T82" fmla="*/ 135 w 369"/>
                  <a:gd name="T83" fmla="*/ 131 h 170"/>
                  <a:gd name="T84" fmla="*/ 110 w 369"/>
                  <a:gd name="T85" fmla="*/ 115 h 170"/>
                  <a:gd name="T86" fmla="*/ 86 w 369"/>
                  <a:gd name="T87" fmla="*/ 121 h 170"/>
                  <a:gd name="T88" fmla="*/ 87 w 369"/>
                  <a:gd name="T89" fmla="*/ 157 h 170"/>
                  <a:gd name="T90" fmla="*/ 86 w 369"/>
                  <a:gd name="T91" fmla="*/ 164 h 170"/>
                  <a:gd name="T92" fmla="*/ 83 w 369"/>
                  <a:gd name="T93" fmla="*/ 165 h 170"/>
                  <a:gd name="T94" fmla="*/ 68 w 369"/>
                  <a:gd name="T95" fmla="*/ 152 h 170"/>
                  <a:gd name="T96" fmla="*/ 54 w 369"/>
                  <a:gd name="T97" fmla="*/ 157 h 170"/>
                  <a:gd name="T98" fmla="*/ 32 w 369"/>
                  <a:gd name="T99" fmla="*/ 123 h 170"/>
                  <a:gd name="T100" fmla="*/ 45 w 369"/>
                  <a:gd name="T101" fmla="*/ 116 h 170"/>
                  <a:gd name="T102" fmla="*/ 56 w 369"/>
                  <a:gd name="T103" fmla="*/ 116 h 170"/>
                  <a:gd name="T104" fmla="*/ 60 w 369"/>
                  <a:gd name="T105" fmla="*/ 99 h 170"/>
                  <a:gd name="T106" fmla="*/ 42 w 369"/>
                  <a:gd name="T107" fmla="*/ 9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9" h="170">
                    <a:moveTo>
                      <a:pt x="42" y="97"/>
                    </a:moveTo>
                    <a:lnTo>
                      <a:pt x="25" y="106"/>
                    </a:lnTo>
                    <a:lnTo>
                      <a:pt x="15" y="90"/>
                    </a:lnTo>
                    <a:lnTo>
                      <a:pt x="0" y="82"/>
                    </a:lnTo>
                    <a:lnTo>
                      <a:pt x="7" y="60"/>
                    </a:lnTo>
                    <a:lnTo>
                      <a:pt x="20" y="63"/>
                    </a:lnTo>
                    <a:lnTo>
                      <a:pt x="38" y="44"/>
                    </a:lnTo>
                    <a:lnTo>
                      <a:pt x="65" y="47"/>
                    </a:lnTo>
                    <a:lnTo>
                      <a:pt x="86" y="58"/>
                    </a:lnTo>
                    <a:lnTo>
                      <a:pt x="110" y="50"/>
                    </a:lnTo>
                    <a:lnTo>
                      <a:pt x="136" y="55"/>
                    </a:lnTo>
                    <a:lnTo>
                      <a:pt x="125" y="40"/>
                    </a:lnTo>
                    <a:lnTo>
                      <a:pt x="138" y="28"/>
                    </a:lnTo>
                    <a:lnTo>
                      <a:pt x="134" y="18"/>
                    </a:lnTo>
                    <a:lnTo>
                      <a:pt x="202" y="0"/>
                    </a:lnTo>
                    <a:lnTo>
                      <a:pt x="222" y="2"/>
                    </a:lnTo>
                    <a:lnTo>
                      <a:pt x="252" y="21"/>
                    </a:lnTo>
                    <a:lnTo>
                      <a:pt x="273" y="14"/>
                    </a:lnTo>
                    <a:lnTo>
                      <a:pt x="306" y="51"/>
                    </a:lnTo>
                    <a:lnTo>
                      <a:pt x="338" y="50"/>
                    </a:lnTo>
                    <a:lnTo>
                      <a:pt x="353" y="68"/>
                    </a:lnTo>
                    <a:lnTo>
                      <a:pt x="369" y="74"/>
                    </a:lnTo>
                    <a:lnTo>
                      <a:pt x="355" y="87"/>
                    </a:lnTo>
                    <a:lnTo>
                      <a:pt x="334" y="96"/>
                    </a:lnTo>
                    <a:lnTo>
                      <a:pt x="309" y="126"/>
                    </a:lnTo>
                    <a:lnTo>
                      <a:pt x="308" y="154"/>
                    </a:lnTo>
                    <a:lnTo>
                      <a:pt x="298" y="147"/>
                    </a:lnTo>
                    <a:lnTo>
                      <a:pt x="279" y="145"/>
                    </a:lnTo>
                    <a:lnTo>
                      <a:pt x="262" y="144"/>
                    </a:lnTo>
                    <a:lnTo>
                      <a:pt x="260" y="144"/>
                    </a:lnTo>
                    <a:lnTo>
                      <a:pt x="249" y="142"/>
                    </a:lnTo>
                    <a:lnTo>
                      <a:pt x="246" y="150"/>
                    </a:lnTo>
                    <a:lnTo>
                      <a:pt x="235" y="147"/>
                    </a:lnTo>
                    <a:lnTo>
                      <a:pt x="226" y="146"/>
                    </a:lnTo>
                    <a:lnTo>
                      <a:pt x="216" y="156"/>
                    </a:lnTo>
                    <a:lnTo>
                      <a:pt x="200" y="170"/>
                    </a:lnTo>
                    <a:lnTo>
                      <a:pt x="185" y="166"/>
                    </a:lnTo>
                    <a:lnTo>
                      <a:pt x="178" y="143"/>
                    </a:lnTo>
                    <a:lnTo>
                      <a:pt x="168" y="135"/>
                    </a:lnTo>
                    <a:lnTo>
                      <a:pt x="163" y="138"/>
                    </a:lnTo>
                    <a:lnTo>
                      <a:pt x="150" y="138"/>
                    </a:lnTo>
                    <a:lnTo>
                      <a:pt x="135" y="131"/>
                    </a:lnTo>
                    <a:lnTo>
                      <a:pt x="110" y="115"/>
                    </a:lnTo>
                    <a:lnTo>
                      <a:pt x="86" y="121"/>
                    </a:lnTo>
                    <a:lnTo>
                      <a:pt x="87" y="157"/>
                    </a:lnTo>
                    <a:lnTo>
                      <a:pt x="86" y="164"/>
                    </a:lnTo>
                    <a:lnTo>
                      <a:pt x="83" y="165"/>
                    </a:lnTo>
                    <a:lnTo>
                      <a:pt x="68" y="152"/>
                    </a:lnTo>
                    <a:lnTo>
                      <a:pt x="54" y="157"/>
                    </a:lnTo>
                    <a:lnTo>
                      <a:pt x="32" y="123"/>
                    </a:lnTo>
                    <a:lnTo>
                      <a:pt x="45" y="116"/>
                    </a:lnTo>
                    <a:lnTo>
                      <a:pt x="56" y="116"/>
                    </a:lnTo>
                    <a:lnTo>
                      <a:pt x="60" y="99"/>
                    </a:lnTo>
                    <a:lnTo>
                      <a:pt x="42" y="97"/>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2049" name="Freeform 12"/>
              <p:cNvSpPr>
                <a:spLocks/>
              </p:cNvSpPr>
              <p:nvPr/>
            </p:nvSpPr>
            <p:spPr bwMode="auto">
              <a:xfrm>
                <a:off x="4244" y="3279"/>
                <a:ext cx="52" cy="29"/>
              </a:xfrm>
              <a:custGeom>
                <a:avLst/>
                <a:gdLst>
                  <a:gd name="T0" fmla="*/ 6 w 52"/>
                  <a:gd name="T1" fmla="*/ 1 h 29"/>
                  <a:gd name="T2" fmla="*/ 17 w 52"/>
                  <a:gd name="T3" fmla="*/ 10 h 29"/>
                  <a:gd name="T4" fmla="*/ 30 w 52"/>
                  <a:gd name="T5" fmla="*/ 0 h 29"/>
                  <a:gd name="T6" fmla="*/ 46 w 52"/>
                  <a:gd name="T7" fmla="*/ 4 h 29"/>
                  <a:gd name="T8" fmla="*/ 52 w 52"/>
                  <a:gd name="T9" fmla="*/ 12 h 29"/>
                  <a:gd name="T10" fmla="*/ 52 w 52"/>
                  <a:gd name="T11" fmla="*/ 23 h 29"/>
                  <a:gd name="T12" fmla="*/ 47 w 52"/>
                  <a:gd name="T13" fmla="*/ 27 h 29"/>
                  <a:gd name="T14" fmla="*/ 35 w 52"/>
                  <a:gd name="T15" fmla="*/ 7 h 29"/>
                  <a:gd name="T16" fmla="*/ 23 w 52"/>
                  <a:gd name="T17" fmla="*/ 17 h 29"/>
                  <a:gd name="T18" fmla="*/ 28 w 52"/>
                  <a:gd name="T19" fmla="*/ 25 h 29"/>
                  <a:gd name="T20" fmla="*/ 21 w 52"/>
                  <a:gd name="T21" fmla="*/ 29 h 29"/>
                  <a:gd name="T22" fmla="*/ 9 w 52"/>
                  <a:gd name="T23" fmla="*/ 17 h 29"/>
                  <a:gd name="T24" fmla="*/ 0 w 52"/>
                  <a:gd name="T25" fmla="*/ 17 h 29"/>
                  <a:gd name="T26" fmla="*/ 6 w 52"/>
                  <a:gd name="T27"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29">
                    <a:moveTo>
                      <a:pt x="6" y="1"/>
                    </a:moveTo>
                    <a:lnTo>
                      <a:pt x="17" y="10"/>
                    </a:lnTo>
                    <a:lnTo>
                      <a:pt x="30" y="0"/>
                    </a:lnTo>
                    <a:lnTo>
                      <a:pt x="46" y="4"/>
                    </a:lnTo>
                    <a:lnTo>
                      <a:pt x="52" y="12"/>
                    </a:lnTo>
                    <a:lnTo>
                      <a:pt x="52" y="23"/>
                    </a:lnTo>
                    <a:lnTo>
                      <a:pt x="47" y="27"/>
                    </a:lnTo>
                    <a:lnTo>
                      <a:pt x="35" y="7"/>
                    </a:lnTo>
                    <a:lnTo>
                      <a:pt x="23" y="17"/>
                    </a:lnTo>
                    <a:lnTo>
                      <a:pt x="28" y="25"/>
                    </a:lnTo>
                    <a:lnTo>
                      <a:pt x="21" y="29"/>
                    </a:lnTo>
                    <a:lnTo>
                      <a:pt x="9" y="17"/>
                    </a:lnTo>
                    <a:lnTo>
                      <a:pt x="0" y="17"/>
                    </a:lnTo>
                    <a:lnTo>
                      <a:pt x="6" y="1"/>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2051" name="Freeform 13"/>
              <p:cNvSpPr>
                <a:spLocks/>
              </p:cNvSpPr>
              <p:nvPr/>
            </p:nvSpPr>
            <p:spPr bwMode="auto">
              <a:xfrm>
                <a:off x="5230" y="3024"/>
                <a:ext cx="97" cy="116"/>
              </a:xfrm>
              <a:custGeom>
                <a:avLst/>
                <a:gdLst>
                  <a:gd name="T0" fmla="*/ 2 w 97"/>
                  <a:gd name="T1" fmla="*/ 0 h 116"/>
                  <a:gd name="T2" fmla="*/ 38 w 97"/>
                  <a:gd name="T3" fmla="*/ 10 h 116"/>
                  <a:gd name="T4" fmla="*/ 54 w 97"/>
                  <a:gd name="T5" fmla="*/ 1 h 116"/>
                  <a:gd name="T6" fmla="*/ 71 w 97"/>
                  <a:gd name="T7" fmla="*/ 7 h 116"/>
                  <a:gd name="T8" fmla="*/ 84 w 97"/>
                  <a:gd name="T9" fmla="*/ 4 h 116"/>
                  <a:gd name="T10" fmla="*/ 88 w 97"/>
                  <a:gd name="T11" fmla="*/ 15 h 116"/>
                  <a:gd name="T12" fmla="*/ 90 w 97"/>
                  <a:gd name="T13" fmla="*/ 25 h 116"/>
                  <a:gd name="T14" fmla="*/ 84 w 97"/>
                  <a:gd name="T15" fmla="*/ 46 h 116"/>
                  <a:gd name="T16" fmla="*/ 69 w 97"/>
                  <a:gd name="T17" fmla="*/ 20 h 116"/>
                  <a:gd name="T18" fmla="*/ 71 w 97"/>
                  <a:gd name="T19" fmla="*/ 32 h 116"/>
                  <a:gd name="T20" fmla="*/ 97 w 97"/>
                  <a:gd name="T21" fmla="*/ 89 h 116"/>
                  <a:gd name="T22" fmla="*/ 97 w 97"/>
                  <a:gd name="T23" fmla="*/ 98 h 116"/>
                  <a:gd name="T24" fmla="*/ 83 w 97"/>
                  <a:gd name="T25" fmla="*/ 113 h 116"/>
                  <a:gd name="T26" fmla="*/ 79 w 97"/>
                  <a:gd name="T27" fmla="*/ 116 h 116"/>
                  <a:gd name="T28" fmla="*/ 75 w 97"/>
                  <a:gd name="T29" fmla="*/ 112 h 116"/>
                  <a:gd name="T30" fmla="*/ 0 w 97"/>
                  <a:gd name="T31" fmla="*/ 112 h 116"/>
                  <a:gd name="T32" fmla="*/ 2 w 97"/>
                  <a:gd name="T3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116">
                    <a:moveTo>
                      <a:pt x="2" y="0"/>
                    </a:moveTo>
                    <a:lnTo>
                      <a:pt x="38" y="10"/>
                    </a:lnTo>
                    <a:lnTo>
                      <a:pt x="54" y="1"/>
                    </a:lnTo>
                    <a:lnTo>
                      <a:pt x="71" y="7"/>
                    </a:lnTo>
                    <a:lnTo>
                      <a:pt x="84" y="4"/>
                    </a:lnTo>
                    <a:lnTo>
                      <a:pt x="88" y="15"/>
                    </a:lnTo>
                    <a:lnTo>
                      <a:pt x="90" y="25"/>
                    </a:lnTo>
                    <a:lnTo>
                      <a:pt x="84" y="46"/>
                    </a:lnTo>
                    <a:lnTo>
                      <a:pt x="69" y="20"/>
                    </a:lnTo>
                    <a:lnTo>
                      <a:pt x="71" y="32"/>
                    </a:lnTo>
                    <a:lnTo>
                      <a:pt x="97" y="89"/>
                    </a:lnTo>
                    <a:lnTo>
                      <a:pt x="97" y="98"/>
                    </a:lnTo>
                    <a:lnTo>
                      <a:pt x="83" y="113"/>
                    </a:lnTo>
                    <a:lnTo>
                      <a:pt x="79" y="116"/>
                    </a:lnTo>
                    <a:lnTo>
                      <a:pt x="75" y="112"/>
                    </a:lnTo>
                    <a:lnTo>
                      <a:pt x="0" y="112"/>
                    </a:lnTo>
                    <a:lnTo>
                      <a:pt x="2" y="0"/>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2052" name="Freeform 14"/>
              <p:cNvSpPr>
                <a:spLocks/>
              </p:cNvSpPr>
              <p:nvPr/>
            </p:nvSpPr>
            <p:spPr bwMode="auto">
              <a:xfrm>
                <a:off x="4280" y="3245"/>
                <a:ext cx="109" cy="195"/>
              </a:xfrm>
              <a:custGeom>
                <a:avLst/>
                <a:gdLst>
                  <a:gd name="T0" fmla="*/ 16 w 109"/>
                  <a:gd name="T1" fmla="*/ 46 h 195"/>
                  <a:gd name="T2" fmla="*/ 37 w 109"/>
                  <a:gd name="T3" fmla="*/ 17 h 195"/>
                  <a:gd name="T4" fmla="*/ 69 w 109"/>
                  <a:gd name="T5" fmla="*/ 0 h 195"/>
                  <a:gd name="T6" fmla="*/ 74 w 109"/>
                  <a:gd name="T7" fmla="*/ 6 h 195"/>
                  <a:gd name="T8" fmla="*/ 64 w 109"/>
                  <a:gd name="T9" fmla="*/ 10 h 195"/>
                  <a:gd name="T10" fmla="*/ 51 w 109"/>
                  <a:gd name="T11" fmla="*/ 40 h 195"/>
                  <a:gd name="T12" fmla="*/ 57 w 109"/>
                  <a:gd name="T13" fmla="*/ 39 h 195"/>
                  <a:gd name="T14" fmla="*/ 63 w 109"/>
                  <a:gd name="T15" fmla="*/ 64 h 195"/>
                  <a:gd name="T16" fmla="*/ 76 w 109"/>
                  <a:gd name="T17" fmla="*/ 65 h 195"/>
                  <a:gd name="T18" fmla="*/ 107 w 109"/>
                  <a:gd name="T19" fmla="*/ 73 h 195"/>
                  <a:gd name="T20" fmla="*/ 104 w 109"/>
                  <a:gd name="T21" fmla="*/ 99 h 195"/>
                  <a:gd name="T22" fmla="*/ 108 w 109"/>
                  <a:gd name="T23" fmla="*/ 105 h 195"/>
                  <a:gd name="T24" fmla="*/ 103 w 109"/>
                  <a:gd name="T25" fmla="*/ 112 h 195"/>
                  <a:gd name="T26" fmla="*/ 109 w 109"/>
                  <a:gd name="T27" fmla="*/ 119 h 195"/>
                  <a:gd name="T28" fmla="*/ 100 w 109"/>
                  <a:gd name="T29" fmla="*/ 125 h 195"/>
                  <a:gd name="T30" fmla="*/ 85 w 109"/>
                  <a:gd name="T31" fmla="*/ 125 h 195"/>
                  <a:gd name="T32" fmla="*/ 84 w 109"/>
                  <a:gd name="T33" fmla="*/ 133 h 195"/>
                  <a:gd name="T34" fmla="*/ 90 w 109"/>
                  <a:gd name="T35" fmla="*/ 133 h 195"/>
                  <a:gd name="T36" fmla="*/ 91 w 109"/>
                  <a:gd name="T37" fmla="*/ 138 h 195"/>
                  <a:gd name="T38" fmla="*/ 81 w 109"/>
                  <a:gd name="T39" fmla="*/ 139 h 195"/>
                  <a:gd name="T40" fmla="*/ 88 w 109"/>
                  <a:gd name="T41" fmla="*/ 160 h 195"/>
                  <a:gd name="T42" fmla="*/ 84 w 109"/>
                  <a:gd name="T43" fmla="*/ 195 h 195"/>
                  <a:gd name="T44" fmla="*/ 76 w 109"/>
                  <a:gd name="T45" fmla="*/ 189 h 195"/>
                  <a:gd name="T46" fmla="*/ 82 w 109"/>
                  <a:gd name="T47" fmla="*/ 176 h 195"/>
                  <a:gd name="T48" fmla="*/ 74 w 109"/>
                  <a:gd name="T49" fmla="*/ 171 h 195"/>
                  <a:gd name="T50" fmla="*/ 57 w 109"/>
                  <a:gd name="T51" fmla="*/ 174 h 195"/>
                  <a:gd name="T52" fmla="*/ 34 w 109"/>
                  <a:gd name="T53" fmla="*/ 147 h 195"/>
                  <a:gd name="T54" fmla="*/ 16 w 109"/>
                  <a:gd name="T55" fmla="*/ 140 h 195"/>
                  <a:gd name="T56" fmla="*/ 10 w 109"/>
                  <a:gd name="T57" fmla="*/ 137 h 195"/>
                  <a:gd name="T58" fmla="*/ 0 w 109"/>
                  <a:gd name="T59" fmla="*/ 127 h 195"/>
                  <a:gd name="T60" fmla="*/ 16 w 109"/>
                  <a:gd name="T61" fmla="*/ 104 h 195"/>
                  <a:gd name="T62" fmla="*/ 11 w 109"/>
                  <a:gd name="T63" fmla="*/ 61 h 195"/>
                  <a:gd name="T64" fmla="*/ 16 w 109"/>
                  <a:gd name="T65" fmla="*/ 57 h 195"/>
                  <a:gd name="T66" fmla="*/ 16 w 109"/>
                  <a:gd name="T67" fmla="*/ 4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195">
                    <a:moveTo>
                      <a:pt x="16" y="46"/>
                    </a:moveTo>
                    <a:lnTo>
                      <a:pt x="37" y="17"/>
                    </a:lnTo>
                    <a:lnTo>
                      <a:pt x="69" y="0"/>
                    </a:lnTo>
                    <a:lnTo>
                      <a:pt x="74" y="6"/>
                    </a:lnTo>
                    <a:lnTo>
                      <a:pt x="64" y="10"/>
                    </a:lnTo>
                    <a:lnTo>
                      <a:pt x="51" y="40"/>
                    </a:lnTo>
                    <a:lnTo>
                      <a:pt x="57" y="39"/>
                    </a:lnTo>
                    <a:lnTo>
                      <a:pt x="63" y="64"/>
                    </a:lnTo>
                    <a:lnTo>
                      <a:pt x="76" y="65"/>
                    </a:lnTo>
                    <a:lnTo>
                      <a:pt x="107" y="73"/>
                    </a:lnTo>
                    <a:lnTo>
                      <a:pt x="104" y="99"/>
                    </a:lnTo>
                    <a:lnTo>
                      <a:pt x="108" y="105"/>
                    </a:lnTo>
                    <a:lnTo>
                      <a:pt x="103" y="112"/>
                    </a:lnTo>
                    <a:lnTo>
                      <a:pt x="109" y="119"/>
                    </a:lnTo>
                    <a:lnTo>
                      <a:pt x="100" y="125"/>
                    </a:lnTo>
                    <a:lnTo>
                      <a:pt x="85" y="125"/>
                    </a:lnTo>
                    <a:lnTo>
                      <a:pt x="84" y="133"/>
                    </a:lnTo>
                    <a:lnTo>
                      <a:pt x="90" y="133"/>
                    </a:lnTo>
                    <a:lnTo>
                      <a:pt x="91" y="138"/>
                    </a:lnTo>
                    <a:lnTo>
                      <a:pt x="81" y="139"/>
                    </a:lnTo>
                    <a:lnTo>
                      <a:pt x="88" y="160"/>
                    </a:lnTo>
                    <a:lnTo>
                      <a:pt x="84" y="195"/>
                    </a:lnTo>
                    <a:lnTo>
                      <a:pt x="76" y="189"/>
                    </a:lnTo>
                    <a:lnTo>
                      <a:pt x="82" y="176"/>
                    </a:lnTo>
                    <a:lnTo>
                      <a:pt x="74" y="171"/>
                    </a:lnTo>
                    <a:lnTo>
                      <a:pt x="57" y="174"/>
                    </a:lnTo>
                    <a:lnTo>
                      <a:pt x="34" y="147"/>
                    </a:lnTo>
                    <a:lnTo>
                      <a:pt x="16" y="140"/>
                    </a:lnTo>
                    <a:lnTo>
                      <a:pt x="10" y="137"/>
                    </a:lnTo>
                    <a:lnTo>
                      <a:pt x="0" y="127"/>
                    </a:lnTo>
                    <a:lnTo>
                      <a:pt x="16" y="104"/>
                    </a:lnTo>
                    <a:lnTo>
                      <a:pt x="11" y="61"/>
                    </a:lnTo>
                    <a:lnTo>
                      <a:pt x="16" y="57"/>
                    </a:lnTo>
                    <a:lnTo>
                      <a:pt x="16" y="46"/>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2053" name="Freeform 15"/>
              <p:cNvSpPr>
                <a:spLocks/>
              </p:cNvSpPr>
              <p:nvPr/>
            </p:nvSpPr>
            <p:spPr bwMode="auto">
              <a:xfrm>
                <a:off x="4262" y="3372"/>
                <a:ext cx="53" cy="76"/>
              </a:xfrm>
              <a:custGeom>
                <a:avLst/>
                <a:gdLst>
                  <a:gd name="T0" fmla="*/ 18 w 53"/>
                  <a:gd name="T1" fmla="*/ 0 h 76"/>
                  <a:gd name="T2" fmla="*/ 28 w 53"/>
                  <a:gd name="T3" fmla="*/ 10 h 76"/>
                  <a:gd name="T4" fmla="*/ 34 w 53"/>
                  <a:gd name="T5" fmla="*/ 13 h 76"/>
                  <a:gd name="T6" fmla="*/ 52 w 53"/>
                  <a:gd name="T7" fmla="*/ 20 h 76"/>
                  <a:gd name="T8" fmla="*/ 53 w 53"/>
                  <a:gd name="T9" fmla="*/ 30 h 76"/>
                  <a:gd name="T10" fmla="*/ 50 w 53"/>
                  <a:gd name="T11" fmla="*/ 37 h 76"/>
                  <a:gd name="T12" fmla="*/ 40 w 53"/>
                  <a:gd name="T13" fmla="*/ 49 h 76"/>
                  <a:gd name="T14" fmla="*/ 28 w 53"/>
                  <a:gd name="T15" fmla="*/ 56 h 76"/>
                  <a:gd name="T16" fmla="*/ 18 w 53"/>
                  <a:gd name="T17" fmla="*/ 76 h 76"/>
                  <a:gd name="T18" fmla="*/ 7 w 53"/>
                  <a:gd name="T19" fmla="*/ 70 h 76"/>
                  <a:gd name="T20" fmla="*/ 7 w 53"/>
                  <a:gd name="T21" fmla="*/ 57 h 76"/>
                  <a:gd name="T22" fmla="*/ 12 w 53"/>
                  <a:gd name="T23" fmla="*/ 47 h 76"/>
                  <a:gd name="T24" fmla="*/ 7 w 53"/>
                  <a:gd name="T25" fmla="*/ 50 h 76"/>
                  <a:gd name="T26" fmla="*/ 0 w 53"/>
                  <a:gd name="T27" fmla="*/ 45 h 76"/>
                  <a:gd name="T28" fmla="*/ 1 w 53"/>
                  <a:gd name="T29" fmla="*/ 30 h 76"/>
                  <a:gd name="T30" fmla="*/ 9 w 53"/>
                  <a:gd name="T31" fmla="*/ 9 h 76"/>
                  <a:gd name="T32" fmla="*/ 18 w 53"/>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76">
                    <a:moveTo>
                      <a:pt x="18" y="0"/>
                    </a:moveTo>
                    <a:lnTo>
                      <a:pt x="28" y="10"/>
                    </a:lnTo>
                    <a:lnTo>
                      <a:pt x="34" y="13"/>
                    </a:lnTo>
                    <a:lnTo>
                      <a:pt x="52" y="20"/>
                    </a:lnTo>
                    <a:lnTo>
                      <a:pt x="53" y="30"/>
                    </a:lnTo>
                    <a:lnTo>
                      <a:pt x="50" y="37"/>
                    </a:lnTo>
                    <a:lnTo>
                      <a:pt x="40" y="49"/>
                    </a:lnTo>
                    <a:lnTo>
                      <a:pt x="28" y="56"/>
                    </a:lnTo>
                    <a:lnTo>
                      <a:pt x="18" y="76"/>
                    </a:lnTo>
                    <a:lnTo>
                      <a:pt x="7" y="70"/>
                    </a:lnTo>
                    <a:lnTo>
                      <a:pt x="7" y="57"/>
                    </a:lnTo>
                    <a:lnTo>
                      <a:pt x="12" y="47"/>
                    </a:lnTo>
                    <a:lnTo>
                      <a:pt x="7" y="50"/>
                    </a:lnTo>
                    <a:lnTo>
                      <a:pt x="0" y="45"/>
                    </a:lnTo>
                    <a:lnTo>
                      <a:pt x="1" y="30"/>
                    </a:lnTo>
                    <a:lnTo>
                      <a:pt x="9" y="9"/>
                    </a:lnTo>
                    <a:lnTo>
                      <a:pt x="18" y="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2054" name="Freeform 16"/>
              <p:cNvSpPr>
                <a:spLocks/>
              </p:cNvSpPr>
              <p:nvPr/>
            </p:nvSpPr>
            <p:spPr bwMode="auto">
              <a:xfrm>
                <a:off x="4259" y="3392"/>
                <a:ext cx="116" cy="210"/>
              </a:xfrm>
              <a:custGeom>
                <a:avLst/>
                <a:gdLst>
                  <a:gd name="T0" fmla="*/ 10 w 116"/>
                  <a:gd name="T1" fmla="*/ 37 h 210"/>
                  <a:gd name="T2" fmla="*/ 10 w 116"/>
                  <a:gd name="T3" fmla="*/ 50 h 210"/>
                  <a:gd name="T4" fmla="*/ 21 w 116"/>
                  <a:gd name="T5" fmla="*/ 56 h 210"/>
                  <a:gd name="T6" fmla="*/ 31 w 116"/>
                  <a:gd name="T7" fmla="*/ 36 h 210"/>
                  <a:gd name="T8" fmla="*/ 43 w 116"/>
                  <a:gd name="T9" fmla="*/ 29 h 210"/>
                  <a:gd name="T10" fmla="*/ 53 w 116"/>
                  <a:gd name="T11" fmla="*/ 17 h 210"/>
                  <a:gd name="T12" fmla="*/ 56 w 116"/>
                  <a:gd name="T13" fmla="*/ 10 h 210"/>
                  <a:gd name="T14" fmla="*/ 55 w 116"/>
                  <a:gd name="T15" fmla="*/ 0 h 210"/>
                  <a:gd name="T16" fmla="*/ 78 w 116"/>
                  <a:gd name="T17" fmla="*/ 27 h 210"/>
                  <a:gd name="T18" fmla="*/ 95 w 116"/>
                  <a:gd name="T19" fmla="*/ 24 h 210"/>
                  <a:gd name="T20" fmla="*/ 103 w 116"/>
                  <a:gd name="T21" fmla="*/ 29 h 210"/>
                  <a:gd name="T22" fmla="*/ 97 w 116"/>
                  <a:gd name="T23" fmla="*/ 42 h 210"/>
                  <a:gd name="T24" fmla="*/ 105 w 116"/>
                  <a:gd name="T25" fmla="*/ 48 h 210"/>
                  <a:gd name="T26" fmla="*/ 88 w 116"/>
                  <a:gd name="T27" fmla="*/ 50 h 210"/>
                  <a:gd name="T28" fmla="*/ 77 w 116"/>
                  <a:gd name="T29" fmla="*/ 58 h 210"/>
                  <a:gd name="T30" fmla="*/ 75 w 116"/>
                  <a:gd name="T31" fmla="*/ 72 h 210"/>
                  <a:gd name="T32" fmla="*/ 70 w 116"/>
                  <a:gd name="T33" fmla="*/ 77 h 210"/>
                  <a:gd name="T34" fmla="*/ 67 w 116"/>
                  <a:gd name="T35" fmla="*/ 86 h 210"/>
                  <a:gd name="T36" fmla="*/ 77 w 116"/>
                  <a:gd name="T37" fmla="*/ 102 h 210"/>
                  <a:gd name="T38" fmla="*/ 74 w 116"/>
                  <a:gd name="T39" fmla="*/ 107 h 210"/>
                  <a:gd name="T40" fmla="*/ 84 w 116"/>
                  <a:gd name="T41" fmla="*/ 114 h 210"/>
                  <a:gd name="T42" fmla="*/ 90 w 116"/>
                  <a:gd name="T43" fmla="*/ 114 h 210"/>
                  <a:gd name="T44" fmla="*/ 98 w 116"/>
                  <a:gd name="T45" fmla="*/ 108 h 210"/>
                  <a:gd name="T46" fmla="*/ 98 w 116"/>
                  <a:gd name="T47" fmla="*/ 125 h 210"/>
                  <a:gd name="T48" fmla="*/ 108 w 116"/>
                  <a:gd name="T49" fmla="*/ 125 h 210"/>
                  <a:gd name="T50" fmla="*/ 116 w 116"/>
                  <a:gd name="T51" fmla="*/ 143 h 210"/>
                  <a:gd name="T52" fmla="*/ 109 w 116"/>
                  <a:gd name="T53" fmla="*/ 179 h 210"/>
                  <a:gd name="T54" fmla="*/ 114 w 116"/>
                  <a:gd name="T55" fmla="*/ 187 h 210"/>
                  <a:gd name="T56" fmla="*/ 108 w 116"/>
                  <a:gd name="T57" fmla="*/ 200 h 210"/>
                  <a:gd name="T58" fmla="*/ 101 w 116"/>
                  <a:gd name="T59" fmla="*/ 210 h 210"/>
                  <a:gd name="T60" fmla="*/ 90 w 116"/>
                  <a:gd name="T61" fmla="*/ 199 h 210"/>
                  <a:gd name="T62" fmla="*/ 57 w 116"/>
                  <a:gd name="T63" fmla="*/ 178 h 210"/>
                  <a:gd name="T64" fmla="*/ 47 w 116"/>
                  <a:gd name="T65" fmla="*/ 164 h 210"/>
                  <a:gd name="T66" fmla="*/ 30 w 116"/>
                  <a:gd name="T67" fmla="*/ 116 h 210"/>
                  <a:gd name="T68" fmla="*/ 14 w 116"/>
                  <a:gd name="T69" fmla="*/ 77 h 210"/>
                  <a:gd name="T70" fmla="*/ 2 w 116"/>
                  <a:gd name="T71" fmla="*/ 67 h 210"/>
                  <a:gd name="T72" fmla="*/ 0 w 116"/>
                  <a:gd name="T73" fmla="*/ 47 h 210"/>
                  <a:gd name="T74" fmla="*/ 10 w 116"/>
                  <a:gd name="T75" fmla="*/ 3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210">
                    <a:moveTo>
                      <a:pt x="10" y="37"/>
                    </a:moveTo>
                    <a:lnTo>
                      <a:pt x="10" y="50"/>
                    </a:lnTo>
                    <a:lnTo>
                      <a:pt x="21" y="56"/>
                    </a:lnTo>
                    <a:lnTo>
                      <a:pt x="31" y="36"/>
                    </a:lnTo>
                    <a:lnTo>
                      <a:pt x="43" y="29"/>
                    </a:lnTo>
                    <a:lnTo>
                      <a:pt x="53" y="17"/>
                    </a:lnTo>
                    <a:lnTo>
                      <a:pt x="56" y="10"/>
                    </a:lnTo>
                    <a:lnTo>
                      <a:pt x="55" y="0"/>
                    </a:lnTo>
                    <a:lnTo>
                      <a:pt x="78" y="27"/>
                    </a:lnTo>
                    <a:lnTo>
                      <a:pt x="95" y="24"/>
                    </a:lnTo>
                    <a:lnTo>
                      <a:pt x="103" y="29"/>
                    </a:lnTo>
                    <a:lnTo>
                      <a:pt x="97" y="42"/>
                    </a:lnTo>
                    <a:lnTo>
                      <a:pt x="105" y="48"/>
                    </a:lnTo>
                    <a:lnTo>
                      <a:pt x="88" y="50"/>
                    </a:lnTo>
                    <a:lnTo>
                      <a:pt x="77" y="58"/>
                    </a:lnTo>
                    <a:lnTo>
                      <a:pt x="75" y="72"/>
                    </a:lnTo>
                    <a:lnTo>
                      <a:pt x="70" y="77"/>
                    </a:lnTo>
                    <a:lnTo>
                      <a:pt x="67" y="86"/>
                    </a:lnTo>
                    <a:lnTo>
                      <a:pt x="77" y="102"/>
                    </a:lnTo>
                    <a:lnTo>
                      <a:pt x="74" y="107"/>
                    </a:lnTo>
                    <a:lnTo>
                      <a:pt x="84" y="114"/>
                    </a:lnTo>
                    <a:lnTo>
                      <a:pt x="90" y="114"/>
                    </a:lnTo>
                    <a:lnTo>
                      <a:pt x="98" y="108"/>
                    </a:lnTo>
                    <a:lnTo>
                      <a:pt x="98" y="125"/>
                    </a:lnTo>
                    <a:lnTo>
                      <a:pt x="108" y="125"/>
                    </a:lnTo>
                    <a:lnTo>
                      <a:pt x="116" y="143"/>
                    </a:lnTo>
                    <a:lnTo>
                      <a:pt x="109" y="179"/>
                    </a:lnTo>
                    <a:lnTo>
                      <a:pt x="114" y="187"/>
                    </a:lnTo>
                    <a:lnTo>
                      <a:pt x="108" y="200"/>
                    </a:lnTo>
                    <a:lnTo>
                      <a:pt x="101" y="210"/>
                    </a:lnTo>
                    <a:lnTo>
                      <a:pt x="90" y="199"/>
                    </a:lnTo>
                    <a:lnTo>
                      <a:pt x="57" y="178"/>
                    </a:lnTo>
                    <a:lnTo>
                      <a:pt x="47" y="164"/>
                    </a:lnTo>
                    <a:lnTo>
                      <a:pt x="30" y="116"/>
                    </a:lnTo>
                    <a:lnTo>
                      <a:pt x="14" y="77"/>
                    </a:lnTo>
                    <a:lnTo>
                      <a:pt x="2" y="67"/>
                    </a:lnTo>
                    <a:lnTo>
                      <a:pt x="0" y="47"/>
                    </a:lnTo>
                    <a:lnTo>
                      <a:pt x="10" y="37"/>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2055" name="Freeform 17"/>
              <p:cNvSpPr>
                <a:spLocks/>
              </p:cNvSpPr>
              <p:nvPr/>
            </p:nvSpPr>
            <p:spPr bwMode="auto">
              <a:xfrm>
                <a:off x="5008" y="3247"/>
                <a:ext cx="28" cy="72"/>
              </a:xfrm>
              <a:custGeom>
                <a:avLst/>
                <a:gdLst>
                  <a:gd name="T0" fmla="*/ 2 w 28"/>
                  <a:gd name="T1" fmla="*/ 16 h 72"/>
                  <a:gd name="T2" fmla="*/ 7 w 28"/>
                  <a:gd name="T3" fmla="*/ 12 h 72"/>
                  <a:gd name="T4" fmla="*/ 16 w 28"/>
                  <a:gd name="T5" fmla="*/ 6 h 72"/>
                  <a:gd name="T6" fmla="*/ 20 w 28"/>
                  <a:gd name="T7" fmla="*/ 0 h 72"/>
                  <a:gd name="T8" fmla="*/ 27 w 28"/>
                  <a:gd name="T9" fmla="*/ 8 h 72"/>
                  <a:gd name="T10" fmla="*/ 28 w 28"/>
                  <a:gd name="T11" fmla="*/ 28 h 72"/>
                  <a:gd name="T12" fmla="*/ 19 w 28"/>
                  <a:gd name="T13" fmla="*/ 39 h 72"/>
                  <a:gd name="T14" fmla="*/ 19 w 28"/>
                  <a:gd name="T15" fmla="*/ 69 h 72"/>
                  <a:gd name="T16" fmla="*/ 9 w 28"/>
                  <a:gd name="T17" fmla="*/ 72 h 72"/>
                  <a:gd name="T18" fmla="*/ 8 w 28"/>
                  <a:gd name="T19" fmla="*/ 40 h 72"/>
                  <a:gd name="T20" fmla="*/ 5 w 28"/>
                  <a:gd name="T21" fmla="*/ 27 h 72"/>
                  <a:gd name="T22" fmla="*/ 0 w 28"/>
                  <a:gd name="T23" fmla="*/ 23 h 72"/>
                  <a:gd name="T24" fmla="*/ 2 w 28"/>
                  <a:gd name="T25" fmla="*/ 1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72">
                    <a:moveTo>
                      <a:pt x="2" y="16"/>
                    </a:moveTo>
                    <a:lnTo>
                      <a:pt x="7" y="12"/>
                    </a:lnTo>
                    <a:lnTo>
                      <a:pt x="16" y="6"/>
                    </a:lnTo>
                    <a:lnTo>
                      <a:pt x="20" y="0"/>
                    </a:lnTo>
                    <a:lnTo>
                      <a:pt x="27" y="8"/>
                    </a:lnTo>
                    <a:lnTo>
                      <a:pt x="28" y="28"/>
                    </a:lnTo>
                    <a:lnTo>
                      <a:pt x="19" y="39"/>
                    </a:lnTo>
                    <a:lnTo>
                      <a:pt x="19" y="69"/>
                    </a:lnTo>
                    <a:lnTo>
                      <a:pt x="9" y="72"/>
                    </a:lnTo>
                    <a:lnTo>
                      <a:pt x="8" y="40"/>
                    </a:lnTo>
                    <a:lnTo>
                      <a:pt x="5" y="27"/>
                    </a:lnTo>
                    <a:lnTo>
                      <a:pt x="0" y="23"/>
                    </a:lnTo>
                    <a:lnTo>
                      <a:pt x="2" y="16"/>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2056" name="Freeform 18"/>
              <p:cNvSpPr>
                <a:spLocks/>
              </p:cNvSpPr>
              <p:nvPr/>
            </p:nvSpPr>
            <p:spPr bwMode="auto">
              <a:xfrm>
                <a:off x="5278" y="3512"/>
                <a:ext cx="97" cy="190"/>
              </a:xfrm>
              <a:custGeom>
                <a:avLst/>
                <a:gdLst>
                  <a:gd name="T0" fmla="*/ 66 w 97"/>
                  <a:gd name="T1" fmla="*/ 14 h 190"/>
                  <a:gd name="T2" fmla="*/ 75 w 97"/>
                  <a:gd name="T3" fmla="*/ 11 h 190"/>
                  <a:gd name="T4" fmla="*/ 85 w 97"/>
                  <a:gd name="T5" fmla="*/ 5 h 190"/>
                  <a:gd name="T6" fmla="*/ 93 w 97"/>
                  <a:gd name="T7" fmla="*/ 0 h 190"/>
                  <a:gd name="T8" fmla="*/ 93 w 97"/>
                  <a:gd name="T9" fmla="*/ 12 h 190"/>
                  <a:gd name="T10" fmla="*/ 95 w 97"/>
                  <a:gd name="T11" fmla="*/ 27 h 190"/>
                  <a:gd name="T12" fmla="*/ 96 w 97"/>
                  <a:gd name="T13" fmla="*/ 40 h 190"/>
                  <a:gd name="T14" fmla="*/ 97 w 97"/>
                  <a:gd name="T15" fmla="*/ 53 h 190"/>
                  <a:gd name="T16" fmla="*/ 88 w 97"/>
                  <a:gd name="T17" fmla="*/ 67 h 190"/>
                  <a:gd name="T18" fmla="*/ 81 w 97"/>
                  <a:gd name="T19" fmla="*/ 75 h 190"/>
                  <a:gd name="T20" fmla="*/ 73 w 97"/>
                  <a:gd name="T21" fmla="*/ 79 h 190"/>
                  <a:gd name="T22" fmla="*/ 64 w 97"/>
                  <a:gd name="T23" fmla="*/ 84 h 190"/>
                  <a:gd name="T24" fmla="*/ 54 w 97"/>
                  <a:gd name="T25" fmla="*/ 97 h 190"/>
                  <a:gd name="T26" fmla="*/ 53 w 97"/>
                  <a:gd name="T27" fmla="*/ 97 h 190"/>
                  <a:gd name="T28" fmla="*/ 42 w 97"/>
                  <a:gd name="T29" fmla="*/ 109 h 190"/>
                  <a:gd name="T30" fmla="*/ 41 w 97"/>
                  <a:gd name="T31" fmla="*/ 114 h 190"/>
                  <a:gd name="T32" fmla="*/ 48 w 97"/>
                  <a:gd name="T33" fmla="*/ 135 h 190"/>
                  <a:gd name="T34" fmla="*/ 48 w 97"/>
                  <a:gd name="T35" fmla="*/ 155 h 190"/>
                  <a:gd name="T36" fmla="*/ 45 w 97"/>
                  <a:gd name="T37" fmla="*/ 163 h 190"/>
                  <a:gd name="T38" fmla="*/ 28 w 97"/>
                  <a:gd name="T39" fmla="*/ 171 h 190"/>
                  <a:gd name="T40" fmla="*/ 23 w 97"/>
                  <a:gd name="T41" fmla="*/ 178 h 190"/>
                  <a:gd name="T42" fmla="*/ 24 w 97"/>
                  <a:gd name="T43" fmla="*/ 190 h 190"/>
                  <a:gd name="T44" fmla="*/ 18 w 97"/>
                  <a:gd name="T45" fmla="*/ 188 h 190"/>
                  <a:gd name="T46" fmla="*/ 16 w 97"/>
                  <a:gd name="T47" fmla="*/ 175 h 190"/>
                  <a:gd name="T48" fmla="*/ 14 w 97"/>
                  <a:gd name="T49" fmla="*/ 163 h 190"/>
                  <a:gd name="T50" fmla="*/ 12 w 97"/>
                  <a:gd name="T51" fmla="*/ 150 h 190"/>
                  <a:gd name="T52" fmla="*/ 10 w 97"/>
                  <a:gd name="T53" fmla="*/ 137 h 190"/>
                  <a:gd name="T54" fmla="*/ 20 w 97"/>
                  <a:gd name="T55" fmla="*/ 125 h 190"/>
                  <a:gd name="T56" fmla="*/ 23 w 97"/>
                  <a:gd name="T57" fmla="*/ 108 h 190"/>
                  <a:gd name="T58" fmla="*/ 25 w 97"/>
                  <a:gd name="T59" fmla="*/ 91 h 190"/>
                  <a:gd name="T60" fmla="*/ 25 w 97"/>
                  <a:gd name="T61" fmla="*/ 72 h 190"/>
                  <a:gd name="T62" fmla="*/ 17 w 97"/>
                  <a:gd name="T63" fmla="*/ 68 h 190"/>
                  <a:gd name="T64" fmla="*/ 10 w 97"/>
                  <a:gd name="T65" fmla="*/ 64 h 190"/>
                  <a:gd name="T66" fmla="*/ 3 w 97"/>
                  <a:gd name="T67" fmla="*/ 63 h 190"/>
                  <a:gd name="T68" fmla="*/ 2 w 97"/>
                  <a:gd name="T69" fmla="*/ 59 h 190"/>
                  <a:gd name="T70" fmla="*/ 2 w 97"/>
                  <a:gd name="T71" fmla="*/ 56 h 190"/>
                  <a:gd name="T72" fmla="*/ 0 w 97"/>
                  <a:gd name="T73" fmla="*/ 52 h 190"/>
                  <a:gd name="T74" fmla="*/ 10 w 97"/>
                  <a:gd name="T75" fmla="*/ 48 h 190"/>
                  <a:gd name="T76" fmla="*/ 18 w 97"/>
                  <a:gd name="T77" fmla="*/ 44 h 190"/>
                  <a:gd name="T78" fmla="*/ 28 w 97"/>
                  <a:gd name="T79" fmla="*/ 40 h 190"/>
                  <a:gd name="T80" fmla="*/ 31 w 97"/>
                  <a:gd name="T81" fmla="*/ 47 h 190"/>
                  <a:gd name="T82" fmla="*/ 38 w 97"/>
                  <a:gd name="T83" fmla="*/ 44 h 190"/>
                  <a:gd name="T84" fmla="*/ 40 w 97"/>
                  <a:gd name="T85" fmla="*/ 55 h 190"/>
                  <a:gd name="T86" fmla="*/ 36 w 97"/>
                  <a:gd name="T87" fmla="*/ 63 h 190"/>
                  <a:gd name="T88" fmla="*/ 45 w 97"/>
                  <a:gd name="T89" fmla="*/ 77 h 190"/>
                  <a:gd name="T90" fmla="*/ 51 w 97"/>
                  <a:gd name="T91" fmla="*/ 64 h 190"/>
                  <a:gd name="T92" fmla="*/ 52 w 97"/>
                  <a:gd name="T93" fmla="*/ 58 h 190"/>
                  <a:gd name="T94" fmla="*/ 52 w 97"/>
                  <a:gd name="T95" fmla="*/ 55 h 190"/>
                  <a:gd name="T96" fmla="*/ 52 w 97"/>
                  <a:gd name="T97" fmla="*/ 48 h 190"/>
                  <a:gd name="T98" fmla="*/ 41 w 97"/>
                  <a:gd name="T99" fmla="*/ 34 h 190"/>
                  <a:gd name="T100" fmla="*/ 38 w 97"/>
                  <a:gd name="T101" fmla="*/ 19 h 190"/>
                  <a:gd name="T102" fmla="*/ 40 w 97"/>
                  <a:gd name="T103" fmla="*/ 12 h 190"/>
                  <a:gd name="T104" fmla="*/ 54 w 97"/>
                  <a:gd name="T105" fmla="*/ 13 h 190"/>
                  <a:gd name="T106" fmla="*/ 66 w 97"/>
                  <a:gd name="T107" fmla="*/ 1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90">
                    <a:moveTo>
                      <a:pt x="66" y="14"/>
                    </a:moveTo>
                    <a:lnTo>
                      <a:pt x="75" y="11"/>
                    </a:lnTo>
                    <a:lnTo>
                      <a:pt x="85" y="5"/>
                    </a:lnTo>
                    <a:lnTo>
                      <a:pt x="93" y="0"/>
                    </a:lnTo>
                    <a:lnTo>
                      <a:pt x="93" y="12"/>
                    </a:lnTo>
                    <a:lnTo>
                      <a:pt x="95" y="27"/>
                    </a:lnTo>
                    <a:lnTo>
                      <a:pt x="96" y="40"/>
                    </a:lnTo>
                    <a:lnTo>
                      <a:pt x="97" y="53"/>
                    </a:lnTo>
                    <a:lnTo>
                      <a:pt x="88" y="67"/>
                    </a:lnTo>
                    <a:lnTo>
                      <a:pt x="81" y="75"/>
                    </a:lnTo>
                    <a:lnTo>
                      <a:pt x="73" y="79"/>
                    </a:lnTo>
                    <a:lnTo>
                      <a:pt x="64" y="84"/>
                    </a:lnTo>
                    <a:lnTo>
                      <a:pt x="54" y="97"/>
                    </a:lnTo>
                    <a:lnTo>
                      <a:pt x="53" y="97"/>
                    </a:lnTo>
                    <a:lnTo>
                      <a:pt x="42" y="109"/>
                    </a:lnTo>
                    <a:lnTo>
                      <a:pt x="41" y="114"/>
                    </a:lnTo>
                    <a:lnTo>
                      <a:pt x="48" y="135"/>
                    </a:lnTo>
                    <a:lnTo>
                      <a:pt x="48" y="155"/>
                    </a:lnTo>
                    <a:lnTo>
                      <a:pt x="45" y="163"/>
                    </a:lnTo>
                    <a:lnTo>
                      <a:pt x="28" y="171"/>
                    </a:lnTo>
                    <a:lnTo>
                      <a:pt x="23" y="178"/>
                    </a:lnTo>
                    <a:lnTo>
                      <a:pt x="24" y="190"/>
                    </a:lnTo>
                    <a:lnTo>
                      <a:pt x="18" y="188"/>
                    </a:lnTo>
                    <a:lnTo>
                      <a:pt x="16" y="175"/>
                    </a:lnTo>
                    <a:lnTo>
                      <a:pt x="14" y="163"/>
                    </a:lnTo>
                    <a:lnTo>
                      <a:pt x="12" y="150"/>
                    </a:lnTo>
                    <a:lnTo>
                      <a:pt x="10" y="137"/>
                    </a:lnTo>
                    <a:lnTo>
                      <a:pt x="20" y="125"/>
                    </a:lnTo>
                    <a:lnTo>
                      <a:pt x="23" y="108"/>
                    </a:lnTo>
                    <a:lnTo>
                      <a:pt x="25" y="91"/>
                    </a:lnTo>
                    <a:lnTo>
                      <a:pt x="25" y="72"/>
                    </a:lnTo>
                    <a:lnTo>
                      <a:pt x="17" y="68"/>
                    </a:lnTo>
                    <a:lnTo>
                      <a:pt x="10" y="64"/>
                    </a:lnTo>
                    <a:lnTo>
                      <a:pt x="3" y="63"/>
                    </a:lnTo>
                    <a:lnTo>
                      <a:pt x="2" y="59"/>
                    </a:lnTo>
                    <a:lnTo>
                      <a:pt x="2" y="56"/>
                    </a:lnTo>
                    <a:lnTo>
                      <a:pt x="0" y="52"/>
                    </a:lnTo>
                    <a:lnTo>
                      <a:pt x="10" y="48"/>
                    </a:lnTo>
                    <a:lnTo>
                      <a:pt x="18" y="44"/>
                    </a:lnTo>
                    <a:lnTo>
                      <a:pt x="28" y="40"/>
                    </a:lnTo>
                    <a:lnTo>
                      <a:pt x="31" y="47"/>
                    </a:lnTo>
                    <a:lnTo>
                      <a:pt x="38" y="44"/>
                    </a:lnTo>
                    <a:lnTo>
                      <a:pt x="40" y="55"/>
                    </a:lnTo>
                    <a:lnTo>
                      <a:pt x="36" y="63"/>
                    </a:lnTo>
                    <a:lnTo>
                      <a:pt x="45" y="77"/>
                    </a:lnTo>
                    <a:lnTo>
                      <a:pt x="51" y="64"/>
                    </a:lnTo>
                    <a:lnTo>
                      <a:pt x="52" y="58"/>
                    </a:lnTo>
                    <a:lnTo>
                      <a:pt x="52" y="55"/>
                    </a:lnTo>
                    <a:lnTo>
                      <a:pt x="52" y="48"/>
                    </a:lnTo>
                    <a:lnTo>
                      <a:pt x="41" y="34"/>
                    </a:lnTo>
                    <a:lnTo>
                      <a:pt x="38" y="19"/>
                    </a:lnTo>
                    <a:lnTo>
                      <a:pt x="40" y="12"/>
                    </a:lnTo>
                    <a:lnTo>
                      <a:pt x="54" y="13"/>
                    </a:lnTo>
                    <a:lnTo>
                      <a:pt x="66" y="14"/>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2057" name="Freeform 19"/>
              <p:cNvSpPr>
                <a:spLocks/>
              </p:cNvSpPr>
              <p:nvPr/>
            </p:nvSpPr>
            <p:spPr bwMode="auto">
              <a:xfrm>
                <a:off x="4344" y="3161"/>
                <a:ext cx="32" cy="17"/>
              </a:xfrm>
              <a:custGeom>
                <a:avLst/>
                <a:gdLst>
                  <a:gd name="T0" fmla="*/ 0 w 32"/>
                  <a:gd name="T1" fmla="*/ 0 h 17"/>
                  <a:gd name="T2" fmla="*/ 27 w 32"/>
                  <a:gd name="T3" fmla="*/ 9 h 17"/>
                  <a:gd name="T4" fmla="*/ 32 w 32"/>
                  <a:gd name="T5" fmla="*/ 16 h 17"/>
                  <a:gd name="T6" fmla="*/ 5 w 32"/>
                  <a:gd name="T7" fmla="*/ 17 h 17"/>
                  <a:gd name="T8" fmla="*/ 0 w 32"/>
                  <a:gd name="T9" fmla="*/ 0 h 17"/>
                </a:gdLst>
                <a:ahLst/>
                <a:cxnLst>
                  <a:cxn ang="0">
                    <a:pos x="T0" y="T1"/>
                  </a:cxn>
                  <a:cxn ang="0">
                    <a:pos x="T2" y="T3"/>
                  </a:cxn>
                  <a:cxn ang="0">
                    <a:pos x="T4" y="T5"/>
                  </a:cxn>
                  <a:cxn ang="0">
                    <a:pos x="T6" y="T7"/>
                  </a:cxn>
                  <a:cxn ang="0">
                    <a:pos x="T8" y="T9"/>
                  </a:cxn>
                </a:cxnLst>
                <a:rect l="0" t="0" r="r" b="b"/>
                <a:pathLst>
                  <a:path w="32" h="17">
                    <a:moveTo>
                      <a:pt x="0" y="0"/>
                    </a:moveTo>
                    <a:lnTo>
                      <a:pt x="27" y="9"/>
                    </a:lnTo>
                    <a:lnTo>
                      <a:pt x="32" y="16"/>
                    </a:lnTo>
                    <a:lnTo>
                      <a:pt x="5" y="17"/>
                    </a:lnTo>
                    <a:lnTo>
                      <a:pt x="0" y="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2058" name="Freeform 20"/>
              <p:cNvSpPr>
                <a:spLocks/>
              </p:cNvSpPr>
              <p:nvPr/>
            </p:nvSpPr>
            <p:spPr bwMode="auto">
              <a:xfrm>
                <a:off x="5184" y="3594"/>
                <a:ext cx="86" cy="108"/>
              </a:xfrm>
              <a:custGeom>
                <a:avLst/>
                <a:gdLst>
                  <a:gd name="T0" fmla="*/ 9 w 86"/>
                  <a:gd name="T1" fmla="*/ 99 h 108"/>
                  <a:gd name="T2" fmla="*/ 9 w 86"/>
                  <a:gd name="T3" fmla="*/ 99 h 108"/>
                  <a:gd name="T4" fmla="*/ 0 w 86"/>
                  <a:gd name="T5" fmla="*/ 84 h 108"/>
                  <a:gd name="T6" fmla="*/ 0 w 86"/>
                  <a:gd name="T7" fmla="*/ 51 h 108"/>
                  <a:gd name="T8" fmla="*/ 10 w 86"/>
                  <a:gd name="T9" fmla="*/ 51 h 108"/>
                  <a:gd name="T10" fmla="*/ 10 w 86"/>
                  <a:gd name="T11" fmla="*/ 8 h 108"/>
                  <a:gd name="T12" fmla="*/ 40 w 86"/>
                  <a:gd name="T13" fmla="*/ 6 h 108"/>
                  <a:gd name="T14" fmla="*/ 47 w 86"/>
                  <a:gd name="T15" fmla="*/ 2 h 108"/>
                  <a:gd name="T16" fmla="*/ 47 w 86"/>
                  <a:gd name="T17" fmla="*/ 0 h 108"/>
                  <a:gd name="T18" fmla="*/ 48 w 86"/>
                  <a:gd name="T19" fmla="*/ 2 h 108"/>
                  <a:gd name="T20" fmla="*/ 59 w 86"/>
                  <a:gd name="T21" fmla="*/ 24 h 108"/>
                  <a:gd name="T22" fmla="*/ 86 w 86"/>
                  <a:gd name="T23" fmla="*/ 53 h 108"/>
                  <a:gd name="T24" fmla="*/ 83 w 86"/>
                  <a:gd name="T25" fmla="*/ 54 h 108"/>
                  <a:gd name="T26" fmla="*/ 64 w 86"/>
                  <a:gd name="T27" fmla="*/ 70 h 108"/>
                  <a:gd name="T28" fmla="*/ 63 w 86"/>
                  <a:gd name="T29" fmla="*/ 77 h 108"/>
                  <a:gd name="T30" fmla="*/ 55 w 86"/>
                  <a:gd name="T31" fmla="*/ 82 h 108"/>
                  <a:gd name="T32" fmla="*/ 52 w 86"/>
                  <a:gd name="T33" fmla="*/ 93 h 108"/>
                  <a:gd name="T34" fmla="*/ 37 w 86"/>
                  <a:gd name="T35" fmla="*/ 92 h 108"/>
                  <a:gd name="T36" fmla="*/ 30 w 86"/>
                  <a:gd name="T37" fmla="*/ 88 h 108"/>
                  <a:gd name="T38" fmla="*/ 17 w 86"/>
                  <a:gd name="T39" fmla="*/ 106 h 108"/>
                  <a:gd name="T40" fmla="*/ 7 w 86"/>
                  <a:gd name="T41" fmla="*/ 108 h 108"/>
                  <a:gd name="T42" fmla="*/ 6 w 86"/>
                  <a:gd name="T43" fmla="*/ 102 h 108"/>
                  <a:gd name="T44" fmla="*/ 9 w 86"/>
                  <a:gd name="T45" fmla="*/ 9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08">
                    <a:moveTo>
                      <a:pt x="9" y="99"/>
                    </a:moveTo>
                    <a:lnTo>
                      <a:pt x="9" y="99"/>
                    </a:lnTo>
                    <a:lnTo>
                      <a:pt x="0" y="84"/>
                    </a:lnTo>
                    <a:lnTo>
                      <a:pt x="0" y="51"/>
                    </a:lnTo>
                    <a:lnTo>
                      <a:pt x="10" y="51"/>
                    </a:lnTo>
                    <a:lnTo>
                      <a:pt x="10" y="8"/>
                    </a:lnTo>
                    <a:lnTo>
                      <a:pt x="40" y="6"/>
                    </a:lnTo>
                    <a:lnTo>
                      <a:pt x="47" y="2"/>
                    </a:lnTo>
                    <a:lnTo>
                      <a:pt x="47" y="0"/>
                    </a:lnTo>
                    <a:lnTo>
                      <a:pt x="48" y="2"/>
                    </a:lnTo>
                    <a:lnTo>
                      <a:pt x="59" y="24"/>
                    </a:lnTo>
                    <a:lnTo>
                      <a:pt x="86" y="53"/>
                    </a:lnTo>
                    <a:lnTo>
                      <a:pt x="83" y="54"/>
                    </a:lnTo>
                    <a:lnTo>
                      <a:pt x="64" y="70"/>
                    </a:lnTo>
                    <a:lnTo>
                      <a:pt x="63" y="77"/>
                    </a:lnTo>
                    <a:lnTo>
                      <a:pt x="55" y="82"/>
                    </a:lnTo>
                    <a:lnTo>
                      <a:pt x="52" y="93"/>
                    </a:lnTo>
                    <a:lnTo>
                      <a:pt x="37" y="92"/>
                    </a:lnTo>
                    <a:lnTo>
                      <a:pt x="30" y="88"/>
                    </a:lnTo>
                    <a:lnTo>
                      <a:pt x="17" y="106"/>
                    </a:lnTo>
                    <a:lnTo>
                      <a:pt x="7" y="108"/>
                    </a:lnTo>
                    <a:lnTo>
                      <a:pt x="6" y="102"/>
                    </a:lnTo>
                    <a:lnTo>
                      <a:pt x="9" y="99"/>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2059" name="Freeform 21"/>
              <p:cNvSpPr>
                <a:spLocks/>
              </p:cNvSpPr>
              <p:nvPr/>
            </p:nvSpPr>
            <p:spPr bwMode="auto">
              <a:xfrm>
                <a:off x="5058" y="2759"/>
                <a:ext cx="81" cy="85"/>
              </a:xfrm>
              <a:custGeom>
                <a:avLst/>
                <a:gdLst>
                  <a:gd name="T0" fmla="*/ 9 w 81"/>
                  <a:gd name="T1" fmla="*/ 13 h 85"/>
                  <a:gd name="T2" fmla="*/ 22 w 81"/>
                  <a:gd name="T3" fmla="*/ 10 h 85"/>
                  <a:gd name="T4" fmla="*/ 26 w 81"/>
                  <a:gd name="T5" fmla="*/ 6 h 85"/>
                  <a:gd name="T6" fmla="*/ 22 w 81"/>
                  <a:gd name="T7" fmla="*/ 3 h 85"/>
                  <a:gd name="T8" fmla="*/ 22 w 81"/>
                  <a:gd name="T9" fmla="*/ 0 h 85"/>
                  <a:gd name="T10" fmla="*/ 36 w 81"/>
                  <a:gd name="T11" fmla="*/ 0 h 85"/>
                  <a:gd name="T12" fmla="*/ 50 w 81"/>
                  <a:gd name="T13" fmla="*/ 6 h 85"/>
                  <a:gd name="T14" fmla="*/ 62 w 81"/>
                  <a:gd name="T15" fmla="*/ 1 h 85"/>
                  <a:gd name="T16" fmla="*/ 75 w 81"/>
                  <a:gd name="T17" fmla="*/ 9 h 85"/>
                  <a:gd name="T18" fmla="*/ 78 w 81"/>
                  <a:gd name="T19" fmla="*/ 26 h 85"/>
                  <a:gd name="T20" fmla="*/ 81 w 81"/>
                  <a:gd name="T21" fmla="*/ 42 h 85"/>
                  <a:gd name="T22" fmla="*/ 75 w 81"/>
                  <a:gd name="T23" fmla="*/ 41 h 85"/>
                  <a:gd name="T24" fmla="*/ 62 w 81"/>
                  <a:gd name="T25" fmla="*/ 49 h 85"/>
                  <a:gd name="T26" fmla="*/ 55 w 81"/>
                  <a:gd name="T27" fmla="*/ 51 h 85"/>
                  <a:gd name="T28" fmla="*/ 62 w 81"/>
                  <a:gd name="T29" fmla="*/ 62 h 85"/>
                  <a:gd name="T30" fmla="*/ 65 w 81"/>
                  <a:gd name="T31" fmla="*/ 62 h 85"/>
                  <a:gd name="T32" fmla="*/ 69 w 81"/>
                  <a:gd name="T33" fmla="*/ 69 h 85"/>
                  <a:gd name="T34" fmla="*/ 61 w 81"/>
                  <a:gd name="T35" fmla="*/ 74 h 85"/>
                  <a:gd name="T36" fmla="*/ 62 w 81"/>
                  <a:gd name="T37" fmla="*/ 81 h 85"/>
                  <a:gd name="T38" fmla="*/ 50 w 81"/>
                  <a:gd name="T39" fmla="*/ 82 h 85"/>
                  <a:gd name="T40" fmla="*/ 39 w 81"/>
                  <a:gd name="T41" fmla="*/ 83 h 85"/>
                  <a:gd name="T42" fmla="*/ 37 w 81"/>
                  <a:gd name="T43" fmla="*/ 85 h 85"/>
                  <a:gd name="T44" fmla="*/ 34 w 81"/>
                  <a:gd name="T45" fmla="*/ 82 h 85"/>
                  <a:gd name="T46" fmla="*/ 32 w 81"/>
                  <a:gd name="T47" fmla="*/ 83 h 85"/>
                  <a:gd name="T48" fmla="*/ 28 w 81"/>
                  <a:gd name="T49" fmla="*/ 80 h 85"/>
                  <a:gd name="T50" fmla="*/ 17 w 81"/>
                  <a:gd name="T51" fmla="*/ 80 h 85"/>
                  <a:gd name="T52" fmla="*/ 17 w 81"/>
                  <a:gd name="T53" fmla="*/ 65 h 85"/>
                  <a:gd name="T54" fmla="*/ 4 w 81"/>
                  <a:gd name="T55" fmla="*/ 60 h 85"/>
                  <a:gd name="T56" fmla="*/ 4 w 81"/>
                  <a:gd name="T57" fmla="*/ 54 h 85"/>
                  <a:gd name="T58" fmla="*/ 3 w 81"/>
                  <a:gd name="T59" fmla="*/ 51 h 85"/>
                  <a:gd name="T60" fmla="*/ 1 w 81"/>
                  <a:gd name="T61" fmla="*/ 47 h 85"/>
                  <a:gd name="T62" fmla="*/ 0 w 81"/>
                  <a:gd name="T63" fmla="*/ 34 h 85"/>
                  <a:gd name="T64" fmla="*/ 9 w 81"/>
                  <a:gd name="T65" fmla="*/ 27 h 85"/>
                  <a:gd name="T66" fmla="*/ 9 w 81"/>
                  <a:gd name="T67" fmla="*/ 1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 h="85">
                    <a:moveTo>
                      <a:pt x="9" y="13"/>
                    </a:moveTo>
                    <a:lnTo>
                      <a:pt x="22" y="10"/>
                    </a:lnTo>
                    <a:lnTo>
                      <a:pt x="26" y="6"/>
                    </a:lnTo>
                    <a:lnTo>
                      <a:pt x="22" y="3"/>
                    </a:lnTo>
                    <a:lnTo>
                      <a:pt x="22" y="0"/>
                    </a:lnTo>
                    <a:lnTo>
                      <a:pt x="36" y="0"/>
                    </a:lnTo>
                    <a:lnTo>
                      <a:pt x="50" y="6"/>
                    </a:lnTo>
                    <a:lnTo>
                      <a:pt x="62" y="1"/>
                    </a:lnTo>
                    <a:lnTo>
                      <a:pt x="75" y="9"/>
                    </a:lnTo>
                    <a:lnTo>
                      <a:pt x="78" y="26"/>
                    </a:lnTo>
                    <a:lnTo>
                      <a:pt x="81" y="42"/>
                    </a:lnTo>
                    <a:lnTo>
                      <a:pt x="75" y="41"/>
                    </a:lnTo>
                    <a:lnTo>
                      <a:pt x="62" y="49"/>
                    </a:lnTo>
                    <a:lnTo>
                      <a:pt x="55" y="51"/>
                    </a:lnTo>
                    <a:lnTo>
                      <a:pt x="62" y="62"/>
                    </a:lnTo>
                    <a:lnTo>
                      <a:pt x="65" y="62"/>
                    </a:lnTo>
                    <a:lnTo>
                      <a:pt x="69" y="69"/>
                    </a:lnTo>
                    <a:lnTo>
                      <a:pt x="61" y="74"/>
                    </a:lnTo>
                    <a:lnTo>
                      <a:pt x="62" y="81"/>
                    </a:lnTo>
                    <a:lnTo>
                      <a:pt x="50" y="82"/>
                    </a:lnTo>
                    <a:lnTo>
                      <a:pt x="39" y="83"/>
                    </a:lnTo>
                    <a:lnTo>
                      <a:pt x="37" y="85"/>
                    </a:lnTo>
                    <a:lnTo>
                      <a:pt x="34" y="82"/>
                    </a:lnTo>
                    <a:lnTo>
                      <a:pt x="32" y="83"/>
                    </a:lnTo>
                    <a:lnTo>
                      <a:pt x="28" y="80"/>
                    </a:lnTo>
                    <a:lnTo>
                      <a:pt x="17" y="80"/>
                    </a:lnTo>
                    <a:lnTo>
                      <a:pt x="17" y="65"/>
                    </a:lnTo>
                    <a:lnTo>
                      <a:pt x="4" y="60"/>
                    </a:lnTo>
                    <a:lnTo>
                      <a:pt x="4" y="54"/>
                    </a:lnTo>
                    <a:lnTo>
                      <a:pt x="3" y="51"/>
                    </a:lnTo>
                    <a:lnTo>
                      <a:pt x="1" y="47"/>
                    </a:lnTo>
                    <a:lnTo>
                      <a:pt x="0" y="34"/>
                    </a:lnTo>
                    <a:lnTo>
                      <a:pt x="9" y="27"/>
                    </a:lnTo>
                    <a:lnTo>
                      <a:pt x="9" y="13"/>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2060" name="Freeform 22"/>
              <p:cNvSpPr>
                <a:spLocks/>
              </p:cNvSpPr>
              <p:nvPr/>
            </p:nvSpPr>
            <p:spPr bwMode="auto">
              <a:xfrm>
                <a:off x="5035" y="2772"/>
                <a:ext cx="32" cy="34"/>
              </a:xfrm>
              <a:custGeom>
                <a:avLst/>
                <a:gdLst>
                  <a:gd name="T0" fmla="*/ 32 w 32"/>
                  <a:gd name="T1" fmla="*/ 0 h 34"/>
                  <a:gd name="T2" fmla="*/ 32 w 32"/>
                  <a:gd name="T3" fmla="*/ 14 h 34"/>
                  <a:gd name="T4" fmla="*/ 23 w 32"/>
                  <a:gd name="T5" fmla="*/ 21 h 34"/>
                  <a:gd name="T6" fmla="*/ 24 w 32"/>
                  <a:gd name="T7" fmla="*/ 34 h 34"/>
                  <a:gd name="T8" fmla="*/ 20 w 32"/>
                  <a:gd name="T9" fmla="*/ 32 h 34"/>
                  <a:gd name="T10" fmla="*/ 19 w 32"/>
                  <a:gd name="T11" fmla="*/ 27 h 34"/>
                  <a:gd name="T12" fmla="*/ 12 w 32"/>
                  <a:gd name="T13" fmla="*/ 23 h 34"/>
                  <a:gd name="T14" fmla="*/ 0 w 32"/>
                  <a:gd name="T15" fmla="*/ 21 h 34"/>
                  <a:gd name="T16" fmla="*/ 6 w 32"/>
                  <a:gd name="T17" fmla="*/ 16 h 34"/>
                  <a:gd name="T18" fmla="*/ 11 w 32"/>
                  <a:gd name="T19" fmla="*/ 4 h 34"/>
                  <a:gd name="T20" fmla="*/ 19 w 32"/>
                  <a:gd name="T21" fmla="*/ 0 h 34"/>
                  <a:gd name="T22" fmla="*/ 32 w 32"/>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34">
                    <a:moveTo>
                      <a:pt x="32" y="0"/>
                    </a:moveTo>
                    <a:lnTo>
                      <a:pt x="32" y="14"/>
                    </a:lnTo>
                    <a:lnTo>
                      <a:pt x="23" y="21"/>
                    </a:lnTo>
                    <a:lnTo>
                      <a:pt x="24" y="34"/>
                    </a:lnTo>
                    <a:lnTo>
                      <a:pt x="20" y="32"/>
                    </a:lnTo>
                    <a:lnTo>
                      <a:pt x="19" y="27"/>
                    </a:lnTo>
                    <a:lnTo>
                      <a:pt x="12" y="23"/>
                    </a:lnTo>
                    <a:lnTo>
                      <a:pt x="0" y="21"/>
                    </a:lnTo>
                    <a:lnTo>
                      <a:pt x="6" y="16"/>
                    </a:lnTo>
                    <a:lnTo>
                      <a:pt x="11" y="4"/>
                    </a:lnTo>
                    <a:lnTo>
                      <a:pt x="19" y="0"/>
                    </a:lnTo>
                    <a:lnTo>
                      <a:pt x="32" y="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2061" name="Freeform 23"/>
              <p:cNvSpPr>
                <a:spLocks/>
              </p:cNvSpPr>
              <p:nvPr/>
            </p:nvSpPr>
            <p:spPr bwMode="auto">
              <a:xfrm>
                <a:off x="5405" y="2930"/>
                <a:ext cx="176" cy="170"/>
              </a:xfrm>
              <a:custGeom>
                <a:avLst/>
                <a:gdLst>
                  <a:gd name="T0" fmla="*/ 43 w 176"/>
                  <a:gd name="T1" fmla="*/ 15 h 170"/>
                  <a:gd name="T2" fmla="*/ 44 w 176"/>
                  <a:gd name="T3" fmla="*/ 24 h 170"/>
                  <a:gd name="T4" fmla="*/ 53 w 176"/>
                  <a:gd name="T5" fmla="*/ 27 h 170"/>
                  <a:gd name="T6" fmla="*/ 70 w 176"/>
                  <a:gd name="T7" fmla="*/ 37 h 170"/>
                  <a:gd name="T8" fmla="*/ 89 w 176"/>
                  <a:gd name="T9" fmla="*/ 33 h 170"/>
                  <a:gd name="T10" fmla="*/ 90 w 176"/>
                  <a:gd name="T11" fmla="*/ 27 h 170"/>
                  <a:gd name="T12" fmla="*/ 96 w 176"/>
                  <a:gd name="T13" fmla="*/ 26 h 170"/>
                  <a:gd name="T14" fmla="*/ 113 w 176"/>
                  <a:gd name="T15" fmla="*/ 19 h 170"/>
                  <a:gd name="T16" fmla="*/ 121 w 176"/>
                  <a:gd name="T17" fmla="*/ 20 h 170"/>
                  <a:gd name="T18" fmla="*/ 131 w 176"/>
                  <a:gd name="T19" fmla="*/ 25 h 170"/>
                  <a:gd name="T20" fmla="*/ 157 w 176"/>
                  <a:gd name="T21" fmla="*/ 37 h 170"/>
                  <a:gd name="T22" fmla="*/ 157 w 176"/>
                  <a:gd name="T23" fmla="*/ 49 h 170"/>
                  <a:gd name="T24" fmla="*/ 150 w 176"/>
                  <a:gd name="T25" fmla="*/ 72 h 170"/>
                  <a:gd name="T26" fmla="*/ 153 w 176"/>
                  <a:gd name="T27" fmla="*/ 96 h 170"/>
                  <a:gd name="T28" fmla="*/ 160 w 176"/>
                  <a:gd name="T29" fmla="*/ 97 h 170"/>
                  <a:gd name="T30" fmla="*/ 163 w 176"/>
                  <a:gd name="T31" fmla="*/ 102 h 170"/>
                  <a:gd name="T32" fmla="*/ 160 w 176"/>
                  <a:gd name="T33" fmla="*/ 104 h 170"/>
                  <a:gd name="T34" fmla="*/ 153 w 176"/>
                  <a:gd name="T35" fmla="*/ 116 h 170"/>
                  <a:gd name="T36" fmla="*/ 162 w 176"/>
                  <a:gd name="T37" fmla="*/ 131 h 170"/>
                  <a:gd name="T38" fmla="*/ 170 w 176"/>
                  <a:gd name="T39" fmla="*/ 135 h 170"/>
                  <a:gd name="T40" fmla="*/ 171 w 176"/>
                  <a:gd name="T41" fmla="*/ 145 h 170"/>
                  <a:gd name="T42" fmla="*/ 176 w 176"/>
                  <a:gd name="T43" fmla="*/ 146 h 170"/>
                  <a:gd name="T44" fmla="*/ 175 w 176"/>
                  <a:gd name="T45" fmla="*/ 152 h 170"/>
                  <a:gd name="T46" fmla="*/ 163 w 176"/>
                  <a:gd name="T47" fmla="*/ 156 h 170"/>
                  <a:gd name="T48" fmla="*/ 159 w 176"/>
                  <a:gd name="T49" fmla="*/ 170 h 170"/>
                  <a:gd name="T50" fmla="*/ 120 w 176"/>
                  <a:gd name="T51" fmla="*/ 162 h 170"/>
                  <a:gd name="T52" fmla="*/ 116 w 176"/>
                  <a:gd name="T53" fmla="*/ 149 h 170"/>
                  <a:gd name="T54" fmla="*/ 97 w 176"/>
                  <a:gd name="T55" fmla="*/ 155 h 170"/>
                  <a:gd name="T56" fmla="*/ 83 w 176"/>
                  <a:gd name="T57" fmla="*/ 149 h 170"/>
                  <a:gd name="T58" fmla="*/ 67 w 176"/>
                  <a:gd name="T59" fmla="*/ 138 h 170"/>
                  <a:gd name="T60" fmla="*/ 54 w 176"/>
                  <a:gd name="T61" fmla="*/ 111 h 170"/>
                  <a:gd name="T62" fmla="*/ 39 w 176"/>
                  <a:gd name="T63" fmla="*/ 116 h 170"/>
                  <a:gd name="T64" fmla="*/ 33 w 176"/>
                  <a:gd name="T65" fmla="*/ 102 h 170"/>
                  <a:gd name="T66" fmla="*/ 34 w 176"/>
                  <a:gd name="T67" fmla="*/ 93 h 170"/>
                  <a:gd name="T68" fmla="*/ 29 w 176"/>
                  <a:gd name="T69" fmla="*/ 84 h 170"/>
                  <a:gd name="T70" fmla="*/ 12 w 176"/>
                  <a:gd name="T71" fmla="*/ 68 h 170"/>
                  <a:gd name="T72" fmla="*/ 19 w 176"/>
                  <a:gd name="T73" fmla="*/ 55 h 170"/>
                  <a:gd name="T74" fmla="*/ 20 w 176"/>
                  <a:gd name="T75" fmla="*/ 47 h 170"/>
                  <a:gd name="T76" fmla="*/ 12 w 176"/>
                  <a:gd name="T77" fmla="*/ 44 h 170"/>
                  <a:gd name="T78" fmla="*/ 8 w 176"/>
                  <a:gd name="T79" fmla="*/ 31 h 170"/>
                  <a:gd name="T80" fmla="*/ 3 w 176"/>
                  <a:gd name="T81" fmla="*/ 23 h 170"/>
                  <a:gd name="T82" fmla="*/ 0 w 176"/>
                  <a:gd name="T83" fmla="*/ 5 h 170"/>
                  <a:gd name="T84" fmla="*/ 5 w 176"/>
                  <a:gd name="T85" fmla="*/ 0 h 170"/>
                  <a:gd name="T86" fmla="*/ 7 w 176"/>
                  <a:gd name="T87" fmla="*/ 2 h 170"/>
                  <a:gd name="T88" fmla="*/ 12 w 176"/>
                  <a:gd name="T89" fmla="*/ 10 h 170"/>
                  <a:gd name="T90" fmla="*/ 18 w 176"/>
                  <a:gd name="T91" fmla="*/ 11 h 170"/>
                  <a:gd name="T92" fmla="*/ 22 w 176"/>
                  <a:gd name="T93" fmla="*/ 11 h 170"/>
                  <a:gd name="T94" fmla="*/ 34 w 176"/>
                  <a:gd name="T95" fmla="*/ 1 h 170"/>
                  <a:gd name="T96" fmla="*/ 35 w 176"/>
                  <a:gd name="T97" fmla="*/ 12 h 170"/>
                  <a:gd name="T98" fmla="*/ 41 w 176"/>
                  <a:gd name="T99" fmla="*/ 17 h 170"/>
                  <a:gd name="T100" fmla="*/ 43 w 176"/>
                  <a:gd name="T101" fmla="*/ 1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6" h="170">
                    <a:moveTo>
                      <a:pt x="43" y="15"/>
                    </a:moveTo>
                    <a:lnTo>
                      <a:pt x="44" y="24"/>
                    </a:lnTo>
                    <a:lnTo>
                      <a:pt x="53" y="27"/>
                    </a:lnTo>
                    <a:lnTo>
                      <a:pt x="70" y="37"/>
                    </a:lnTo>
                    <a:lnTo>
                      <a:pt x="89" y="33"/>
                    </a:lnTo>
                    <a:lnTo>
                      <a:pt x="90" y="27"/>
                    </a:lnTo>
                    <a:lnTo>
                      <a:pt x="96" y="26"/>
                    </a:lnTo>
                    <a:lnTo>
                      <a:pt x="113" y="19"/>
                    </a:lnTo>
                    <a:lnTo>
                      <a:pt x="121" y="20"/>
                    </a:lnTo>
                    <a:lnTo>
                      <a:pt x="131" y="25"/>
                    </a:lnTo>
                    <a:lnTo>
                      <a:pt x="157" y="37"/>
                    </a:lnTo>
                    <a:lnTo>
                      <a:pt x="157" y="49"/>
                    </a:lnTo>
                    <a:lnTo>
                      <a:pt x="150" y="72"/>
                    </a:lnTo>
                    <a:lnTo>
                      <a:pt x="153" y="96"/>
                    </a:lnTo>
                    <a:lnTo>
                      <a:pt x="160" y="97"/>
                    </a:lnTo>
                    <a:lnTo>
                      <a:pt x="163" y="102"/>
                    </a:lnTo>
                    <a:lnTo>
                      <a:pt x="160" y="104"/>
                    </a:lnTo>
                    <a:lnTo>
                      <a:pt x="153" y="116"/>
                    </a:lnTo>
                    <a:lnTo>
                      <a:pt x="162" y="131"/>
                    </a:lnTo>
                    <a:lnTo>
                      <a:pt x="170" y="135"/>
                    </a:lnTo>
                    <a:lnTo>
                      <a:pt x="171" y="145"/>
                    </a:lnTo>
                    <a:lnTo>
                      <a:pt x="176" y="146"/>
                    </a:lnTo>
                    <a:lnTo>
                      <a:pt x="175" y="152"/>
                    </a:lnTo>
                    <a:lnTo>
                      <a:pt x="163" y="156"/>
                    </a:lnTo>
                    <a:lnTo>
                      <a:pt x="159" y="170"/>
                    </a:lnTo>
                    <a:lnTo>
                      <a:pt x="120" y="162"/>
                    </a:lnTo>
                    <a:lnTo>
                      <a:pt x="116" y="149"/>
                    </a:lnTo>
                    <a:lnTo>
                      <a:pt x="97" y="155"/>
                    </a:lnTo>
                    <a:lnTo>
                      <a:pt x="83" y="149"/>
                    </a:lnTo>
                    <a:lnTo>
                      <a:pt x="67" y="138"/>
                    </a:lnTo>
                    <a:lnTo>
                      <a:pt x="54" y="111"/>
                    </a:lnTo>
                    <a:lnTo>
                      <a:pt x="39" y="116"/>
                    </a:lnTo>
                    <a:lnTo>
                      <a:pt x="33" y="102"/>
                    </a:lnTo>
                    <a:lnTo>
                      <a:pt x="34" y="93"/>
                    </a:lnTo>
                    <a:lnTo>
                      <a:pt x="29" y="84"/>
                    </a:lnTo>
                    <a:lnTo>
                      <a:pt x="12" y="68"/>
                    </a:lnTo>
                    <a:lnTo>
                      <a:pt x="19" y="55"/>
                    </a:lnTo>
                    <a:lnTo>
                      <a:pt x="20" y="47"/>
                    </a:lnTo>
                    <a:lnTo>
                      <a:pt x="12" y="44"/>
                    </a:lnTo>
                    <a:lnTo>
                      <a:pt x="8" y="31"/>
                    </a:lnTo>
                    <a:lnTo>
                      <a:pt x="3" y="23"/>
                    </a:lnTo>
                    <a:lnTo>
                      <a:pt x="0" y="5"/>
                    </a:lnTo>
                    <a:lnTo>
                      <a:pt x="5" y="0"/>
                    </a:lnTo>
                    <a:lnTo>
                      <a:pt x="7" y="2"/>
                    </a:lnTo>
                    <a:lnTo>
                      <a:pt x="12" y="10"/>
                    </a:lnTo>
                    <a:lnTo>
                      <a:pt x="18" y="11"/>
                    </a:lnTo>
                    <a:lnTo>
                      <a:pt x="22" y="11"/>
                    </a:lnTo>
                    <a:lnTo>
                      <a:pt x="34" y="1"/>
                    </a:lnTo>
                    <a:lnTo>
                      <a:pt x="35" y="12"/>
                    </a:lnTo>
                    <a:lnTo>
                      <a:pt x="41" y="17"/>
                    </a:lnTo>
                    <a:lnTo>
                      <a:pt x="43" y="15"/>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2062" name="Freeform 24"/>
              <p:cNvSpPr>
                <a:spLocks/>
              </p:cNvSpPr>
              <p:nvPr/>
            </p:nvSpPr>
            <p:spPr bwMode="auto">
              <a:xfrm>
                <a:off x="5203" y="3486"/>
                <a:ext cx="106" cy="113"/>
              </a:xfrm>
              <a:custGeom>
                <a:avLst/>
                <a:gdLst>
                  <a:gd name="T0" fmla="*/ 26 w 106"/>
                  <a:gd name="T1" fmla="*/ 37 h 113"/>
                  <a:gd name="T2" fmla="*/ 36 w 106"/>
                  <a:gd name="T3" fmla="*/ 39 h 113"/>
                  <a:gd name="T4" fmla="*/ 45 w 106"/>
                  <a:gd name="T5" fmla="*/ 42 h 113"/>
                  <a:gd name="T6" fmla="*/ 59 w 106"/>
                  <a:gd name="T7" fmla="*/ 49 h 113"/>
                  <a:gd name="T8" fmla="*/ 71 w 106"/>
                  <a:gd name="T9" fmla="*/ 61 h 113"/>
                  <a:gd name="T10" fmla="*/ 71 w 106"/>
                  <a:gd name="T11" fmla="*/ 45 h 113"/>
                  <a:gd name="T12" fmla="*/ 64 w 106"/>
                  <a:gd name="T13" fmla="*/ 48 h 113"/>
                  <a:gd name="T14" fmla="*/ 58 w 106"/>
                  <a:gd name="T15" fmla="*/ 38 h 113"/>
                  <a:gd name="T16" fmla="*/ 58 w 106"/>
                  <a:gd name="T17" fmla="*/ 25 h 113"/>
                  <a:gd name="T18" fmla="*/ 59 w 106"/>
                  <a:gd name="T19" fmla="*/ 12 h 113"/>
                  <a:gd name="T20" fmla="*/ 63 w 106"/>
                  <a:gd name="T21" fmla="*/ 3 h 113"/>
                  <a:gd name="T22" fmla="*/ 80 w 106"/>
                  <a:gd name="T23" fmla="*/ 0 h 113"/>
                  <a:gd name="T24" fmla="*/ 83 w 106"/>
                  <a:gd name="T25" fmla="*/ 4 h 113"/>
                  <a:gd name="T26" fmla="*/ 92 w 106"/>
                  <a:gd name="T27" fmla="*/ 8 h 113"/>
                  <a:gd name="T28" fmla="*/ 100 w 106"/>
                  <a:gd name="T29" fmla="*/ 13 h 113"/>
                  <a:gd name="T30" fmla="*/ 100 w 106"/>
                  <a:gd name="T31" fmla="*/ 16 h 113"/>
                  <a:gd name="T32" fmla="*/ 103 w 106"/>
                  <a:gd name="T33" fmla="*/ 16 h 113"/>
                  <a:gd name="T34" fmla="*/ 106 w 106"/>
                  <a:gd name="T35" fmla="*/ 27 h 113"/>
                  <a:gd name="T36" fmla="*/ 103 w 106"/>
                  <a:gd name="T37" fmla="*/ 30 h 113"/>
                  <a:gd name="T38" fmla="*/ 104 w 106"/>
                  <a:gd name="T39" fmla="*/ 36 h 113"/>
                  <a:gd name="T40" fmla="*/ 105 w 106"/>
                  <a:gd name="T41" fmla="*/ 48 h 113"/>
                  <a:gd name="T42" fmla="*/ 99 w 106"/>
                  <a:gd name="T43" fmla="*/ 52 h 113"/>
                  <a:gd name="T44" fmla="*/ 98 w 106"/>
                  <a:gd name="T45" fmla="*/ 62 h 113"/>
                  <a:gd name="T46" fmla="*/ 103 w 106"/>
                  <a:gd name="T47" fmla="*/ 66 h 113"/>
                  <a:gd name="T48" fmla="*/ 93 w 106"/>
                  <a:gd name="T49" fmla="*/ 70 h 113"/>
                  <a:gd name="T50" fmla="*/ 85 w 106"/>
                  <a:gd name="T51" fmla="*/ 74 h 113"/>
                  <a:gd name="T52" fmla="*/ 75 w 106"/>
                  <a:gd name="T53" fmla="*/ 78 h 113"/>
                  <a:gd name="T54" fmla="*/ 77 w 106"/>
                  <a:gd name="T55" fmla="*/ 82 h 113"/>
                  <a:gd name="T56" fmla="*/ 77 w 106"/>
                  <a:gd name="T57" fmla="*/ 85 h 113"/>
                  <a:gd name="T58" fmla="*/ 64 w 106"/>
                  <a:gd name="T59" fmla="*/ 88 h 113"/>
                  <a:gd name="T60" fmla="*/ 56 w 106"/>
                  <a:gd name="T61" fmla="*/ 98 h 113"/>
                  <a:gd name="T62" fmla="*/ 49 w 106"/>
                  <a:gd name="T63" fmla="*/ 108 h 113"/>
                  <a:gd name="T64" fmla="*/ 46 w 106"/>
                  <a:gd name="T65" fmla="*/ 113 h 113"/>
                  <a:gd name="T66" fmla="*/ 29 w 106"/>
                  <a:gd name="T67" fmla="*/ 110 h 113"/>
                  <a:gd name="T68" fmla="*/ 28 w 106"/>
                  <a:gd name="T69" fmla="*/ 108 h 113"/>
                  <a:gd name="T70" fmla="*/ 23 w 106"/>
                  <a:gd name="T71" fmla="*/ 106 h 113"/>
                  <a:gd name="T72" fmla="*/ 17 w 106"/>
                  <a:gd name="T73" fmla="*/ 106 h 113"/>
                  <a:gd name="T74" fmla="*/ 12 w 106"/>
                  <a:gd name="T75" fmla="*/ 108 h 113"/>
                  <a:gd name="T76" fmla="*/ 0 w 106"/>
                  <a:gd name="T77" fmla="*/ 93 h 113"/>
                  <a:gd name="T78" fmla="*/ 0 w 106"/>
                  <a:gd name="T79" fmla="*/ 80 h 113"/>
                  <a:gd name="T80" fmla="*/ 0 w 106"/>
                  <a:gd name="T81" fmla="*/ 67 h 113"/>
                  <a:gd name="T82" fmla="*/ 0 w 106"/>
                  <a:gd name="T83" fmla="*/ 55 h 113"/>
                  <a:gd name="T84" fmla="*/ 18 w 106"/>
                  <a:gd name="T85" fmla="*/ 55 h 113"/>
                  <a:gd name="T86" fmla="*/ 18 w 106"/>
                  <a:gd name="T87" fmla="*/ 42 h 113"/>
                  <a:gd name="T88" fmla="*/ 18 w 106"/>
                  <a:gd name="T89" fmla="*/ 30 h 113"/>
                  <a:gd name="T90" fmla="*/ 26 w 106"/>
                  <a:gd name="T91" fmla="*/ 3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113">
                    <a:moveTo>
                      <a:pt x="26" y="37"/>
                    </a:moveTo>
                    <a:lnTo>
                      <a:pt x="36" y="39"/>
                    </a:lnTo>
                    <a:lnTo>
                      <a:pt x="45" y="42"/>
                    </a:lnTo>
                    <a:lnTo>
                      <a:pt x="59" y="49"/>
                    </a:lnTo>
                    <a:lnTo>
                      <a:pt x="71" y="61"/>
                    </a:lnTo>
                    <a:lnTo>
                      <a:pt x="71" y="45"/>
                    </a:lnTo>
                    <a:lnTo>
                      <a:pt x="64" y="48"/>
                    </a:lnTo>
                    <a:lnTo>
                      <a:pt x="58" y="38"/>
                    </a:lnTo>
                    <a:lnTo>
                      <a:pt x="58" y="25"/>
                    </a:lnTo>
                    <a:lnTo>
                      <a:pt x="59" y="12"/>
                    </a:lnTo>
                    <a:lnTo>
                      <a:pt x="63" y="3"/>
                    </a:lnTo>
                    <a:lnTo>
                      <a:pt x="80" y="0"/>
                    </a:lnTo>
                    <a:lnTo>
                      <a:pt x="83" y="4"/>
                    </a:lnTo>
                    <a:lnTo>
                      <a:pt x="92" y="8"/>
                    </a:lnTo>
                    <a:lnTo>
                      <a:pt x="100" y="13"/>
                    </a:lnTo>
                    <a:lnTo>
                      <a:pt x="100" y="16"/>
                    </a:lnTo>
                    <a:lnTo>
                      <a:pt x="103" y="16"/>
                    </a:lnTo>
                    <a:lnTo>
                      <a:pt x="106" y="27"/>
                    </a:lnTo>
                    <a:lnTo>
                      <a:pt x="103" y="30"/>
                    </a:lnTo>
                    <a:lnTo>
                      <a:pt x="104" y="36"/>
                    </a:lnTo>
                    <a:lnTo>
                      <a:pt x="105" y="48"/>
                    </a:lnTo>
                    <a:lnTo>
                      <a:pt x="99" y="52"/>
                    </a:lnTo>
                    <a:lnTo>
                      <a:pt x="98" y="62"/>
                    </a:lnTo>
                    <a:lnTo>
                      <a:pt x="103" y="66"/>
                    </a:lnTo>
                    <a:lnTo>
                      <a:pt x="93" y="70"/>
                    </a:lnTo>
                    <a:lnTo>
                      <a:pt x="85" y="74"/>
                    </a:lnTo>
                    <a:lnTo>
                      <a:pt x="75" y="78"/>
                    </a:lnTo>
                    <a:lnTo>
                      <a:pt x="77" y="82"/>
                    </a:lnTo>
                    <a:lnTo>
                      <a:pt x="77" y="85"/>
                    </a:lnTo>
                    <a:lnTo>
                      <a:pt x="64" y="88"/>
                    </a:lnTo>
                    <a:lnTo>
                      <a:pt x="56" y="98"/>
                    </a:lnTo>
                    <a:lnTo>
                      <a:pt x="49" y="108"/>
                    </a:lnTo>
                    <a:lnTo>
                      <a:pt x="46" y="113"/>
                    </a:lnTo>
                    <a:lnTo>
                      <a:pt x="29" y="110"/>
                    </a:lnTo>
                    <a:lnTo>
                      <a:pt x="28" y="108"/>
                    </a:lnTo>
                    <a:lnTo>
                      <a:pt x="23" y="106"/>
                    </a:lnTo>
                    <a:lnTo>
                      <a:pt x="17" y="106"/>
                    </a:lnTo>
                    <a:lnTo>
                      <a:pt x="12" y="108"/>
                    </a:lnTo>
                    <a:lnTo>
                      <a:pt x="0" y="93"/>
                    </a:lnTo>
                    <a:lnTo>
                      <a:pt x="0" y="80"/>
                    </a:lnTo>
                    <a:lnTo>
                      <a:pt x="0" y="67"/>
                    </a:lnTo>
                    <a:lnTo>
                      <a:pt x="0" y="55"/>
                    </a:lnTo>
                    <a:lnTo>
                      <a:pt x="18" y="55"/>
                    </a:lnTo>
                    <a:lnTo>
                      <a:pt x="18" y="42"/>
                    </a:lnTo>
                    <a:lnTo>
                      <a:pt x="18" y="30"/>
                    </a:lnTo>
                    <a:lnTo>
                      <a:pt x="26" y="37"/>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2063" name="Freeform 25"/>
              <p:cNvSpPr>
                <a:spLocks/>
              </p:cNvSpPr>
              <p:nvPr/>
            </p:nvSpPr>
            <p:spPr bwMode="auto">
              <a:xfrm>
                <a:off x="5186" y="2832"/>
                <a:ext cx="88" cy="53"/>
              </a:xfrm>
              <a:custGeom>
                <a:avLst/>
                <a:gdLst>
                  <a:gd name="T0" fmla="*/ 31 w 88"/>
                  <a:gd name="T1" fmla="*/ 3 h 53"/>
                  <a:gd name="T2" fmla="*/ 45 w 88"/>
                  <a:gd name="T3" fmla="*/ 7 h 53"/>
                  <a:gd name="T4" fmla="*/ 59 w 88"/>
                  <a:gd name="T5" fmla="*/ 0 h 53"/>
                  <a:gd name="T6" fmla="*/ 65 w 88"/>
                  <a:gd name="T7" fmla="*/ 7 h 53"/>
                  <a:gd name="T8" fmla="*/ 74 w 88"/>
                  <a:gd name="T9" fmla="*/ 21 h 53"/>
                  <a:gd name="T10" fmla="*/ 72 w 88"/>
                  <a:gd name="T11" fmla="*/ 33 h 53"/>
                  <a:gd name="T12" fmla="*/ 78 w 88"/>
                  <a:gd name="T13" fmla="*/ 36 h 53"/>
                  <a:gd name="T14" fmla="*/ 88 w 88"/>
                  <a:gd name="T15" fmla="*/ 35 h 53"/>
                  <a:gd name="T16" fmla="*/ 78 w 88"/>
                  <a:gd name="T17" fmla="*/ 52 h 53"/>
                  <a:gd name="T18" fmla="*/ 73 w 88"/>
                  <a:gd name="T19" fmla="*/ 53 h 53"/>
                  <a:gd name="T20" fmla="*/ 64 w 88"/>
                  <a:gd name="T21" fmla="*/ 48 h 53"/>
                  <a:gd name="T22" fmla="*/ 51 w 88"/>
                  <a:gd name="T23" fmla="*/ 53 h 53"/>
                  <a:gd name="T24" fmla="*/ 26 w 88"/>
                  <a:gd name="T25" fmla="*/ 51 h 53"/>
                  <a:gd name="T26" fmla="*/ 24 w 88"/>
                  <a:gd name="T27" fmla="*/ 46 h 53"/>
                  <a:gd name="T28" fmla="*/ 22 w 88"/>
                  <a:gd name="T29" fmla="*/ 43 h 53"/>
                  <a:gd name="T30" fmla="*/ 13 w 88"/>
                  <a:gd name="T31" fmla="*/ 41 h 53"/>
                  <a:gd name="T32" fmla="*/ 12 w 88"/>
                  <a:gd name="T33" fmla="*/ 36 h 53"/>
                  <a:gd name="T34" fmla="*/ 0 w 88"/>
                  <a:gd name="T35" fmla="*/ 24 h 53"/>
                  <a:gd name="T36" fmla="*/ 9 w 88"/>
                  <a:gd name="T37" fmla="*/ 23 h 53"/>
                  <a:gd name="T38" fmla="*/ 20 w 88"/>
                  <a:gd name="T39" fmla="*/ 5 h 53"/>
                  <a:gd name="T40" fmla="*/ 27 w 88"/>
                  <a:gd name="T41" fmla="*/ 4 h 53"/>
                  <a:gd name="T42" fmla="*/ 31 w 88"/>
                  <a:gd name="T43"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53">
                    <a:moveTo>
                      <a:pt x="31" y="3"/>
                    </a:moveTo>
                    <a:lnTo>
                      <a:pt x="45" y="7"/>
                    </a:lnTo>
                    <a:lnTo>
                      <a:pt x="59" y="0"/>
                    </a:lnTo>
                    <a:lnTo>
                      <a:pt x="65" y="7"/>
                    </a:lnTo>
                    <a:lnTo>
                      <a:pt x="74" y="21"/>
                    </a:lnTo>
                    <a:lnTo>
                      <a:pt x="72" y="33"/>
                    </a:lnTo>
                    <a:lnTo>
                      <a:pt x="78" y="36"/>
                    </a:lnTo>
                    <a:lnTo>
                      <a:pt x="88" y="35"/>
                    </a:lnTo>
                    <a:lnTo>
                      <a:pt x="78" y="52"/>
                    </a:lnTo>
                    <a:lnTo>
                      <a:pt x="73" y="53"/>
                    </a:lnTo>
                    <a:lnTo>
                      <a:pt x="64" y="48"/>
                    </a:lnTo>
                    <a:lnTo>
                      <a:pt x="51" y="53"/>
                    </a:lnTo>
                    <a:lnTo>
                      <a:pt x="26" y="51"/>
                    </a:lnTo>
                    <a:lnTo>
                      <a:pt x="24" y="46"/>
                    </a:lnTo>
                    <a:lnTo>
                      <a:pt x="22" y="43"/>
                    </a:lnTo>
                    <a:lnTo>
                      <a:pt x="13" y="41"/>
                    </a:lnTo>
                    <a:lnTo>
                      <a:pt x="12" y="36"/>
                    </a:lnTo>
                    <a:lnTo>
                      <a:pt x="0" y="24"/>
                    </a:lnTo>
                    <a:lnTo>
                      <a:pt x="9" y="23"/>
                    </a:lnTo>
                    <a:lnTo>
                      <a:pt x="20" y="5"/>
                    </a:lnTo>
                    <a:lnTo>
                      <a:pt x="27" y="4"/>
                    </a:lnTo>
                    <a:lnTo>
                      <a:pt x="31" y="3"/>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2064" name="Freeform 26"/>
              <p:cNvSpPr>
                <a:spLocks/>
              </p:cNvSpPr>
              <p:nvPr/>
            </p:nvSpPr>
            <p:spPr bwMode="auto">
              <a:xfrm>
                <a:off x="4784" y="2620"/>
                <a:ext cx="93" cy="40"/>
              </a:xfrm>
              <a:custGeom>
                <a:avLst/>
                <a:gdLst>
                  <a:gd name="T0" fmla="*/ 0 w 93"/>
                  <a:gd name="T1" fmla="*/ 6 h 40"/>
                  <a:gd name="T2" fmla="*/ 19 w 93"/>
                  <a:gd name="T3" fmla="*/ 1 h 40"/>
                  <a:gd name="T4" fmla="*/ 30 w 93"/>
                  <a:gd name="T5" fmla="*/ 8 h 40"/>
                  <a:gd name="T6" fmla="*/ 75 w 93"/>
                  <a:gd name="T7" fmla="*/ 0 h 40"/>
                  <a:gd name="T8" fmla="*/ 92 w 93"/>
                  <a:gd name="T9" fmla="*/ 15 h 40"/>
                  <a:gd name="T10" fmla="*/ 93 w 93"/>
                  <a:gd name="T11" fmla="*/ 21 h 40"/>
                  <a:gd name="T12" fmla="*/ 46 w 93"/>
                  <a:gd name="T13" fmla="*/ 40 h 40"/>
                  <a:gd name="T14" fmla="*/ 10 w 93"/>
                  <a:gd name="T15" fmla="*/ 30 h 40"/>
                  <a:gd name="T16" fmla="*/ 17 w 93"/>
                  <a:gd name="T17" fmla="*/ 16 h 40"/>
                  <a:gd name="T18" fmla="*/ 0 w 93"/>
                  <a:gd name="T1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40">
                    <a:moveTo>
                      <a:pt x="0" y="6"/>
                    </a:moveTo>
                    <a:lnTo>
                      <a:pt x="19" y="1"/>
                    </a:lnTo>
                    <a:lnTo>
                      <a:pt x="30" y="8"/>
                    </a:lnTo>
                    <a:lnTo>
                      <a:pt x="75" y="0"/>
                    </a:lnTo>
                    <a:lnTo>
                      <a:pt x="92" y="15"/>
                    </a:lnTo>
                    <a:lnTo>
                      <a:pt x="93" y="21"/>
                    </a:lnTo>
                    <a:lnTo>
                      <a:pt x="46" y="40"/>
                    </a:lnTo>
                    <a:lnTo>
                      <a:pt x="10" y="30"/>
                    </a:lnTo>
                    <a:lnTo>
                      <a:pt x="17" y="16"/>
                    </a:lnTo>
                    <a:lnTo>
                      <a:pt x="0" y="6"/>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2065" name="Freeform 27"/>
              <p:cNvSpPr>
                <a:spLocks/>
              </p:cNvSpPr>
              <p:nvPr/>
            </p:nvSpPr>
            <p:spPr bwMode="auto">
              <a:xfrm>
                <a:off x="3932" y="3013"/>
                <a:ext cx="278" cy="208"/>
              </a:xfrm>
              <a:custGeom>
                <a:avLst/>
                <a:gdLst>
                  <a:gd name="T0" fmla="*/ 0 w 278"/>
                  <a:gd name="T1" fmla="*/ 0 h 208"/>
                  <a:gd name="T2" fmla="*/ 21 w 278"/>
                  <a:gd name="T3" fmla="*/ 0 h 208"/>
                  <a:gd name="T4" fmla="*/ 56 w 278"/>
                  <a:gd name="T5" fmla="*/ 15 h 208"/>
                  <a:gd name="T6" fmla="*/ 71 w 278"/>
                  <a:gd name="T7" fmla="*/ 14 h 208"/>
                  <a:gd name="T8" fmla="*/ 98 w 278"/>
                  <a:gd name="T9" fmla="*/ 10 h 208"/>
                  <a:gd name="T10" fmla="*/ 113 w 278"/>
                  <a:gd name="T11" fmla="*/ 25 h 208"/>
                  <a:gd name="T12" fmla="*/ 116 w 278"/>
                  <a:gd name="T13" fmla="*/ 35 h 208"/>
                  <a:gd name="T14" fmla="*/ 128 w 278"/>
                  <a:gd name="T15" fmla="*/ 43 h 208"/>
                  <a:gd name="T16" fmla="*/ 136 w 278"/>
                  <a:gd name="T17" fmla="*/ 32 h 208"/>
                  <a:gd name="T18" fmla="*/ 147 w 278"/>
                  <a:gd name="T19" fmla="*/ 35 h 208"/>
                  <a:gd name="T20" fmla="*/ 166 w 278"/>
                  <a:gd name="T21" fmla="*/ 73 h 208"/>
                  <a:gd name="T22" fmla="*/ 182 w 278"/>
                  <a:gd name="T23" fmla="*/ 79 h 208"/>
                  <a:gd name="T24" fmla="*/ 176 w 278"/>
                  <a:gd name="T25" fmla="*/ 121 h 208"/>
                  <a:gd name="T26" fmla="*/ 191 w 278"/>
                  <a:gd name="T27" fmla="*/ 156 h 208"/>
                  <a:gd name="T28" fmla="*/ 208 w 278"/>
                  <a:gd name="T29" fmla="*/ 167 h 208"/>
                  <a:gd name="T30" fmla="*/ 238 w 278"/>
                  <a:gd name="T31" fmla="*/ 158 h 208"/>
                  <a:gd name="T32" fmla="*/ 243 w 278"/>
                  <a:gd name="T33" fmla="*/ 147 h 208"/>
                  <a:gd name="T34" fmla="*/ 247 w 278"/>
                  <a:gd name="T35" fmla="*/ 132 h 208"/>
                  <a:gd name="T36" fmla="*/ 278 w 278"/>
                  <a:gd name="T37" fmla="*/ 129 h 208"/>
                  <a:gd name="T38" fmla="*/ 267 w 278"/>
                  <a:gd name="T39" fmla="*/ 168 h 208"/>
                  <a:gd name="T40" fmla="*/ 267 w 278"/>
                  <a:gd name="T41" fmla="*/ 159 h 208"/>
                  <a:gd name="T42" fmla="*/ 255 w 278"/>
                  <a:gd name="T43" fmla="*/ 172 h 208"/>
                  <a:gd name="T44" fmla="*/ 239 w 278"/>
                  <a:gd name="T45" fmla="*/ 171 h 208"/>
                  <a:gd name="T46" fmla="*/ 238 w 278"/>
                  <a:gd name="T47" fmla="*/ 178 h 208"/>
                  <a:gd name="T48" fmla="*/ 235 w 278"/>
                  <a:gd name="T49" fmla="*/ 178 h 208"/>
                  <a:gd name="T50" fmla="*/ 243 w 278"/>
                  <a:gd name="T51" fmla="*/ 186 h 208"/>
                  <a:gd name="T52" fmla="*/ 244 w 278"/>
                  <a:gd name="T53" fmla="*/ 191 h 208"/>
                  <a:gd name="T54" fmla="*/ 232 w 278"/>
                  <a:gd name="T55" fmla="*/ 191 h 208"/>
                  <a:gd name="T56" fmla="*/ 228 w 278"/>
                  <a:gd name="T57" fmla="*/ 208 h 208"/>
                  <a:gd name="T58" fmla="*/ 211 w 278"/>
                  <a:gd name="T59" fmla="*/ 191 h 208"/>
                  <a:gd name="T60" fmla="*/ 205 w 278"/>
                  <a:gd name="T61" fmla="*/ 189 h 208"/>
                  <a:gd name="T62" fmla="*/ 188 w 278"/>
                  <a:gd name="T63" fmla="*/ 198 h 208"/>
                  <a:gd name="T64" fmla="*/ 128 w 278"/>
                  <a:gd name="T65" fmla="*/ 167 h 208"/>
                  <a:gd name="T66" fmla="*/ 108 w 278"/>
                  <a:gd name="T67" fmla="*/ 151 h 208"/>
                  <a:gd name="T68" fmla="*/ 104 w 278"/>
                  <a:gd name="T69" fmla="*/ 117 h 208"/>
                  <a:gd name="T70" fmla="*/ 49 w 278"/>
                  <a:gd name="T71" fmla="*/ 47 h 208"/>
                  <a:gd name="T72" fmla="*/ 37 w 278"/>
                  <a:gd name="T73" fmla="*/ 23 h 208"/>
                  <a:gd name="T74" fmla="*/ 22 w 278"/>
                  <a:gd name="T75" fmla="*/ 9 h 208"/>
                  <a:gd name="T76" fmla="*/ 24 w 278"/>
                  <a:gd name="T77" fmla="*/ 28 h 208"/>
                  <a:gd name="T78" fmla="*/ 39 w 278"/>
                  <a:gd name="T79" fmla="*/ 46 h 208"/>
                  <a:gd name="T80" fmla="*/ 72 w 278"/>
                  <a:gd name="T81" fmla="*/ 108 h 208"/>
                  <a:gd name="T82" fmla="*/ 65 w 278"/>
                  <a:gd name="T83" fmla="*/ 112 h 208"/>
                  <a:gd name="T84" fmla="*/ 46 w 278"/>
                  <a:gd name="T85" fmla="*/ 92 h 208"/>
                  <a:gd name="T86" fmla="*/ 44 w 278"/>
                  <a:gd name="T87" fmla="*/ 74 h 208"/>
                  <a:gd name="T88" fmla="*/ 19 w 278"/>
                  <a:gd name="T89" fmla="*/ 56 h 208"/>
                  <a:gd name="T90" fmla="*/ 30 w 278"/>
                  <a:gd name="T91" fmla="*/ 50 h 208"/>
                  <a:gd name="T92" fmla="*/ 14 w 278"/>
                  <a:gd name="T93" fmla="*/ 33 h 208"/>
                  <a:gd name="T94" fmla="*/ 0 w 278"/>
                  <a:gd name="T9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8" h="208">
                    <a:moveTo>
                      <a:pt x="0" y="0"/>
                    </a:moveTo>
                    <a:lnTo>
                      <a:pt x="21" y="0"/>
                    </a:lnTo>
                    <a:lnTo>
                      <a:pt x="56" y="15"/>
                    </a:lnTo>
                    <a:lnTo>
                      <a:pt x="71" y="14"/>
                    </a:lnTo>
                    <a:lnTo>
                      <a:pt x="98" y="10"/>
                    </a:lnTo>
                    <a:lnTo>
                      <a:pt x="113" y="25"/>
                    </a:lnTo>
                    <a:lnTo>
                      <a:pt x="116" y="35"/>
                    </a:lnTo>
                    <a:lnTo>
                      <a:pt x="128" y="43"/>
                    </a:lnTo>
                    <a:lnTo>
                      <a:pt x="136" y="32"/>
                    </a:lnTo>
                    <a:lnTo>
                      <a:pt x="147" y="35"/>
                    </a:lnTo>
                    <a:lnTo>
                      <a:pt x="166" y="73"/>
                    </a:lnTo>
                    <a:lnTo>
                      <a:pt x="182" y="79"/>
                    </a:lnTo>
                    <a:lnTo>
                      <a:pt x="176" y="121"/>
                    </a:lnTo>
                    <a:lnTo>
                      <a:pt x="191" y="156"/>
                    </a:lnTo>
                    <a:lnTo>
                      <a:pt x="208" y="167"/>
                    </a:lnTo>
                    <a:lnTo>
                      <a:pt x="238" y="158"/>
                    </a:lnTo>
                    <a:lnTo>
                      <a:pt x="243" y="147"/>
                    </a:lnTo>
                    <a:lnTo>
                      <a:pt x="247" y="132"/>
                    </a:lnTo>
                    <a:lnTo>
                      <a:pt x="278" y="129"/>
                    </a:lnTo>
                    <a:lnTo>
                      <a:pt x="267" y="168"/>
                    </a:lnTo>
                    <a:lnTo>
                      <a:pt x="267" y="159"/>
                    </a:lnTo>
                    <a:lnTo>
                      <a:pt x="255" y="172"/>
                    </a:lnTo>
                    <a:lnTo>
                      <a:pt x="239" y="171"/>
                    </a:lnTo>
                    <a:lnTo>
                      <a:pt x="238" y="178"/>
                    </a:lnTo>
                    <a:lnTo>
                      <a:pt x="235" y="178"/>
                    </a:lnTo>
                    <a:lnTo>
                      <a:pt x="243" y="186"/>
                    </a:lnTo>
                    <a:lnTo>
                      <a:pt x="244" y="191"/>
                    </a:lnTo>
                    <a:lnTo>
                      <a:pt x="232" y="191"/>
                    </a:lnTo>
                    <a:lnTo>
                      <a:pt x="228" y="208"/>
                    </a:lnTo>
                    <a:lnTo>
                      <a:pt x="211" y="191"/>
                    </a:lnTo>
                    <a:lnTo>
                      <a:pt x="205" y="189"/>
                    </a:lnTo>
                    <a:lnTo>
                      <a:pt x="188" y="198"/>
                    </a:lnTo>
                    <a:lnTo>
                      <a:pt x="128" y="167"/>
                    </a:lnTo>
                    <a:lnTo>
                      <a:pt x="108" y="151"/>
                    </a:lnTo>
                    <a:lnTo>
                      <a:pt x="104" y="117"/>
                    </a:lnTo>
                    <a:lnTo>
                      <a:pt x="49" y="47"/>
                    </a:lnTo>
                    <a:lnTo>
                      <a:pt x="37" y="23"/>
                    </a:lnTo>
                    <a:lnTo>
                      <a:pt x="22" y="9"/>
                    </a:lnTo>
                    <a:lnTo>
                      <a:pt x="24" y="28"/>
                    </a:lnTo>
                    <a:lnTo>
                      <a:pt x="39" y="46"/>
                    </a:lnTo>
                    <a:lnTo>
                      <a:pt x="72" y="108"/>
                    </a:lnTo>
                    <a:lnTo>
                      <a:pt x="65" y="112"/>
                    </a:lnTo>
                    <a:lnTo>
                      <a:pt x="46" y="92"/>
                    </a:lnTo>
                    <a:lnTo>
                      <a:pt x="44" y="74"/>
                    </a:lnTo>
                    <a:lnTo>
                      <a:pt x="19" y="56"/>
                    </a:lnTo>
                    <a:lnTo>
                      <a:pt x="30" y="50"/>
                    </a:lnTo>
                    <a:lnTo>
                      <a:pt x="14" y="33"/>
                    </a:lnTo>
                    <a:lnTo>
                      <a:pt x="0" y="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2066" name="Freeform 28"/>
              <p:cNvSpPr>
                <a:spLocks/>
              </p:cNvSpPr>
              <p:nvPr/>
            </p:nvSpPr>
            <p:spPr bwMode="auto">
              <a:xfrm>
                <a:off x="4187" y="3172"/>
                <a:ext cx="12" cy="35"/>
              </a:xfrm>
              <a:custGeom>
                <a:avLst/>
                <a:gdLst>
                  <a:gd name="T0" fmla="*/ 12 w 12"/>
                  <a:gd name="T1" fmla="*/ 9 h 35"/>
                  <a:gd name="T2" fmla="*/ 9 w 12"/>
                  <a:gd name="T3" fmla="*/ 25 h 35"/>
                  <a:gd name="T4" fmla="*/ 1 w 12"/>
                  <a:gd name="T5" fmla="*/ 35 h 35"/>
                  <a:gd name="T6" fmla="*/ 0 w 12"/>
                  <a:gd name="T7" fmla="*/ 13 h 35"/>
                  <a:gd name="T8" fmla="*/ 12 w 12"/>
                  <a:gd name="T9" fmla="*/ 0 h 35"/>
                  <a:gd name="T10" fmla="*/ 12 w 12"/>
                  <a:gd name="T11" fmla="*/ 9 h 35"/>
                </a:gdLst>
                <a:ahLst/>
                <a:cxnLst>
                  <a:cxn ang="0">
                    <a:pos x="T0" y="T1"/>
                  </a:cxn>
                  <a:cxn ang="0">
                    <a:pos x="T2" y="T3"/>
                  </a:cxn>
                  <a:cxn ang="0">
                    <a:pos x="T4" y="T5"/>
                  </a:cxn>
                  <a:cxn ang="0">
                    <a:pos x="T6" y="T7"/>
                  </a:cxn>
                  <a:cxn ang="0">
                    <a:pos x="T8" y="T9"/>
                  </a:cxn>
                  <a:cxn ang="0">
                    <a:pos x="T10" y="T11"/>
                  </a:cxn>
                </a:cxnLst>
                <a:rect l="0" t="0" r="r" b="b"/>
                <a:pathLst>
                  <a:path w="12" h="35">
                    <a:moveTo>
                      <a:pt x="12" y="9"/>
                    </a:moveTo>
                    <a:lnTo>
                      <a:pt x="9" y="25"/>
                    </a:lnTo>
                    <a:lnTo>
                      <a:pt x="1" y="35"/>
                    </a:lnTo>
                    <a:lnTo>
                      <a:pt x="0" y="13"/>
                    </a:lnTo>
                    <a:lnTo>
                      <a:pt x="12" y="0"/>
                    </a:lnTo>
                    <a:lnTo>
                      <a:pt x="12" y="9"/>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2067" name="Freeform 29"/>
              <p:cNvSpPr>
                <a:spLocks/>
              </p:cNvSpPr>
              <p:nvPr/>
            </p:nvSpPr>
            <p:spPr bwMode="auto">
              <a:xfrm>
                <a:off x="4160" y="3184"/>
                <a:ext cx="36" cy="47"/>
              </a:xfrm>
              <a:custGeom>
                <a:avLst/>
                <a:gdLst>
                  <a:gd name="T0" fmla="*/ 27 w 36"/>
                  <a:gd name="T1" fmla="*/ 1 h 47"/>
                  <a:gd name="T2" fmla="*/ 28 w 36"/>
                  <a:gd name="T3" fmla="*/ 23 h 47"/>
                  <a:gd name="T4" fmla="*/ 36 w 36"/>
                  <a:gd name="T5" fmla="*/ 25 h 47"/>
                  <a:gd name="T6" fmla="*/ 29 w 36"/>
                  <a:gd name="T7" fmla="*/ 32 h 47"/>
                  <a:gd name="T8" fmla="*/ 19 w 36"/>
                  <a:gd name="T9" fmla="*/ 47 h 47"/>
                  <a:gd name="T10" fmla="*/ 7 w 36"/>
                  <a:gd name="T11" fmla="*/ 45 h 47"/>
                  <a:gd name="T12" fmla="*/ 0 w 36"/>
                  <a:gd name="T13" fmla="*/ 37 h 47"/>
                  <a:gd name="T14" fmla="*/ 4 w 36"/>
                  <a:gd name="T15" fmla="*/ 20 h 47"/>
                  <a:gd name="T16" fmla="*/ 16 w 36"/>
                  <a:gd name="T17" fmla="*/ 20 h 47"/>
                  <a:gd name="T18" fmla="*/ 15 w 36"/>
                  <a:gd name="T19" fmla="*/ 15 h 47"/>
                  <a:gd name="T20" fmla="*/ 7 w 36"/>
                  <a:gd name="T21" fmla="*/ 7 h 47"/>
                  <a:gd name="T22" fmla="*/ 10 w 36"/>
                  <a:gd name="T23" fmla="*/ 7 h 47"/>
                  <a:gd name="T24" fmla="*/ 11 w 36"/>
                  <a:gd name="T25" fmla="*/ 0 h 47"/>
                  <a:gd name="T26" fmla="*/ 27 w 36"/>
                  <a:gd name="T2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7">
                    <a:moveTo>
                      <a:pt x="27" y="1"/>
                    </a:moveTo>
                    <a:lnTo>
                      <a:pt x="28" y="23"/>
                    </a:lnTo>
                    <a:lnTo>
                      <a:pt x="36" y="25"/>
                    </a:lnTo>
                    <a:lnTo>
                      <a:pt x="29" y="32"/>
                    </a:lnTo>
                    <a:lnTo>
                      <a:pt x="19" y="47"/>
                    </a:lnTo>
                    <a:lnTo>
                      <a:pt x="7" y="45"/>
                    </a:lnTo>
                    <a:lnTo>
                      <a:pt x="0" y="37"/>
                    </a:lnTo>
                    <a:lnTo>
                      <a:pt x="4" y="20"/>
                    </a:lnTo>
                    <a:lnTo>
                      <a:pt x="16" y="20"/>
                    </a:lnTo>
                    <a:lnTo>
                      <a:pt x="15" y="15"/>
                    </a:lnTo>
                    <a:lnTo>
                      <a:pt x="7" y="7"/>
                    </a:lnTo>
                    <a:lnTo>
                      <a:pt x="10" y="7"/>
                    </a:lnTo>
                    <a:lnTo>
                      <a:pt x="11" y="0"/>
                    </a:lnTo>
                    <a:lnTo>
                      <a:pt x="27" y="1"/>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2068" name="Freeform 30"/>
              <p:cNvSpPr>
                <a:spLocks/>
              </p:cNvSpPr>
              <p:nvPr/>
            </p:nvSpPr>
            <p:spPr bwMode="auto">
              <a:xfrm>
                <a:off x="4179" y="3223"/>
                <a:ext cx="23" cy="16"/>
              </a:xfrm>
              <a:custGeom>
                <a:avLst/>
                <a:gdLst>
                  <a:gd name="T0" fmla="*/ 6 w 23"/>
                  <a:gd name="T1" fmla="*/ 0 h 16"/>
                  <a:gd name="T2" fmla="*/ 23 w 23"/>
                  <a:gd name="T3" fmla="*/ 10 h 16"/>
                  <a:gd name="T4" fmla="*/ 20 w 23"/>
                  <a:gd name="T5" fmla="*/ 16 h 16"/>
                  <a:gd name="T6" fmla="*/ 0 w 23"/>
                  <a:gd name="T7" fmla="*/ 8 h 16"/>
                  <a:gd name="T8" fmla="*/ 6 w 23"/>
                  <a:gd name="T9" fmla="*/ 0 h 16"/>
                </a:gdLst>
                <a:ahLst/>
                <a:cxnLst>
                  <a:cxn ang="0">
                    <a:pos x="T0" y="T1"/>
                  </a:cxn>
                  <a:cxn ang="0">
                    <a:pos x="T2" y="T3"/>
                  </a:cxn>
                  <a:cxn ang="0">
                    <a:pos x="T4" y="T5"/>
                  </a:cxn>
                  <a:cxn ang="0">
                    <a:pos x="T6" y="T7"/>
                  </a:cxn>
                  <a:cxn ang="0">
                    <a:pos x="T8" y="T9"/>
                  </a:cxn>
                </a:cxnLst>
                <a:rect l="0" t="0" r="r" b="b"/>
                <a:pathLst>
                  <a:path w="23" h="16">
                    <a:moveTo>
                      <a:pt x="6" y="0"/>
                    </a:moveTo>
                    <a:lnTo>
                      <a:pt x="23" y="10"/>
                    </a:lnTo>
                    <a:lnTo>
                      <a:pt x="20" y="16"/>
                    </a:lnTo>
                    <a:lnTo>
                      <a:pt x="0" y="8"/>
                    </a:lnTo>
                    <a:lnTo>
                      <a:pt x="6" y="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2069" name="Freeform 31"/>
              <p:cNvSpPr>
                <a:spLocks/>
              </p:cNvSpPr>
              <p:nvPr/>
            </p:nvSpPr>
            <p:spPr bwMode="auto">
              <a:xfrm>
                <a:off x="4185" y="3206"/>
                <a:ext cx="58" cy="35"/>
              </a:xfrm>
              <a:custGeom>
                <a:avLst/>
                <a:gdLst>
                  <a:gd name="T0" fmla="*/ 16 w 58"/>
                  <a:gd name="T1" fmla="*/ 0 h 35"/>
                  <a:gd name="T2" fmla="*/ 47 w 58"/>
                  <a:gd name="T3" fmla="*/ 1 h 35"/>
                  <a:gd name="T4" fmla="*/ 58 w 58"/>
                  <a:gd name="T5" fmla="*/ 10 h 35"/>
                  <a:gd name="T6" fmla="*/ 43 w 58"/>
                  <a:gd name="T7" fmla="*/ 14 h 35"/>
                  <a:gd name="T8" fmla="*/ 33 w 58"/>
                  <a:gd name="T9" fmla="*/ 23 h 35"/>
                  <a:gd name="T10" fmla="*/ 27 w 58"/>
                  <a:gd name="T11" fmla="*/ 25 h 35"/>
                  <a:gd name="T12" fmla="*/ 21 w 58"/>
                  <a:gd name="T13" fmla="*/ 35 h 35"/>
                  <a:gd name="T14" fmla="*/ 17 w 58"/>
                  <a:gd name="T15" fmla="*/ 27 h 35"/>
                  <a:gd name="T16" fmla="*/ 0 w 58"/>
                  <a:gd name="T17" fmla="*/ 17 h 35"/>
                  <a:gd name="T18" fmla="*/ 4 w 58"/>
                  <a:gd name="T19" fmla="*/ 10 h 35"/>
                  <a:gd name="T20" fmla="*/ 11 w 58"/>
                  <a:gd name="T21" fmla="*/ 3 h 35"/>
                  <a:gd name="T22" fmla="*/ 16 w 58"/>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35">
                    <a:moveTo>
                      <a:pt x="16" y="0"/>
                    </a:moveTo>
                    <a:lnTo>
                      <a:pt x="47" y="1"/>
                    </a:lnTo>
                    <a:lnTo>
                      <a:pt x="58" y="10"/>
                    </a:lnTo>
                    <a:lnTo>
                      <a:pt x="43" y="14"/>
                    </a:lnTo>
                    <a:lnTo>
                      <a:pt x="33" y="23"/>
                    </a:lnTo>
                    <a:lnTo>
                      <a:pt x="27" y="25"/>
                    </a:lnTo>
                    <a:lnTo>
                      <a:pt x="21" y="35"/>
                    </a:lnTo>
                    <a:lnTo>
                      <a:pt x="17" y="27"/>
                    </a:lnTo>
                    <a:lnTo>
                      <a:pt x="0" y="17"/>
                    </a:lnTo>
                    <a:lnTo>
                      <a:pt x="4" y="10"/>
                    </a:lnTo>
                    <a:lnTo>
                      <a:pt x="11" y="3"/>
                    </a:lnTo>
                    <a:lnTo>
                      <a:pt x="16" y="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2070" name="Freeform 32"/>
              <p:cNvSpPr>
                <a:spLocks/>
              </p:cNvSpPr>
              <p:nvPr/>
            </p:nvSpPr>
            <p:spPr bwMode="auto">
              <a:xfrm>
                <a:off x="4324" y="3161"/>
                <a:ext cx="25" cy="17"/>
              </a:xfrm>
              <a:custGeom>
                <a:avLst/>
                <a:gdLst>
                  <a:gd name="T0" fmla="*/ 13 w 25"/>
                  <a:gd name="T1" fmla="*/ 0 h 17"/>
                  <a:gd name="T2" fmla="*/ 20 w 25"/>
                  <a:gd name="T3" fmla="*/ 0 h 17"/>
                  <a:gd name="T4" fmla="*/ 25 w 25"/>
                  <a:gd name="T5" fmla="*/ 17 h 17"/>
                  <a:gd name="T6" fmla="*/ 0 w 25"/>
                  <a:gd name="T7" fmla="*/ 14 h 17"/>
                  <a:gd name="T8" fmla="*/ 9 w 25"/>
                  <a:gd name="T9" fmla="*/ 10 h 17"/>
                  <a:gd name="T10" fmla="*/ 0 w 25"/>
                  <a:gd name="T11" fmla="*/ 7 h 17"/>
                  <a:gd name="T12" fmla="*/ 13 w 2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25" h="17">
                    <a:moveTo>
                      <a:pt x="13" y="0"/>
                    </a:moveTo>
                    <a:lnTo>
                      <a:pt x="20" y="0"/>
                    </a:lnTo>
                    <a:lnTo>
                      <a:pt x="25" y="17"/>
                    </a:lnTo>
                    <a:lnTo>
                      <a:pt x="0" y="14"/>
                    </a:lnTo>
                    <a:lnTo>
                      <a:pt x="9" y="10"/>
                    </a:lnTo>
                    <a:lnTo>
                      <a:pt x="0" y="7"/>
                    </a:lnTo>
                    <a:lnTo>
                      <a:pt x="13" y="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2071" name="Freeform 33"/>
              <p:cNvSpPr>
                <a:spLocks/>
              </p:cNvSpPr>
              <p:nvPr/>
            </p:nvSpPr>
            <p:spPr bwMode="auto">
              <a:xfrm>
                <a:off x="4284" y="3176"/>
                <a:ext cx="25" cy="9"/>
              </a:xfrm>
              <a:custGeom>
                <a:avLst/>
                <a:gdLst>
                  <a:gd name="T0" fmla="*/ 2 w 25"/>
                  <a:gd name="T1" fmla="*/ 0 h 9"/>
                  <a:gd name="T2" fmla="*/ 24 w 25"/>
                  <a:gd name="T3" fmla="*/ 3 h 9"/>
                  <a:gd name="T4" fmla="*/ 25 w 25"/>
                  <a:gd name="T5" fmla="*/ 5 h 9"/>
                  <a:gd name="T6" fmla="*/ 15 w 25"/>
                  <a:gd name="T7" fmla="*/ 9 h 9"/>
                  <a:gd name="T8" fmla="*/ 0 w 25"/>
                  <a:gd name="T9" fmla="*/ 3 h 9"/>
                  <a:gd name="T10" fmla="*/ 2 w 25"/>
                  <a:gd name="T11" fmla="*/ 0 h 9"/>
                </a:gdLst>
                <a:ahLst/>
                <a:cxnLst>
                  <a:cxn ang="0">
                    <a:pos x="T0" y="T1"/>
                  </a:cxn>
                  <a:cxn ang="0">
                    <a:pos x="T2" y="T3"/>
                  </a:cxn>
                  <a:cxn ang="0">
                    <a:pos x="T4" y="T5"/>
                  </a:cxn>
                  <a:cxn ang="0">
                    <a:pos x="T6" y="T7"/>
                  </a:cxn>
                  <a:cxn ang="0">
                    <a:pos x="T8" y="T9"/>
                  </a:cxn>
                  <a:cxn ang="0">
                    <a:pos x="T10" y="T11"/>
                  </a:cxn>
                </a:cxnLst>
                <a:rect l="0" t="0" r="r" b="b"/>
                <a:pathLst>
                  <a:path w="25" h="9">
                    <a:moveTo>
                      <a:pt x="2" y="0"/>
                    </a:moveTo>
                    <a:lnTo>
                      <a:pt x="24" y="3"/>
                    </a:lnTo>
                    <a:lnTo>
                      <a:pt x="25" y="5"/>
                    </a:lnTo>
                    <a:lnTo>
                      <a:pt x="15" y="9"/>
                    </a:lnTo>
                    <a:lnTo>
                      <a:pt x="0" y="3"/>
                    </a:lnTo>
                    <a:lnTo>
                      <a:pt x="2" y="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2072" name="Freeform 34"/>
              <p:cNvSpPr>
                <a:spLocks/>
              </p:cNvSpPr>
              <p:nvPr/>
            </p:nvSpPr>
            <p:spPr bwMode="auto">
              <a:xfrm>
                <a:off x="4202" y="3216"/>
                <a:ext cx="41" cy="52"/>
              </a:xfrm>
              <a:custGeom>
                <a:avLst/>
                <a:gdLst>
                  <a:gd name="T0" fmla="*/ 10 w 41"/>
                  <a:gd name="T1" fmla="*/ 15 h 52"/>
                  <a:gd name="T2" fmla="*/ 16 w 41"/>
                  <a:gd name="T3" fmla="*/ 13 h 52"/>
                  <a:gd name="T4" fmla="*/ 26 w 41"/>
                  <a:gd name="T5" fmla="*/ 4 h 52"/>
                  <a:gd name="T6" fmla="*/ 41 w 41"/>
                  <a:gd name="T7" fmla="*/ 0 h 52"/>
                  <a:gd name="T8" fmla="*/ 41 w 41"/>
                  <a:gd name="T9" fmla="*/ 11 h 52"/>
                  <a:gd name="T10" fmla="*/ 36 w 41"/>
                  <a:gd name="T11" fmla="*/ 52 h 52"/>
                  <a:gd name="T12" fmla="*/ 28 w 41"/>
                  <a:gd name="T13" fmla="*/ 46 h 52"/>
                  <a:gd name="T14" fmla="*/ 18 w 41"/>
                  <a:gd name="T15" fmla="*/ 47 h 52"/>
                  <a:gd name="T16" fmla="*/ 0 w 41"/>
                  <a:gd name="T17" fmla="*/ 27 h 52"/>
                  <a:gd name="T18" fmla="*/ 4 w 41"/>
                  <a:gd name="T19" fmla="*/ 25 h 52"/>
                  <a:gd name="T20" fmla="*/ 10 w 41"/>
                  <a:gd name="T21" fmla="*/ 1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52">
                    <a:moveTo>
                      <a:pt x="10" y="15"/>
                    </a:moveTo>
                    <a:lnTo>
                      <a:pt x="16" y="13"/>
                    </a:lnTo>
                    <a:lnTo>
                      <a:pt x="26" y="4"/>
                    </a:lnTo>
                    <a:lnTo>
                      <a:pt x="41" y="0"/>
                    </a:lnTo>
                    <a:lnTo>
                      <a:pt x="41" y="11"/>
                    </a:lnTo>
                    <a:lnTo>
                      <a:pt x="36" y="52"/>
                    </a:lnTo>
                    <a:lnTo>
                      <a:pt x="28" y="46"/>
                    </a:lnTo>
                    <a:lnTo>
                      <a:pt x="18" y="47"/>
                    </a:lnTo>
                    <a:lnTo>
                      <a:pt x="0" y="27"/>
                    </a:lnTo>
                    <a:lnTo>
                      <a:pt x="4" y="25"/>
                    </a:lnTo>
                    <a:lnTo>
                      <a:pt x="10" y="15"/>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2073" name="Freeform 35"/>
              <p:cNvSpPr>
                <a:spLocks/>
              </p:cNvSpPr>
              <p:nvPr/>
            </p:nvSpPr>
            <p:spPr bwMode="auto">
              <a:xfrm>
                <a:off x="4217" y="3262"/>
                <a:ext cx="33" cy="34"/>
              </a:xfrm>
              <a:custGeom>
                <a:avLst/>
                <a:gdLst>
                  <a:gd name="T0" fmla="*/ 0 w 33"/>
                  <a:gd name="T1" fmla="*/ 8 h 34"/>
                  <a:gd name="T2" fmla="*/ 3 w 33"/>
                  <a:gd name="T3" fmla="*/ 1 h 34"/>
                  <a:gd name="T4" fmla="*/ 13 w 33"/>
                  <a:gd name="T5" fmla="*/ 0 h 34"/>
                  <a:gd name="T6" fmla="*/ 21 w 33"/>
                  <a:gd name="T7" fmla="*/ 6 h 34"/>
                  <a:gd name="T8" fmla="*/ 33 w 33"/>
                  <a:gd name="T9" fmla="*/ 18 h 34"/>
                  <a:gd name="T10" fmla="*/ 27 w 33"/>
                  <a:gd name="T11" fmla="*/ 34 h 34"/>
                  <a:gd name="T12" fmla="*/ 13 w 33"/>
                  <a:gd name="T13" fmla="*/ 16 h 34"/>
                  <a:gd name="T14" fmla="*/ 7 w 33"/>
                  <a:gd name="T15" fmla="*/ 17 h 34"/>
                  <a:gd name="T16" fmla="*/ 3 w 33"/>
                  <a:gd name="T17" fmla="*/ 16 h 34"/>
                  <a:gd name="T18" fmla="*/ 0 w 33"/>
                  <a:gd name="T19"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4">
                    <a:moveTo>
                      <a:pt x="0" y="8"/>
                    </a:moveTo>
                    <a:lnTo>
                      <a:pt x="3" y="1"/>
                    </a:lnTo>
                    <a:lnTo>
                      <a:pt x="13" y="0"/>
                    </a:lnTo>
                    <a:lnTo>
                      <a:pt x="21" y="6"/>
                    </a:lnTo>
                    <a:lnTo>
                      <a:pt x="33" y="18"/>
                    </a:lnTo>
                    <a:lnTo>
                      <a:pt x="27" y="34"/>
                    </a:lnTo>
                    <a:lnTo>
                      <a:pt x="13" y="16"/>
                    </a:lnTo>
                    <a:lnTo>
                      <a:pt x="7" y="17"/>
                    </a:lnTo>
                    <a:lnTo>
                      <a:pt x="3" y="16"/>
                    </a:lnTo>
                    <a:lnTo>
                      <a:pt x="0" y="8"/>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2074" name="Freeform 36"/>
              <p:cNvSpPr>
                <a:spLocks/>
              </p:cNvSpPr>
              <p:nvPr/>
            </p:nvSpPr>
            <p:spPr bwMode="auto">
              <a:xfrm>
                <a:off x="4442" y="3294"/>
                <a:ext cx="44" cy="82"/>
              </a:xfrm>
              <a:custGeom>
                <a:avLst/>
                <a:gdLst>
                  <a:gd name="T0" fmla="*/ 14 w 44"/>
                  <a:gd name="T1" fmla="*/ 0 h 82"/>
                  <a:gd name="T2" fmla="*/ 38 w 44"/>
                  <a:gd name="T3" fmla="*/ 27 h 82"/>
                  <a:gd name="T4" fmla="*/ 30 w 44"/>
                  <a:gd name="T5" fmla="*/ 50 h 82"/>
                  <a:gd name="T6" fmla="*/ 37 w 44"/>
                  <a:gd name="T7" fmla="*/ 58 h 82"/>
                  <a:gd name="T8" fmla="*/ 44 w 44"/>
                  <a:gd name="T9" fmla="*/ 74 h 82"/>
                  <a:gd name="T10" fmla="*/ 30 w 44"/>
                  <a:gd name="T11" fmla="*/ 77 h 82"/>
                  <a:gd name="T12" fmla="*/ 24 w 44"/>
                  <a:gd name="T13" fmla="*/ 82 h 82"/>
                  <a:gd name="T14" fmla="*/ 17 w 44"/>
                  <a:gd name="T15" fmla="*/ 77 h 82"/>
                  <a:gd name="T16" fmla="*/ 13 w 44"/>
                  <a:gd name="T17" fmla="*/ 69 h 82"/>
                  <a:gd name="T18" fmla="*/ 16 w 44"/>
                  <a:gd name="T19" fmla="*/ 51 h 82"/>
                  <a:gd name="T20" fmla="*/ 12 w 44"/>
                  <a:gd name="T21" fmla="*/ 37 h 82"/>
                  <a:gd name="T22" fmla="*/ 7 w 44"/>
                  <a:gd name="T23" fmla="*/ 39 h 82"/>
                  <a:gd name="T24" fmla="*/ 0 w 44"/>
                  <a:gd name="T25" fmla="*/ 28 h 82"/>
                  <a:gd name="T26" fmla="*/ 0 w 44"/>
                  <a:gd name="T27" fmla="*/ 20 h 82"/>
                  <a:gd name="T28" fmla="*/ 10 w 44"/>
                  <a:gd name="T29" fmla="*/ 15 h 82"/>
                  <a:gd name="T30" fmla="*/ 6 w 44"/>
                  <a:gd name="T31" fmla="*/ 9 h 82"/>
                  <a:gd name="T32" fmla="*/ 14 w 44"/>
                  <a:gd name="T3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82">
                    <a:moveTo>
                      <a:pt x="14" y="0"/>
                    </a:moveTo>
                    <a:lnTo>
                      <a:pt x="38" y="27"/>
                    </a:lnTo>
                    <a:lnTo>
                      <a:pt x="30" y="50"/>
                    </a:lnTo>
                    <a:lnTo>
                      <a:pt x="37" y="58"/>
                    </a:lnTo>
                    <a:lnTo>
                      <a:pt x="44" y="74"/>
                    </a:lnTo>
                    <a:lnTo>
                      <a:pt x="30" y="77"/>
                    </a:lnTo>
                    <a:lnTo>
                      <a:pt x="24" y="82"/>
                    </a:lnTo>
                    <a:lnTo>
                      <a:pt x="17" y="77"/>
                    </a:lnTo>
                    <a:lnTo>
                      <a:pt x="13" y="69"/>
                    </a:lnTo>
                    <a:lnTo>
                      <a:pt x="16" y="51"/>
                    </a:lnTo>
                    <a:lnTo>
                      <a:pt x="12" y="37"/>
                    </a:lnTo>
                    <a:lnTo>
                      <a:pt x="7" y="39"/>
                    </a:lnTo>
                    <a:lnTo>
                      <a:pt x="0" y="28"/>
                    </a:lnTo>
                    <a:lnTo>
                      <a:pt x="0" y="20"/>
                    </a:lnTo>
                    <a:lnTo>
                      <a:pt x="10" y="15"/>
                    </a:lnTo>
                    <a:lnTo>
                      <a:pt x="6" y="9"/>
                    </a:lnTo>
                    <a:lnTo>
                      <a:pt x="14" y="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2075" name="Freeform 37"/>
              <p:cNvSpPr>
                <a:spLocks/>
              </p:cNvSpPr>
              <p:nvPr/>
            </p:nvSpPr>
            <p:spPr bwMode="auto">
              <a:xfrm>
                <a:off x="4472" y="3321"/>
                <a:ext cx="37" cy="47"/>
              </a:xfrm>
              <a:custGeom>
                <a:avLst/>
                <a:gdLst>
                  <a:gd name="T0" fmla="*/ 8 w 37"/>
                  <a:gd name="T1" fmla="*/ 0 h 47"/>
                  <a:gd name="T2" fmla="*/ 28 w 37"/>
                  <a:gd name="T3" fmla="*/ 1 h 47"/>
                  <a:gd name="T4" fmla="*/ 37 w 37"/>
                  <a:gd name="T5" fmla="*/ 2 h 47"/>
                  <a:gd name="T6" fmla="*/ 32 w 37"/>
                  <a:gd name="T7" fmla="*/ 14 h 47"/>
                  <a:gd name="T8" fmla="*/ 36 w 37"/>
                  <a:gd name="T9" fmla="*/ 28 h 47"/>
                  <a:gd name="T10" fmla="*/ 34 w 37"/>
                  <a:gd name="T11" fmla="*/ 39 h 47"/>
                  <a:gd name="T12" fmla="*/ 32 w 37"/>
                  <a:gd name="T13" fmla="*/ 42 h 47"/>
                  <a:gd name="T14" fmla="*/ 14 w 37"/>
                  <a:gd name="T15" fmla="*/ 47 h 47"/>
                  <a:gd name="T16" fmla="*/ 7 w 37"/>
                  <a:gd name="T17" fmla="*/ 31 h 47"/>
                  <a:gd name="T18" fmla="*/ 0 w 37"/>
                  <a:gd name="T19" fmla="*/ 23 h 47"/>
                  <a:gd name="T20" fmla="*/ 8 w 37"/>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47">
                    <a:moveTo>
                      <a:pt x="8" y="0"/>
                    </a:moveTo>
                    <a:lnTo>
                      <a:pt x="28" y="1"/>
                    </a:lnTo>
                    <a:lnTo>
                      <a:pt x="37" y="2"/>
                    </a:lnTo>
                    <a:lnTo>
                      <a:pt x="32" y="14"/>
                    </a:lnTo>
                    <a:lnTo>
                      <a:pt x="36" y="28"/>
                    </a:lnTo>
                    <a:lnTo>
                      <a:pt x="34" y="39"/>
                    </a:lnTo>
                    <a:lnTo>
                      <a:pt x="32" y="42"/>
                    </a:lnTo>
                    <a:lnTo>
                      <a:pt x="14" y="47"/>
                    </a:lnTo>
                    <a:lnTo>
                      <a:pt x="7" y="31"/>
                    </a:lnTo>
                    <a:lnTo>
                      <a:pt x="0" y="23"/>
                    </a:lnTo>
                    <a:lnTo>
                      <a:pt x="8" y="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2076" name="Freeform 38"/>
              <p:cNvSpPr>
                <a:spLocks/>
              </p:cNvSpPr>
              <p:nvPr/>
            </p:nvSpPr>
            <p:spPr bwMode="auto">
              <a:xfrm>
                <a:off x="4504" y="3323"/>
                <a:ext cx="27" cy="43"/>
              </a:xfrm>
              <a:custGeom>
                <a:avLst/>
                <a:gdLst>
                  <a:gd name="T0" fmla="*/ 5 w 27"/>
                  <a:gd name="T1" fmla="*/ 0 h 43"/>
                  <a:gd name="T2" fmla="*/ 13 w 27"/>
                  <a:gd name="T3" fmla="*/ 3 h 43"/>
                  <a:gd name="T4" fmla="*/ 27 w 27"/>
                  <a:gd name="T5" fmla="*/ 16 h 43"/>
                  <a:gd name="T6" fmla="*/ 19 w 27"/>
                  <a:gd name="T7" fmla="*/ 35 h 43"/>
                  <a:gd name="T8" fmla="*/ 15 w 27"/>
                  <a:gd name="T9" fmla="*/ 43 h 43"/>
                  <a:gd name="T10" fmla="*/ 0 w 27"/>
                  <a:gd name="T11" fmla="*/ 40 h 43"/>
                  <a:gd name="T12" fmla="*/ 2 w 27"/>
                  <a:gd name="T13" fmla="*/ 37 h 43"/>
                  <a:gd name="T14" fmla="*/ 4 w 27"/>
                  <a:gd name="T15" fmla="*/ 26 h 43"/>
                  <a:gd name="T16" fmla="*/ 0 w 27"/>
                  <a:gd name="T17" fmla="*/ 12 h 43"/>
                  <a:gd name="T18" fmla="*/ 5 w 27"/>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43">
                    <a:moveTo>
                      <a:pt x="5" y="0"/>
                    </a:moveTo>
                    <a:lnTo>
                      <a:pt x="13" y="3"/>
                    </a:lnTo>
                    <a:lnTo>
                      <a:pt x="27" y="16"/>
                    </a:lnTo>
                    <a:lnTo>
                      <a:pt x="19" y="35"/>
                    </a:lnTo>
                    <a:lnTo>
                      <a:pt x="15" y="43"/>
                    </a:lnTo>
                    <a:lnTo>
                      <a:pt x="0" y="40"/>
                    </a:lnTo>
                    <a:lnTo>
                      <a:pt x="2" y="37"/>
                    </a:lnTo>
                    <a:lnTo>
                      <a:pt x="4" y="26"/>
                    </a:lnTo>
                    <a:lnTo>
                      <a:pt x="0" y="12"/>
                    </a:lnTo>
                    <a:lnTo>
                      <a:pt x="5" y="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2077" name="Freeform 39"/>
              <p:cNvSpPr>
                <a:spLocks/>
              </p:cNvSpPr>
              <p:nvPr/>
            </p:nvSpPr>
            <p:spPr bwMode="auto">
              <a:xfrm>
                <a:off x="4438" y="3264"/>
                <a:ext cx="13" cy="10"/>
              </a:xfrm>
              <a:custGeom>
                <a:avLst/>
                <a:gdLst>
                  <a:gd name="T0" fmla="*/ 1 w 13"/>
                  <a:gd name="T1" fmla="*/ 1 h 10"/>
                  <a:gd name="T2" fmla="*/ 13 w 13"/>
                  <a:gd name="T3" fmla="*/ 0 h 10"/>
                  <a:gd name="T4" fmla="*/ 10 w 13"/>
                  <a:gd name="T5" fmla="*/ 4 h 10"/>
                  <a:gd name="T6" fmla="*/ 10 w 13"/>
                  <a:gd name="T7" fmla="*/ 10 h 10"/>
                  <a:gd name="T8" fmla="*/ 0 w 13"/>
                  <a:gd name="T9" fmla="*/ 9 h 10"/>
                  <a:gd name="T10" fmla="*/ 2 w 13"/>
                  <a:gd name="T11" fmla="*/ 7 h 10"/>
                  <a:gd name="T12" fmla="*/ 1 w 13"/>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3" h="10">
                    <a:moveTo>
                      <a:pt x="1" y="1"/>
                    </a:moveTo>
                    <a:lnTo>
                      <a:pt x="13" y="0"/>
                    </a:lnTo>
                    <a:lnTo>
                      <a:pt x="10" y="4"/>
                    </a:lnTo>
                    <a:lnTo>
                      <a:pt x="10" y="10"/>
                    </a:lnTo>
                    <a:lnTo>
                      <a:pt x="0" y="9"/>
                    </a:lnTo>
                    <a:lnTo>
                      <a:pt x="2" y="7"/>
                    </a:lnTo>
                    <a:lnTo>
                      <a:pt x="1" y="1"/>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2078" name="Freeform 40"/>
              <p:cNvSpPr>
                <a:spLocks/>
              </p:cNvSpPr>
              <p:nvPr/>
            </p:nvSpPr>
            <p:spPr bwMode="auto">
              <a:xfrm>
                <a:off x="4367" y="3502"/>
                <a:ext cx="111" cy="154"/>
              </a:xfrm>
              <a:custGeom>
                <a:avLst/>
                <a:gdLst>
                  <a:gd name="T0" fmla="*/ 9 w 111"/>
                  <a:gd name="T1" fmla="*/ 16 h 154"/>
                  <a:gd name="T2" fmla="*/ 31 w 111"/>
                  <a:gd name="T3" fmla="*/ 2 h 154"/>
                  <a:gd name="T4" fmla="*/ 38 w 111"/>
                  <a:gd name="T5" fmla="*/ 0 h 154"/>
                  <a:gd name="T6" fmla="*/ 38 w 111"/>
                  <a:gd name="T7" fmla="*/ 23 h 154"/>
                  <a:gd name="T8" fmla="*/ 50 w 111"/>
                  <a:gd name="T9" fmla="*/ 34 h 154"/>
                  <a:gd name="T10" fmla="*/ 58 w 111"/>
                  <a:gd name="T11" fmla="*/ 35 h 154"/>
                  <a:gd name="T12" fmla="*/ 72 w 111"/>
                  <a:gd name="T13" fmla="*/ 45 h 154"/>
                  <a:gd name="T14" fmla="*/ 79 w 111"/>
                  <a:gd name="T15" fmla="*/ 46 h 154"/>
                  <a:gd name="T16" fmla="*/ 84 w 111"/>
                  <a:gd name="T17" fmla="*/ 49 h 154"/>
                  <a:gd name="T18" fmla="*/ 86 w 111"/>
                  <a:gd name="T19" fmla="*/ 76 h 154"/>
                  <a:gd name="T20" fmla="*/ 102 w 111"/>
                  <a:gd name="T21" fmla="*/ 77 h 154"/>
                  <a:gd name="T22" fmla="*/ 101 w 111"/>
                  <a:gd name="T23" fmla="*/ 87 h 154"/>
                  <a:gd name="T24" fmla="*/ 107 w 111"/>
                  <a:gd name="T25" fmla="*/ 92 h 154"/>
                  <a:gd name="T26" fmla="*/ 111 w 111"/>
                  <a:gd name="T27" fmla="*/ 99 h 154"/>
                  <a:gd name="T28" fmla="*/ 104 w 111"/>
                  <a:gd name="T29" fmla="*/ 118 h 154"/>
                  <a:gd name="T30" fmla="*/ 95 w 111"/>
                  <a:gd name="T31" fmla="*/ 112 h 154"/>
                  <a:gd name="T32" fmla="*/ 71 w 111"/>
                  <a:gd name="T33" fmla="*/ 116 h 154"/>
                  <a:gd name="T34" fmla="*/ 63 w 111"/>
                  <a:gd name="T35" fmla="*/ 145 h 154"/>
                  <a:gd name="T36" fmla="*/ 62 w 111"/>
                  <a:gd name="T37" fmla="*/ 143 h 154"/>
                  <a:gd name="T38" fmla="*/ 51 w 111"/>
                  <a:gd name="T39" fmla="*/ 143 h 154"/>
                  <a:gd name="T40" fmla="*/ 48 w 111"/>
                  <a:gd name="T41" fmla="*/ 152 h 154"/>
                  <a:gd name="T42" fmla="*/ 48 w 111"/>
                  <a:gd name="T43" fmla="*/ 153 h 154"/>
                  <a:gd name="T44" fmla="*/ 45 w 111"/>
                  <a:gd name="T45" fmla="*/ 145 h 154"/>
                  <a:gd name="T46" fmla="*/ 35 w 111"/>
                  <a:gd name="T47" fmla="*/ 144 h 154"/>
                  <a:gd name="T48" fmla="*/ 33 w 111"/>
                  <a:gd name="T49" fmla="*/ 143 h 154"/>
                  <a:gd name="T50" fmla="*/ 30 w 111"/>
                  <a:gd name="T51" fmla="*/ 140 h 154"/>
                  <a:gd name="T52" fmla="*/ 24 w 111"/>
                  <a:gd name="T53" fmla="*/ 154 h 154"/>
                  <a:gd name="T54" fmla="*/ 16 w 111"/>
                  <a:gd name="T55" fmla="*/ 153 h 154"/>
                  <a:gd name="T56" fmla="*/ 7 w 111"/>
                  <a:gd name="T57" fmla="*/ 125 h 154"/>
                  <a:gd name="T58" fmla="*/ 9 w 111"/>
                  <a:gd name="T59" fmla="*/ 112 h 154"/>
                  <a:gd name="T60" fmla="*/ 0 w 111"/>
                  <a:gd name="T61" fmla="*/ 90 h 154"/>
                  <a:gd name="T62" fmla="*/ 6 w 111"/>
                  <a:gd name="T63" fmla="*/ 77 h 154"/>
                  <a:gd name="T64" fmla="*/ 1 w 111"/>
                  <a:gd name="T65" fmla="*/ 69 h 154"/>
                  <a:gd name="T66" fmla="*/ 8 w 111"/>
                  <a:gd name="T67" fmla="*/ 33 h 154"/>
                  <a:gd name="T68" fmla="*/ 0 w 111"/>
                  <a:gd name="T69" fmla="*/ 15 h 154"/>
                  <a:gd name="T70" fmla="*/ 9 w 111"/>
                  <a:gd name="T71" fmla="*/ 1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 h="154">
                    <a:moveTo>
                      <a:pt x="9" y="16"/>
                    </a:moveTo>
                    <a:lnTo>
                      <a:pt x="31" y="2"/>
                    </a:lnTo>
                    <a:lnTo>
                      <a:pt x="38" y="0"/>
                    </a:lnTo>
                    <a:lnTo>
                      <a:pt x="38" y="23"/>
                    </a:lnTo>
                    <a:lnTo>
                      <a:pt x="50" y="34"/>
                    </a:lnTo>
                    <a:lnTo>
                      <a:pt x="58" y="35"/>
                    </a:lnTo>
                    <a:lnTo>
                      <a:pt x="72" y="45"/>
                    </a:lnTo>
                    <a:lnTo>
                      <a:pt x="79" y="46"/>
                    </a:lnTo>
                    <a:lnTo>
                      <a:pt x="84" y="49"/>
                    </a:lnTo>
                    <a:lnTo>
                      <a:pt x="86" y="76"/>
                    </a:lnTo>
                    <a:lnTo>
                      <a:pt x="102" y="77"/>
                    </a:lnTo>
                    <a:lnTo>
                      <a:pt x="101" y="87"/>
                    </a:lnTo>
                    <a:lnTo>
                      <a:pt x="107" y="92"/>
                    </a:lnTo>
                    <a:lnTo>
                      <a:pt x="111" y="99"/>
                    </a:lnTo>
                    <a:lnTo>
                      <a:pt x="104" y="118"/>
                    </a:lnTo>
                    <a:lnTo>
                      <a:pt x="95" y="112"/>
                    </a:lnTo>
                    <a:lnTo>
                      <a:pt x="71" y="116"/>
                    </a:lnTo>
                    <a:lnTo>
                      <a:pt x="63" y="145"/>
                    </a:lnTo>
                    <a:lnTo>
                      <a:pt x="62" y="143"/>
                    </a:lnTo>
                    <a:lnTo>
                      <a:pt x="51" y="143"/>
                    </a:lnTo>
                    <a:lnTo>
                      <a:pt x="48" y="152"/>
                    </a:lnTo>
                    <a:lnTo>
                      <a:pt x="48" y="153"/>
                    </a:lnTo>
                    <a:lnTo>
                      <a:pt x="45" y="145"/>
                    </a:lnTo>
                    <a:lnTo>
                      <a:pt x="35" y="144"/>
                    </a:lnTo>
                    <a:lnTo>
                      <a:pt x="33" y="143"/>
                    </a:lnTo>
                    <a:lnTo>
                      <a:pt x="30" y="140"/>
                    </a:lnTo>
                    <a:lnTo>
                      <a:pt x="24" y="154"/>
                    </a:lnTo>
                    <a:lnTo>
                      <a:pt x="16" y="153"/>
                    </a:lnTo>
                    <a:lnTo>
                      <a:pt x="7" y="125"/>
                    </a:lnTo>
                    <a:lnTo>
                      <a:pt x="9" y="112"/>
                    </a:lnTo>
                    <a:lnTo>
                      <a:pt x="0" y="90"/>
                    </a:lnTo>
                    <a:lnTo>
                      <a:pt x="6" y="77"/>
                    </a:lnTo>
                    <a:lnTo>
                      <a:pt x="1" y="69"/>
                    </a:lnTo>
                    <a:lnTo>
                      <a:pt x="8" y="33"/>
                    </a:lnTo>
                    <a:lnTo>
                      <a:pt x="0" y="15"/>
                    </a:lnTo>
                    <a:lnTo>
                      <a:pt x="9" y="16"/>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2079" name="Freeform 41"/>
              <p:cNvSpPr>
                <a:spLocks/>
              </p:cNvSpPr>
              <p:nvPr/>
            </p:nvSpPr>
            <p:spPr bwMode="auto">
              <a:xfrm>
                <a:off x="4430" y="3614"/>
                <a:ext cx="77" cy="91"/>
              </a:xfrm>
              <a:custGeom>
                <a:avLst/>
                <a:gdLst>
                  <a:gd name="T0" fmla="*/ 43 w 77"/>
                  <a:gd name="T1" fmla="*/ 32 h 91"/>
                  <a:gd name="T2" fmla="*/ 55 w 77"/>
                  <a:gd name="T3" fmla="*/ 33 h 91"/>
                  <a:gd name="T4" fmla="*/ 62 w 77"/>
                  <a:gd name="T5" fmla="*/ 34 h 91"/>
                  <a:gd name="T6" fmla="*/ 66 w 77"/>
                  <a:gd name="T7" fmla="*/ 53 h 91"/>
                  <a:gd name="T8" fmla="*/ 74 w 77"/>
                  <a:gd name="T9" fmla="*/ 52 h 91"/>
                  <a:gd name="T10" fmla="*/ 77 w 77"/>
                  <a:gd name="T11" fmla="*/ 55 h 91"/>
                  <a:gd name="T12" fmla="*/ 74 w 77"/>
                  <a:gd name="T13" fmla="*/ 65 h 91"/>
                  <a:gd name="T14" fmla="*/ 76 w 77"/>
                  <a:gd name="T15" fmla="*/ 69 h 91"/>
                  <a:gd name="T16" fmla="*/ 74 w 77"/>
                  <a:gd name="T17" fmla="*/ 72 h 91"/>
                  <a:gd name="T18" fmla="*/ 72 w 77"/>
                  <a:gd name="T19" fmla="*/ 84 h 91"/>
                  <a:gd name="T20" fmla="*/ 56 w 77"/>
                  <a:gd name="T21" fmla="*/ 91 h 91"/>
                  <a:gd name="T22" fmla="*/ 39 w 77"/>
                  <a:gd name="T23" fmla="*/ 88 h 91"/>
                  <a:gd name="T24" fmla="*/ 47 w 77"/>
                  <a:gd name="T25" fmla="*/ 71 h 91"/>
                  <a:gd name="T26" fmla="*/ 44 w 77"/>
                  <a:gd name="T27" fmla="*/ 67 h 91"/>
                  <a:gd name="T28" fmla="*/ 24 w 77"/>
                  <a:gd name="T29" fmla="*/ 55 h 91"/>
                  <a:gd name="T30" fmla="*/ 15 w 77"/>
                  <a:gd name="T31" fmla="*/ 52 h 91"/>
                  <a:gd name="T32" fmla="*/ 4 w 77"/>
                  <a:gd name="T33" fmla="*/ 37 h 91"/>
                  <a:gd name="T34" fmla="*/ 0 w 77"/>
                  <a:gd name="T35" fmla="*/ 33 h 91"/>
                  <a:gd name="T36" fmla="*/ 8 w 77"/>
                  <a:gd name="T37" fmla="*/ 4 h 91"/>
                  <a:gd name="T38" fmla="*/ 32 w 77"/>
                  <a:gd name="T39" fmla="*/ 0 h 91"/>
                  <a:gd name="T40" fmla="*/ 41 w 77"/>
                  <a:gd name="T41" fmla="*/ 6 h 91"/>
                  <a:gd name="T42" fmla="*/ 43 w 77"/>
                  <a:gd name="T43" fmla="*/ 3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91">
                    <a:moveTo>
                      <a:pt x="43" y="32"/>
                    </a:moveTo>
                    <a:lnTo>
                      <a:pt x="55" y="33"/>
                    </a:lnTo>
                    <a:lnTo>
                      <a:pt x="62" y="34"/>
                    </a:lnTo>
                    <a:lnTo>
                      <a:pt x="66" y="53"/>
                    </a:lnTo>
                    <a:lnTo>
                      <a:pt x="74" y="52"/>
                    </a:lnTo>
                    <a:lnTo>
                      <a:pt x="77" y="55"/>
                    </a:lnTo>
                    <a:lnTo>
                      <a:pt x="74" y="65"/>
                    </a:lnTo>
                    <a:lnTo>
                      <a:pt x="76" y="69"/>
                    </a:lnTo>
                    <a:lnTo>
                      <a:pt x="74" y="72"/>
                    </a:lnTo>
                    <a:lnTo>
                      <a:pt x="72" y="84"/>
                    </a:lnTo>
                    <a:lnTo>
                      <a:pt x="56" y="91"/>
                    </a:lnTo>
                    <a:lnTo>
                      <a:pt x="39" y="88"/>
                    </a:lnTo>
                    <a:lnTo>
                      <a:pt x="47" y="71"/>
                    </a:lnTo>
                    <a:lnTo>
                      <a:pt x="44" y="67"/>
                    </a:lnTo>
                    <a:lnTo>
                      <a:pt x="24" y="55"/>
                    </a:lnTo>
                    <a:lnTo>
                      <a:pt x="15" y="52"/>
                    </a:lnTo>
                    <a:lnTo>
                      <a:pt x="4" y="37"/>
                    </a:lnTo>
                    <a:lnTo>
                      <a:pt x="0" y="33"/>
                    </a:lnTo>
                    <a:lnTo>
                      <a:pt x="8" y="4"/>
                    </a:lnTo>
                    <a:lnTo>
                      <a:pt x="32" y="0"/>
                    </a:lnTo>
                    <a:lnTo>
                      <a:pt x="41" y="6"/>
                    </a:lnTo>
                    <a:lnTo>
                      <a:pt x="43" y="32"/>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48" name="Freeform 42"/>
              <p:cNvSpPr>
                <a:spLocks/>
              </p:cNvSpPr>
              <p:nvPr/>
            </p:nvSpPr>
            <p:spPr bwMode="auto">
              <a:xfrm>
                <a:off x="4469" y="3738"/>
                <a:ext cx="48" cy="56"/>
              </a:xfrm>
              <a:custGeom>
                <a:avLst/>
                <a:gdLst>
                  <a:gd name="T0" fmla="*/ 12 w 48"/>
                  <a:gd name="T1" fmla="*/ 0 h 56"/>
                  <a:gd name="T2" fmla="*/ 22 w 48"/>
                  <a:gd name="T3" fmla="*/ 8 h 56"/>
                  <a:gd name="T4" fmla="*/ 25 w 48"/>
                  <a:gd name="T5" fmla="*/ 8 h 56"/>
                  <a:gd name="T6" fmla="*/ 41 w 48"/>
                  <a:gd name="T7" fmla="*/ 21 h 56"/>
                  <a:gd name="T8" fmla="*/ 48 w 48"/>
                  <a:gd name="T9" fmla="*/ 30 h 56"/>
                  <a:gd name="T10" fmla="*/ 44 w 48"/>
                  <a:gd name="T11" fmla="*/ 36 h 56"/>
                  <a:gd name="T12" fmla="*/ 46 w 48"/>
                  <a:gd name="T13" fmla="*/ 43 h 56"/>
                  <a:gd name="T14" fmla="*/ 41 w 48"/>
                  <a:gd name="T15" fmla="*/ 51 h 56"/>
                  <a:gd name="T16" fmla="*/ 31 w 48"/>
                  <a:gd name="T17" fmla="*/ 56 h 56"/>
                  <a:gd name="T18" fmla="*/ 24 w 48"/>
                  <a:gd name="T19" fmla="*/ 54 h 56"/>
                  <a:gd name="T20" fmla="*/ 20 w 48"/>
                  <a:gd name="T21" fmla="*/ 56 h 56"/>
                  <a:gd name="T22" fmla="*/ 11 w 48"/>
                  <a:gd name="T23" fmla="*/ 51 h 56"/>
                  <a:gd name="T24" fmla="*/ 1 w 48"/>
                  <a:gd name="T25" fmla="*/ 48 h 56"/>
                  <a:gd name="T26" fmla="*/ 0 w 48"/>
                  <a:gd name="T27" fmla="*/ 37 h 56"/>
                  <a:gd name="T28" fmla="*/ 3 w 48"/>
                  <a:gd name="T29" fmla="*/ 34 h 56"/>
                  <a:gd name="T30" fmla="*/ 2 w 48"/>
                  <a:gd name="T31" fmla="*/ 28 h 56"/>
                  <a:gd name="T32" fmla="*/ 2 w 48"/>
                  <a:gd name="T33" fmla="*/ 25 h 56"/>
                  <a:gd name="T34" fmla="*/ 7 w 48"/>
                  <a:gd name="T35" fmla="*/ 2 h 56"/>
                  <a:gd name="T36" fmla="*/ 12 w 48"/>
                  <a:gd name="T3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56">
                    <a:moveTo>
                      <a:pt x="12" y="0"/>
                    </a:moveTo>
                    <a:lnTo>
                      <a:pt x="22" y="8"/>
                    </a:lnTo>
                    <a:lnTo>
                      <a:pt x="25" y="8"/>
                    </a:lnTo>
                    <a:lnTo>
                      <a:pt x="41" y="21"/>
                    </a:lnTo>
                    <a:lnTo>
                      <a:pt x="48" y="30"/>
                    </a:lnTo>
                    <a:lnTo>
                      <a:pt x="44" y="36"/>
                    </a:lnTo>
                    <a:lnTo>
                      <a:pt x="46" y="43"/>
                    </a:lnTo>
                    <a:lnTo>
                      <a:pt x="41" y="51"/>
                    </a:lnTo>
                    <a:lnTo>
                      <a:pt x="31" y="56"/>
                    </a:lnTo>
                    <a:lnTo>
                      <a:pt x="24" y="54"/>
                    </a:lnTo>
                    <a:lnTo>
                      <a:pt x="20" y="56"/>
                    </a:lnTo>
                    <a:lnTo>
                      <a:pt x="11" y="51"/>
                    </a:lnTo>
                    <a:lnTo>
                      <a:pt x="1" y="48"/>
                    </a:lnTo>
                    <a:lnTo>
                      <a:pt x="0" y="37"/>
                    </a:lnTo>
                    <a:lnTo>
                      <a:pt x="3" y="34"/>
                    </a:lnTo>
                    <a:lnTo>
                      <a:pt x="2" y="28"/>
                    </a:lnTo>
                    <a:lnTo>
                      <a:pt x="2" y="25"/>
                    </a:lnTo>
                    <a:lnTo>
                      <a:pt x="7" y="2"/>
                    </a:lnTo>
                    <a:lnTo>
                      <a:pt x="12" y="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49" name="Freeform 43"/>
              <p:cNvSpPr>
                <a:spLocks/>
              </p:cNvSpPr>
              <p:nvPr/>
            </p:nvSpPr>
            <p:spPr bwMode="auto">
              <a:xfrm>
                <a:off x="5190" y="2580"/>
                <a:ext cx="100" cy="120"/>
              </a:xfrm>
              <a:custGeom>
                <a:avLst/>
                <a:gdLst>
                  <a:gd name="T0" fmla="*/ 74 w 100"/>
                  <a:gd name="T1" fmla="*/ 15 h 120"/>
                  <a:gd name="T2" fmla="*/ 74 w 100"/>
                  <a:gd name="T3" fmla="*/ 22 h 120"/>
                  <a:gd name="T4" fmla="*/ 86 w 100"/>
                  <a:gd name="T5" fmla="*/ 28 h 120"/>
                  <a:gd name="T6" fmla="*/ 78 w 100"/>
                  <a:gd name="T7" fmla="*/ 37 h 120"/>
                  <a:gd name="T8" fmla="*/ 87 w 100"/>
                  <a:gd name="T9" fmla="*/ 50 h 120"/>
                  <a:gd name="T10" fmla="*/ 80 w 100"/>
                  <a:gd name="T11" fmla="*/ 59 h 120"/>
                  <a:gd name="T12" fmla="*/ 92 w 100"/>
                  <a:gd name="T13" fmla="*/ 68 h 120"/>
                  <a:gd name="T14" fmla="*/ 86 w 100"/>
                  <a:gd name="T15" fmla="*/ 74 h 120"/>
                  <a:gd name="T16" fmla="*/ 100 w 100"/>
                  <a:gd name="T17" fmla="*/ 83 h 120"/>
                  <a:gd name="T18" fmla="*/ 80 w 100"/>
                  <a:gd name="T19" fmla="*/ 101 h 120"/>
                  <a:gd name="T20" fmla="*/ 67 w 100"/>
                  <a:gd name="T21" fmla="*/ 110 h 120"/>
                  <a:gd name="T22" fmla="*/ 39 w 100"/>
                  <a:gd name="T23" fmla="*/ 117 h 120"/>
                  <a:gd name="T24" fmla="*/ 20 w 100"/>
                  <a:gd name="T25" fmla="*/ 120 h 120"/>
                  <a:gd name="T26" fmla="*/ 6 w 100"/>
                  <a:gd name="T27" fmla="*/ 110 h 120"/>
                  <a:gd name="T28" fmla="*/ 9 w 100"/>
                  <a:gd name="T29" fmla="*/ 99 h 120"/>
                  <a:gd name="T30" fmla="*/ 4 w 100"/>
                  <a:gd name="T31" fmla="*/ 86 h 120"/>
                  <a:gd name="T32" fmla="*/ 8 w 100"/>
                  <a:gd name="T33" fmla="*/ 81 h 120"/>
                  <a:gd name="T34" fmla="*/ 36 w 100"/>
                  <a:gd name="T35" fmla="*/ 61 h 120"/>
                  <a:gd name="T36" fmla="*/ 43 w 100"/>
                  <a:gd name="T37" fmla="*/ 61 h 120"/>
                  <a:gd name="T38" fmla="*/ 43 w 100"/>
                  <a:gd name="T39" fmla="*/ 53 h 120"/>
                  <a:gd name="T40" fmla="*/ 33 w 100"/>
                  <a:gd name="T41" fmla="*/ 50 h 120"/>
                  <a:gd name="T42" fmla="*/ 29 w 100"/>
                  <a:gd name="T43" fmla="*/ 45 h 120"/>
                  <a:gd name="T44" fmla="*/ 30 w 100"/>
                  <a:gd name="T45" fmla="*/ 40 h 120"/>
                  <a:gd name="T46" fmla="*/ 31 w 100"/>
                  <a:gd name="T47" fmla="*/ 38 h 120"/>
                  <a:gd name="T48" fmla="*/ 28 w 100"/>
                  <a:gd name="T49" fmla="*/ 34 h 120"/>
                  <a:gd name="T50" fmla="*/ 29 w 100"/>
                  <a:gd name="T51" fmla="*/ 31 h 120"/>
                  <a:gd name="T52" fmla="*/ 26 w 100"/>
                  <a:gd name="T53" fmla="*/ 31 h 120"/>
                  <a:gd name="T54" fmla="*/ 28 w 100"/>
                  <a:gd name="T55" fmla="*/ 25 h 120"/>
                  <a:gd name="T56" fmla="*/ 20 w 100"/>
                  <a:gd name="T57" fmla="*/ 19 h 120"/>
                  <a:gd name="T58" fmla="*/ 14 w 100"/>
                  <a:gd name="T59" fmla="*/ 19 h 120"/>
                  <a:gd name="T60" fmla="*/ 0 w 100"/>
                  <a:gd name="T61" fmla="*/ 12 h 120"/>
                  <a:gd name="T62" fmla="*/ 5 w 100"/>
                  <a:gd name="T63" fmla="*/ 12 h 120"/>
                  <a:gd name="T64" fmla="*/ 7 w 100"/>
                  <a:gd name="T65" fmla="*/ 9 h 120"/>
                  <a:gd name="T66" fmla="*/ 14 w 100"/>
                  <a:gd name="T67" fmla="*/ 13 h 120"/>
                  <a:gd name="T68" fmla="*/ 18 w 100"/>
                  <a:gd name="T69" fmla="*/ 16 h 120"/>
                  <a:gd name="T70" fmla="*/ 40 w 100"/>
                  <a:gd name="T71" fmla="*/ 17 h 120"/>
                  <a:gd name="T72" fmla="*/ 48 w 100"/>
                  <a:gd name="T73" fmla="*/ 12 h 120"/>
                  <a:gd name="T74" fmla="*/ 49 w 100"/>
                  <a:gd name="T75" fmla="*/ 4 h 120"/>
                  <a:gd name="T76" fmla="*/ 67 w 100"/>
                  <a:gd name="T77" fmla="*/ 0 h 120"/>
                  <a:gd name="T78" fmla="*/ 72 w 100"/>
                  <a:gd name="T79" fmla="*/ 3 h 120"/>
                  <a:gd name="T80" fmla="*/ 80 w 100"/>
                  <a:gd name="T81" fmla="*/ 7 h 120"/>
                  <a:gd name="T82" fmla="*/ 76 w 100"/>
                  <a:gd name="T83" fmla="*/ 12 h 120"/>
                  <a:gd name="T84" fmla="*/ 74 w 100"/>
                  <a:gd name="T85" fmla="*/ 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 h="120">
                    <a:moveTo>
                      <a:pt x="74" y="15"/>
                    </a:moveTo>
                    <a:lnTo>
                      <a:pt x="74" y="22"/>
                    </a:lnTo>
                    <a:lnTo>
                      <a:pt x="86" y="28"/>
                    </a:lnTo>
                    <a:lnTo>
                      <a:pt x="78" y="37"/>
                    </a:lnTo>
                    <a:lnTo>
                      <a:pt x="87" y="50"/>
                    </a:lnTo>
                    <a:lnTo>
                      <a:pt x="80" y="59"/>
                    </a:lnTo>
                    <a:lnTo>
                      <a:pt x="92" y="68"/>
                    </a:lnTo>
                    <a:lnTo>
                      <a:pt x="86" y="74"/>
                    </a:lnTo>
                    <a:lnTo>
                      <a:pt x="100" y="83"/>
                    </a:lnTo>
                    <a:lnTo>
                      <a:pt x="80" y="101"/>
                    </a:lnTo>
                    <a:lnTo>
                      <a:pt x="67" y="110"/>
                    </a:lnTo>
                    <a:lnTo>
                      <a:pt x="39" y="117"/>
                    </a:lnTo>
                    <a:lnTo>
                      <a:pt x="20" y="120"/>
                    </a:lnTo>
                    <a:lnTo>
                      <a:pt x="6" y="110"/>
                    </a:lnTo>
                    <a:lnTo>
                      <a:pt x="9" y="99"/>
                    </a:lnTo>
                    <a:lnTo>
                      <a:pt x="4" y="86"/>
                    </a:lnTo>
                    <a:lnTo>
                      <a:pt x="8" y="81"/>
                    </a:lnTo>
                    <a:lnTo>
                      <a:pt x="36" y="61"/>
                    </a:lnTo>
                    <a:lnTo>
                      <a:pt x="43" y="61"/>
                    </a:lnTo>
                    <a:lnTo>
                      <a:pt x="43" y="53"/>
                    </a:lnTo>
                    <a:lnTo>
                      <a:pt x="33" y="50"/>
                    </a:lnTo>
                    <a:lnTo>
                      <a:pt x="29" y="45"/>
                    </a:lnTo>
                    <a:lnTo>
                      <a:pt x="30" y="40"/>
                    </a:lnTo>
                    <a:lnTo>
                      <a:pt x="31" y="38"/>
                    </a:lnTo>
                    <a:lnTo>
                      <a:pt x="28" y="34"/>
                    </a:lnTo>
                    <a:lnTo>
                      <a:pt x="29" y="31"/>
                    </a:lnTo>
                    <a:lnTo>
                      <a:pt x="26" y="31"/>
                    </a:lnTo>
                    <a:lnTo>
                      <a:pt x="28" y="25"/>
                    </a:lnTo>
                    <a:lnTo>
                      <a:pt x="20" y="19"/>
                    </a:lnTo>
                    <a:lnTo>
                      <a:pt x="14" y="19"/>
                    </a:lnTo>
                    <a:lnTo>
                      <a:pt x="0" y="12"/>
                    </a:lnTo>
                    <a:lnTo>
                      <a:pt x="5" y="12"/>
                    </a:lnTo>
                    <a:lnTo>
                      <a:pt x="7" y="9"/>
                    </a:lnTo>
                    <a:lnTo>
                      <a:pt x="14" y="13"/>
                    </a:lnTo>
                    <a:lnTo>
                      <a:pt x="18" y="16"/>
                    </a:lnTo>
                    <a:lnTo>
                      <a:pt x="40" y="17"/>
                    </a:lnTo>
                    <a:lnTo>
                      <a:pt x="48" y="12"/>
                    </a:lnTo>
                    <a:lnTo>
                      <a:pt x="49" y="4"/>
                    </a:lnTo>
                    <a:lnTo>
                      <a:pt x="67" y="0"/>
                    </a:lnTo>
                    <a:lnTo>
                      <a:pt x="72" y="3"/>
                    </a:lnTo>
                    <a:lnTo>
                      <a:pt x="80" y="7"/>
                    </a:lnTo>
                    <a:lnTo>
                      <a:pt x="76" y="12"/>
                    </a:lnTo>
                    <a:lnTo>
                      <a:pt x="74" y="15"/>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50" name="Freeform 44"/>
              <p:cNvSpPr>
                <a:spLocks/>
              </p:cNvSpPr>
              <p:nvPr/>
            </p:nvSpPr>
            <p:spPr bwMode="auto">
              <a:xfrm>
                <a:off x="5104" y="2592"/>
                <a:ext cx="119" cy="160"/>
              </a:xfrm>
              <a:custGeom>
                <a:avLst/>
                <a:gdLst>
                  <a:gd name="T0" fmla="*/ 114 w 119"/>
                  <a:gd name="T1" fmla="*/ 13 h 160"/>
                  <a:gd name="T2" fmla="*/ 112 w 119"/>
                  <a:gd name="T3" fmla="*/ 19 h 160"/>
                  <a:gd name="T4" fmla="*/ 115 w 119"/>
                  <a:gd name="T5" fmla="*/ 19 h 160"/>
                  <a:gd name="T6" fmla="*/ 114 w 119"/>
                  <a:gd name="T7" fmla="*/ 22 h 160"/>
                  <a:gd name="T8" fmla="*/ 117 w 119"/>
                  <a:gd name="T9" fmla="*/ 26 h 160"/>
                  <a:gd name="T10" fmla="*/ 116 w 119"/>
                  <a:gd name="T11" fmla="*/ 28 h 160"/>
                  <a:gd name="T12" fmla="*/ 115 w 119"/>
                  <a:gd name="T13" fmla="*/ 33 h 160"/>
                  <a:gd name="T14" fmla="*/ 119 w 119"/>
                  <a:gd name="T15" fmla="*/ 38 h 160"/>
                  <a:gd name="T16" fmla="*/ 102 w 119"/>
                  <a:gd name="T17" fmla="*/ 38 h 160"/>
                  <a:gd name="T18" fmla="*/ 95 w 119"/>
                  <a:gd name="T19" fmla="*/ 46 h 160"/>
                  <a:gd name="T20" fmla="*/ 96 w 119"/>
                  <a:gd name="T21" fmla="*/ 53 h 160"/>
                  <a:gd name="T22" fmla="*/ 90 w 119"/>
                  <a:gd name="T23" fmla="*/ 60 h 160"/>
                  <a:gd name="T24" fmla="*/ 77 w 119"/>
                  <a:gd name="T25" fmla="*/ 64 h 160"/>
                  <a:gd name="T26" fmla="*/ 58 w 119"/>
                  <a:gd name="T27" fmla="*/ 76 h 160"/>
                  <a:gd name="T28" fmla="*/ 56 w 119"/>
                  <a:gd name="T29" fmla="*/ 97 h 160"/>
                  <a:gd name="T30" fmla="*/ 67 w 119"/>
                  <a:gd name="T31" fmla="*/ 100 h 160"/>
                  <a:gd name="T32" fmla="*/ 73 w 119"/>
                  <a:gd name="T33" fmla="*/ 107 h 160"/>
                  <a:gd name="T34" fmla="*/ 53 w 119"/>
                  <a:gd name="T35" fmla="*/ 121 h 160"/>
                  <a:gd name="T36" fmla="*/ 52 w 119"/>
                  <a:gd name="T37" fmla="*/ 141 h 160"/>
                  <a:gd name="T38" fmla="*/ 45 w 119"/>
                  <a:gd name="T39" fmla="*/ 149 h 160"/>
                  <a:gd name="T40" fmla="*/ 30 w 119"/>
                  <a:gd name="T41" fmla="*/ 152 h 160"/>
                  <a:gd name="T42" fmla="*/ 28 w 119"/>
                  <a:gd name="T43" fmla="*/ 158 h 160"/>
                  <a:gd name="T44" fmla="*/ 20 w 119"/>
                  <a:gd name="T45" fmla="*/ 160 h 160"/>
                  <a:gd name="T46" fmla="*/ 13 w 119"/>
                  <a:gd name="T47" fmla="*/ 148 h 160"/>
                  <a:gd name="T48" fmla="*/ 16 w 119"/>
                  <a:gd name="T49" fmla="*/ 145 h 160"/>
                  <a:gd name="T50" fmla="*/ 0 w 119"/>
                  <a:gd name="T51" fmla="*/ 123 h 160"/>
                  <a:gd name="T52" fmla="*/ 2 w 119"/>
                  <a:gd name="T53" fmla="*/ 116 h 160"/>
                  <a:gd name="T54" fmla="*/ 12 w 119"/>
                  <a:gd name="T55" fmla="*/ 104 h 160"/>
                  <a:gd name="T56" fmla="*/ 15 w 119"/>
                  <a:gd name="T57" fmla="*/ 89 h 160"/>
                  <a:gd name="T58" fmla="*/ 8 w 119"/>
                  <a:gd name="T59" fmla="*/ 73 h 160"/>
                  <a:gd name="T60" fmla="*/ 12 w 119"/>
                  <a:gd name="T61" fmla="*/ 60 h 160"/>
                  <a:gd name="T62" fmla="*/ 16 w 119"/>
                  <a:gd name="T63" fmla="*/ 58 h 160"/>
                  <a:gd name="T64" fmla="*/ 27 w 119"/>
                  <a:gd name="T65" fmla="*/ 57 h 160"/>
                  <a:gd name="T66" fmla="*/ 36 w 119"/>
                  <a:gd name="T67" fmla="*/ 32 h 160"/>
                  <a:gd name="T68" fmla="*/ 48 w 119"/>
                  <a:gd name="T69" fmla="*/ 23 h 160"/>
                  <a:gd name="T70" fmla="*/ 47 w 119"/>
                  <a:gd name="T71" fmla="*/ 19 h 160"/>
                  <a:gd name="T72" fmla="*/ 55 w 119"/>
                  <a:gd name="T73" fmla="*/ 11 h 160"/>
                  <a:gd name="T74" fmla="*/ 62 w 119"/>
                  <a:gd name="T75" fmla="*/ 12 h 160"/>
                  <a:gd name="T76" fmla="*/ 65 w 119"/>
                  <a:gd name="T77" fmla="*/ 7 h 160"/>
                  <a:gd name="T78" fmla="*/ 79 w 119"/>
                  <a:gd name="T79" fmla="*/ 9 h 160"/>
                  <a:gd name="T80" fmla="*/ 84 w 119"/>
                  <a:gd name="T81" fmla="*/ 3 h 160"/>
                  <a:gd name="T82" fmla="*/ 83 w 119"/>
                  <a:gd name="T83" fmla="*/ 0 h 160"/>
                  <a:gd name="T84" fmla="*/ 86 w 119"/>
                  <a:gd name="T85" fmla="*/ 0 h 160"/>
                  <a:gd name="T86" fmla="*/ 100 w 119"/>
                  <a:gd name="T87" fmla="*/ 7 h 160"/>
                  <a:gd name="T88" fmla="*/ 106 w 119"/>
                  <a:gd name="T89" fmla="*/ 7 h 160"/>
                  <a:gd name="T90" fmla="*/ 114 w 119"/>
                  <a:gd name="T91" fmla="*/ 1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9" h="160">
                    <a:moveTo>
                      <a:pt x="114" y="13"/>
                    </a:moveTo>
                    <a:lnTo>
                      <a:pt x="112" y="19"/>
                    </a:lnTo>
                    <a:lnTo>
                      <a:pt x="115" y="19"/>
                    </a:lnTo>
                    <a:lnTo>
                      <a:pt x="114" y="22"/>
                    </a:lnTo>
                    <a:lnTo>
                      <a:pt x="117" y="26"/>
                    </a:lnTo>
                    <a:lnTo>
                      <a:pt x="116" y="28"/>
                    </a:lnTo>
                    <a:lnTo>
                      <a:pt x="115" y="33"/>
                    </a:lnTo>
                    <a:lnTo>
                      <a:pt x="119" y="38"/>
                    </a:lnTo>
                    <a:lnTo>
                      <a:pt x="102" y="38"/>
                    </a:lnTo>
                    <a:lnTo>
                      <a:pt x="95" y="46"/>
                    </a:lnTo>
                    <a:lnTo>
                      <a:pt x="96" y="53"/>
                    </a:lnTo>
                    <a:lnTo>
                      <a:pt x="90" y="60"/>
                    </a:lnTo>
                    <a:lnTo>
                      <a:pt x="77" y="64"/>
                    </a:lnTo>
                    <a:lnTo>
                      <a:pt x="58" y="76"/>
                    </a:lnTo>
                    <a:lnTo>
                      <a:pt x="56" y="97"/>
                    </a:lnTo>
                    <a:lnTo>
                      <a:pt x="67" y="100"/>
                    </a:lnTo>
                    <a:lnTo>
                      <a:pt x="73" y="107"/>
                    </a:lnTo>
                    <a:lnTo>
                      <a:pt x="53" y="121"/>
                    </a:lnTo>
                    <a:lnTo>
                      <a:pt x="52" y="141"/>
                    </a:lnTo>
                    <a:lnTo>
                      <a:pt x="45" y="149"/>
                    </a:lnTo>
                    <a:lnTo>
                      <a:pt x="30" y="152"/>
                    </a:lnTo>
                    <a:lnTo>
                      <a:pt x="28" y="158"/>
                    </a:lnTo>
                    <a:lnTo>
                      <a:pt x="20" y="160"/>
                    </a:lnTo>
                    <a:lnTo>
                      <a:pt x="13" y="148"/>
                    </a:lnTo>
                    <a:lnTo>
                      <a:pt x="16" y="145"/>
                    </a:lnTo>
                    <a:lnTo>
                      <a:pt x="0" y="123"/>
                    </a:lnTo>
                    <a:lnTo>
                      <a:pt x="2" y="116"/>
                    </a:lnTo>
                    <a:lnTo>
                      <a:pt x="12" y="104"/>
                    </a:lnTo>
                    <a:lnTo>
                      <a:pt x="15" y="89"/>
                    </a:lnTo>
                    <a:lnTo>
                      <a:pt x="8" y="73"/>
                    </a:lnTo>
                    <a:lnTo>
                      <a:pt x="12" y="60"/>
                    </a:lnTo>
                    <a:lnTo>
                      <a:pt x="16" y="58"/>
                    </a:lnTo>
                    <a:lnTo>
                      <a:pt x="27" y="57"/>
                    </a:lnTo>
                    <a:lnTo>
                      <a:pt x="36" y="32"/>
                    </a:lnTo>
                    <a:lnTo>
                      <a:pt x="48" y="23"/>
                    </a:lnTo>
                    <a:lnTo>
                      <a:pt x="47" y="19"/>
                    </a:lnTo>
                    <a:lnTo>
                      <a:pt x="55" y="11"/>
                    </a:lnTo>
                    <a:lnTo>
                      <a:pt x="62" y="12"/>
                    </a:lnTo>
                    <a:lnTo>
                      <a:pt x="65" y="7"/>
                    </a:lnTo>
                    <a:lnTo>
                      <a:pt x="79" y="9"/>
                    </a:lnTo>
                    <a:lnTo>
                      <a:pt x="84" y="3"/>
                    </a:lnTo>
                    <a:lnTo>
                      <a:pt x="83" y="0"/>
                    </a:lnTo>
                    <a:lnTo>
                      <a:pt x="86" y="0"/>
                    </a:lnTo>
                    <a:lnTo>
                      <a:pt x="100" y="7"/>
                    </a:lnTo>
                    <a:lnTo>
                      <a:pt x="106" y="7"/>
                    </a:lnTo>
                    <a:lnTo>
                      <a:pt x="114" y="13"/>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51" name="Freeform 45"/>
              <p:cNvSpPr>
                <a:spLocks/>
              </p:cNvSpPr>
              <p:nvPr/>
            </p:nvSpPr>
            <p:spPr bwMode="auto">
              <a:xfrm>
                <a:off x="5133" y="2756"/>
                <a:ext cx="89" cy="66"/>
              </a:xfrm>
              <a:custGeom>
                <a:avLst/>
                <a:gdLst>
                  <a:gd name="T0" fmla="*/ 82 w 89"/>
                  <a:gd name="T1" fmla="*/ 6 h 66"/>
                  <a:gd name="T2" fmla="*/ 88 w 89"/>
                  <a:gd name="T3" fmla="*/ 24 h 66"/>
                  <a:gd name="T4" fmla="*/ 81 w 89"/>
                  <a:gd name="T5" fmla="*/ 30 h 66"/>
                  <a:gd name="T6" fmla="*/ 85 w 89"/>
                  <a:gd name="T7" fmla="*/ 33 h 66"/>
                  <a:gd name="T8" fmla="*/ 89 w 89"/>
                  <a:gd name="T9" fmla="*/ 50 h 66"/>
                  <a:gd name="T10" fmla="*/ 77 w 89"/>
                  <a:gd name="T11" fmla="*/ 59 h 66"/>
                  <a:gd name="T12" fmla="*/ 75 w 89"/>
                  <a:gd name="T13" fmla="*/ 66 h 66"/>
                  <a:gd name="T14" fmla="*/ 60 w 89"/>
                  <a:gd name="T15" fmla="*/ 63 h 66"/>
                  <a:gd name="T16" fmla="*/ 53 w 89"/>
                  <a:gd name="T17" fmla="*/ 64 h 66"/>
                  <a:gd name="T18" fmla="*/ 41 w 89"/>
                  <a:gd name="T19" fmla="*/ 61 h 66"/>
                  <a:gd name="T20" fmla="*/ 39 w 89"/>
                  <a:gd name="T21" fmla="*/ 57 h 66"/>
                  <a:gd name="T22" fmla="*/ 31 w 89"/>
                  <a:gd name="T23" fmla="*/ 55 h 66"/>
                  <a:gd name="T24" fmla="*/ 13 w 89"/>
                  <a:gd name="T25" fmla="*/ 48 h 66"/>
                  <a:gd name="T26" fmla="*/ 6 w 89"/>
                  <a:gd name="T27" fmla="*/ 45 h 66"/>
                  <a:gd name="T28" fmla="*/ 3 w 89"/>
                  <a:gd name="T29" fmla="*/ 29 h 66"/>
                  <a:gd name="T30" fmla="*/ 0 w 89"/>
                  <a:gd name="T31" fmla="*/ 12 h 66"/>
                  <a:gd name="T32" fmla="*/ 38 w 89"/>
                  <a:gd name="T33" fmla="*/ 0 h 66"/>
                  <a:gd name="T34" fmla="*/ 44 w 89"/>
                  <a:gd name="T35" fmla="*/ 6 h 66"/>
                  <a:gd name="T36" fmla="*/ 53 w 89"/>
                  <a:gd name="T37" fmla="*/ 5 h 66"/>
                  <a:gd name="T38" fmla="*/ 82 w 89"/>
                  <a:gd name="T39" fmla="*/ 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 h="66">
                    <a:moveTo>
                      <a:pt x="82" y="6"/>
                    </a:moveTo>
                    <a:lnTo>
                      <a:pt x="88" y="24"/>
                    </a:lnTo>
                    <a:lnTo>
                      <a:pt x="81" y="30"/>
                    </a:lnTo>
                    <a:lnTo>
                      <a:pt x="85" y="33"/>
                    </a:lnTo>
                    <a:lnTo>
                      <a:pt x="89" y="50"/>
                    </a:lnTo>
                    <a:lnTo>
                      <a:pt x="77" y="59"/>
                    </a:lnTo>
                    <a:lnTo>
                      <a:pt x="75" y="66"/>
                    </a:lnTo>
                    <a:lnTo>
                      <a:pt x="60" y="63"/>
                    </a:lnTo>
                    <a:lnTo>
                      <a:pt x="53" y="64"/>
                    </a:lnTo>
                    <a:lnTo>
                      <a:pt x="41" y="61"/>
                    </a:lnTo>
                    <a:lnTo>
                      <a:pt x="39" y="57"/>
                    </a:lnTo>
                    <a:lnTo>
                      <a:pt x="31" y="55"/>
                    </a:lnTo>
                    <a:lnTo>
                      <a:pt x="13" y="48"/>
                    </a:lnTo>
                    <a:lnTo>
                      <a:pt x="6" y="45"/>
                    </a:lnTo>
                    <a:lnTo>
                      <a:pt x="3" y="29"/>
                    </a:lnTo>
                    <a:lnTo>
                      <a:pt x="0" y="12"/>
                    </a:lnTo>
                    <a:lnTo>
                      <a:pt x="38" y="0"/>
                    </a:lnTo>
                    <a:lnTo>
                      <a:pt x="44" y="6"/>
                    </a:lnTo>
                    <a:lnTo>
                      <a:pt x="53" y="5"/>
                    </a:lnTo>
                    <a:lnTo>
                      <a:pt x="82" y="6"/>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52" name="Freeform 46"/>
              <p:cNvSpPr>
                <a:spLocks/>
              </p:cNvSpPr>
              <p:nvPr/>
            </p:nvSpPr>
            <p:spPr bwMode="auto">
              <a:xfrm>
                <a:off x="4908" y="2751"/>
                <a:ext cx="38" cy="43"/>
              </a:xfrm>
              <a:custGeom>
                <a:avLst/>
                <a:gdLst>
                  <a:gd name="T0" fmla="*/ 22 w 38"/>
                  <a:gd name="T1" fmla="*/ 0 h 43"/>
                  <a:gd name="T2" fmla="*/ 28 w 38"/>
                  <a:gd name="T3" fmla="*/ 14 h 43"/>
                  <a:gd name="T4" fmla="*/ 38 w 38"/>
                  <a:gd name="T5" fmla="*/ 14 h 43"/>
                  <a:gd name="T6" fmla="*/ 34 w 38"/>
                  <a:gd name="T7" fmla="*/ 32 h 43"/>
                  <a:gd name="T8" fmla="*/ 17 w 38"/>
                  <a:gd name="T9" fmla="*/ 40 h 43"/>
                  <a:gd name="T10" fmla="*/ 0 w 38"/>
                  <a:gd name="T11" fmla="*/ 43 h 43"/>
                  <a:gd name="T12" fmla="*/ 3 w 38"/>
                  <a:gd name="T13" fmla="*/ 32 h 43"/>
                  <a:gd name="T14" fmla="*/ 7 w 38"/>
                  <a:gd name="T15" fmla="*/ 29 h 43"/>
                  <a:gd name="T16" fmla="*/ 7 w 38"/>
                  <a:gd name="T17" fmla="*/ 22 h 43"/>
                  <a:gd name="T18" fmla="*/ 1 w 38"/>
                  <a:gd name="T19" fmla="*/ 19 h 43"/>
                  <a:gd name="T20" fmla="*/ 1 w 38"/>
                  <a:gd name="T21" fmla="*/ 11 h 43"/>
                  <a:gd name="T22" fmla="*/ 5 w 38"/>
                  <a:gd name="T23" fmla="*/ 8 h 43"/>
                  <a:gd name="T24" fmla="*/ 9 w 38"/>
                  <a:gd name="T25" fmla="*/ 8 h 43"/>
                  <a:gd name="T26" fmla="*/ 13 w 38"/>
                  <a:gd name="T27" fmla="*/ 5 h 43"/>
                  <a:gd name="T28" fmla="*/ 22 w 38"/>
                  <a:gd name="T2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43">
                    <a:moveTo>
                      <a:pt x="22" y="0"/>
                    </a:moveTo>
                    <a:lnTo>
                      <a:pt x="28" y="14"/>
                    </a:lnTo>
                    <a:lnTo>
                      <a:pt x="38" y="14"/>
                    </a:lnTo>
                    <a:lnTo>
                      <a:pt x="34" y="32"/>
                    </a:lnTo>
                    <a:lnTo>
                      <a:pt x="17" y="40"/>
                    </a:lnTo>
                    <a:lnTo>
                      <a:pt x="0" y="43"/>
                    </a:lnTo>
                    <a:lnTo>
                      <a:pt x="3" y="32"/>
                    </a:lnTo>
                    <a:lnTo>
                      <a:pt x="7" y="29"/>
                    </a:lnTo>
                    <a:lnTo>
                      <a:pt x="7" y="22"/>
                    </a:lnTo>
                    <a:lnTo>
                      <a:pt x="1" y="19"/>
                    </a:lnTo>
                    <a:lnTo>
                      <a:pt x="1" y="11"/>
                    </a:lnTo>
                    <a:lnTo>
                      <a:pt x="5" y="8"/>
                    </a:lnTo>
                    <a:lnTo>
                      <a:pt x="9" y="8"/>
                    </a:lnTo>
                    <a:lnTo>
                      <a:pt x="13" y="5"/>
                    </a:lnTo>
                    <a:lnTo>
                      <a:pt x="22" y="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53" name="Freeform 47"/>
              <p:cNvSpPr>
                <a:spLocks/>
              </p:cNvSpPr>
              <p:nvPr/>
            </p:nvSpPr>
            <p:spPr bwMode="auto">
              <a:xfrm>
                <a:off x="5022" y="2793"/>
                <a:ext cx="39" cy="25"/>
              </a:xfrm>
              <a:custGeom>
                <a:avLst/>
                <a:gdLst>
                  <a:gd name="T0" fmla="*/ 13 w 39"/>
                  <a:gd name="T1" fmla="*/ 0 h 25"/>
                  <a:gd name="T2" fmla="*/ 25 w 39"/>
                  <a:gd name="T3" fmla="*/ 2 h 25"/>
                  <a:gd name="T4" fmla="*/ 32 w 39"/>
                  <a:gd name="T5" fmla="*/ 6 h 25"/>
                  <a:gd name="T6" fmla="*/ 33 w 39"/>
                  <a:gd name="T7" fmla="*/ 11 h 25"/>
                  <a:gd name="T8" fmla="*/ 37 w 39"/>
                  <a:gd name="T9" fmla="*/ 13 h 25"/>
                  <a:gd name="T10" fmla="*/ 39 w 39"/>
                  <a:gd name="T11" fmla="*/ 17 h 25"/>
                  <a:gd name="T12" fmla="*/ 36 w 39"/>
                  <a:gd name="T13" fmla="*/ 17 h 25"/>
                  <a:gd name="T14" fmla="*/ 32 w 39"/>
                  <a:gd name="T15" fmla="*/ 20 h 25"/>
                  <a:gd name="T16" fmla="*/ 36 w 39"/>
                  <a:gd name="T17" fmla="*/ 25 h 25"/>
                  <a:gd name="T18" fmla="*/ 27 w 39"/>
                  <a:gd name="T19" fmla="*/ 25 h 25"/>
                  <a:gd name="T20" fmla="*/ 23 w 39"/>
                  <a:gd name="T21" fmla="*/ 22 h 25"/>
                  <a:gd name="T22" fmla="*/ 5 w 39"/>
                  <a:gd name="T23" fmla="*/ 14 h 25"/>
                  <a:gd name="T24" fmla="*/ 0 w 39"/>
                  <a:gd name="T25" fmla="*/ 7 h 25"/>
                  <a:gd name="T26" fmla="*/ 13 w 39"/>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5">
                    <a:moveTo>
                      <a:pt x="13" y="0"/>
                    </a:moveTo>
                    <a:lnTo>
                      <a:pt x="25" y="2"/>
                    </a:lnTo>
                    <a:lnTo>
                      <a:pt x="32" y="6"/>
                    </a:lnTo>
                    <a:lnTo>
                      <a:pt x="33" y="11"/>
                    </a:lnTo>
                    <a:lnTo>
                      <a:pt x="37" y="13"/>
                    </a:lnTo>
                    <a:lnTo>
                      <a:pt x="39" y="17"/>
                    </a:lnTo>
                    <a:lnTo>
                      <a:pt x="36" y="17"/>
                    </a:lnTo>
                    <a:lnTo>
                      <a:pt x="32" y="20"/>
                    </a:lnTo>
                    <a:lnTo>
                      <a:pt x="36" y="25"/>
                    </a:lnTo>
                    <a:lnTo>
                      <a:pt x="27" y="25"/>
                    </a:lnTo>
                    <a:lnTo>
                      <a:pt x="23" y="22"/>
                    </a:lnTo>
                    <a:lnTo>
                      <a:pt x="5" y="14"/>
                    </a:lnTo>
                    <a:lnTo>
                      <a:pt x="0" y="7"/>
                    </a:lnTo>
                    <a:lnTo>
                      <a:pt x="13" y="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54" name="Freeform 48"/>
              <p:cNvSpPr>
                <a:spLocks/>
              </p:cNvSpPr>
              <p:nvPr/>
            </p:nvSpPr>
            <p:spPr bwMode="auto">
              <a:xfrm>
                <a:off x="5058" y="2839"/>
                <a:ext cx="38" cy="20"/>
              </a:xfrm>
              <a:custGeom>
                <a:avLst/>
                <a:gdLst>
                  <a:gd name="T0" fmla="*/ 13 w 38"/>
                  <a:gd name="T1" fmla="*/ 1 h 20"/>
                  <a:gd name="T2" fmla="*/ 17 w 38"/>
                  <a:gd name="T3" fmla="*/ 0 h 20"/>
                  <a:gd name="T4" fmla="*/ 28 w 38"/>
                  <a:gd name="T5" fmla="*/ 0 h 20"/>
                  <a:gd name="T6" fmla="*/ 32 w 38"/>
                  <a:gd name="T7" fmla="*/ 3 h 20"/>
                  <a:gd name="T8" fmla="*/ 31 w 38"/>
                  <a:gd name="T9" fmla="*/ 7 h 20"/>
                  <a:gd name="T10" fmla="*/ 38 w 38"/>
                  <a:gd name="T11" fmla="*/ 8 h 20"/>
                  <a:gd name="T12" fmla="*/ 38 w 38"/>
                  <a:gd name="T13" fmla="*/ 17 h 20"/>
                  <a:gd name="T14" fmla="*/ 31 w 38"/>
                  <a:gd name="T15" fmla="*/ 16 h 20"/>
                  <a:gd name="T16" fmla="*/ 25 w 38"/>
                  <a:gd name="T17" fmla="*/ 20 h 20"/>
                  <a:gd name="T18" fmla="*/ 21 w 38"/>
                  <a:gd name="T19" fmla="*/ 17 h 20"/>
                  <a:gd name="T20" fmla="*/ 21 w 38"/>
                  <a:gd name="T21" fmla="*/ 20 h 20"/>
                  <a:gd name="T22" fmla="*/ 13 w 38"/>
                  <a:gd name="T23" fmla="*/ 20 h 20"/>
                  <a:gd name="T24" fmla="*/ 4 w 38"/>
                  <a:gd name="T25" fmla="*/ 20 h 20"/>
                  <a:gd name="T26" fmla="*/ 0 w 38"/>
                  <a:gd name="T27" fmla="*/ 17 h 20"/>
                  <a:gd name="T28" fmla="*/ 0 w 38"/>
                  <a:gd name="T29" fmla="*/ 14 h 20"/>
                  <a:gd name="T30" fmla="*/ 4 w 38"/>
                  <a:gd name="T31" fmla="*/ 6 h 20"/>
                  <a:gd name="T32" fmla="*/ 8 w 38"/>
                  <a:gd name="T33" fmla="*/ 3 h 20"/>
                  <a:gd name="T34" fmla="*/ 13 w 38"/>
                  <a:gd name="T35"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20">
                    <a:moveTo>
                      <a:pt x="13" y="1"/>
                    </a:moveTo>
                    <a:lnTo>
                      <a:pt x="17" y="0"/>
                    </a:lnTo>
                    <a:lnTo>
                      <a:pt x="28" y="0"/>
                    </a:lnTo>
                    <a:lnTo>
                      <a:pt x="32" y="3"/>
                    </a:lnTo>
                    <a:lnTo>
                      <a:pt x="31" y="7"/>
                    </a:lnTo>
                    <a:lnTo>
                      <a:pt x="38" y="8"/>
                    </a:lnTo>
                    <a:lnTo>
                      <a:pt x="38" y="17"/>
                    </a:lnTo>
                    <a:lnTo>
                      <a:pt x="31" y="16"/>
                    </a:lnTo>
                    <a:lnTo>
                      <a:pt x="25" y="20"/>
                    </a:lnTo>
                    <a:lnTo>
                      <a:pt x="21" y="17"/>
                    </a:lnTo>
                    <a:lnTo>
                      <a:pt x="21" y="20"/>
                    </a:lnTo>
                    <a:lnTo>
                      <a:pt x="13" y="20"/>
                    </a:lnTo>
                    <a:lnTo>
                      <a:pt x="4" y="20"/>
                    </a:lnTo>
                    <a:lnTo>
                      <a:pt x="0" y="17"/>
                    </a:lnTo>
                    <a:lnTo>
                      <a:pt x="0" y="14"/>
                    </a:lnTo>
                    <a:lnTo>
                      <a:pt x="4" y="6"/>
                    </a:lnTo>
                    <a:lnTo>
                      <a:pt x="8" y="3"/>
                    </a:lnTo>
                    <a:lnTo>
                      <a:pt x="13" y="1"/>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55" name="Freeform 49"/>
              <p:cNvSpPr>
                <a:spLocks/>
              </p:cNvSpPr>
              <p:nvPr/>
            </p:nvSpPr>
            <p:spPr bwMode="auto">
              <a:xfrm>
                <a:off x="5113" y="2800"/>
                <a:ext cx="61" cy="29"/>
              </a:xfrm>
              <a:custGeom>
                <a:avLst/>
                <a:gdLst>
                  <a:gd name="T0" fmla="*/ 53 w 61"/>
                  <a:gd name="T1" fmla="*/ 23 h 29"/>
                  <a:gd name="T2" fmla="*/ 50 w 61"/>
                  <a:gd name="T3" fmla="*/ 25 h 29"/>
                  <a:gd name="T4" fmla="*/ 44 w 61"/>
                  <a:gd name="T5" fmla="*/ 25 h 29"/>
                  <a:gd name="T6" fmla="*/ 27 w 61"/>
                  <a:gd name="T7" fmla="*/ 23 h 29"/>
                  <a:gd name="T8" fmla="*/ 19 w 61"/>
                  <a:gd name="T9" fmla="*/ 29 h 29"/>
                  <a:gd name="T10" fmla="*/ 14 w 61"/>
                  <a:gd name="T11" fmla="*/ 28 h 29"/>
                  <a:gd name="T12" fmla="*/ 10 w 61"/>
                  <a:gd name="T13" fmla="*/ 21 h 29"/>
                  <a:gd name="T14" fmla="*/ 7 w 61"/>
                  <a:gd name="T15" fmla="*/ 21 h 29"/>
                  <a:gd name="T16" fmla="*/ 0 w 61"/>
                  <a:gd name="T17" fmla="*/ 10 h 29"/>
                  <a:gd name="T18" fmla="*/ 7 w 61"/>
                  <a:gd name="T19" fmla="*/ 8 h 29"/>
                  <a:gd name="T20" fmla="*/ 20 w 61"/>
                  <a:gd name="T21" fmla="*/ 0 h 29"/>
                  <a:gd name="T22" fmla="*/ 26 w 61"/>
                  <a:gd name="T23" fmla="*/ 1 h 29"/>
                  <a:gd name="T24" fmla="*/ 33 w 61"/>
                  <a:gd name="T25" fmla="*/ 4 h 29"/>
                  <a:gd name="T26" fmla="*/ 51 w 61"/>
                  <a:gd name="T27" fmla="*/ 11 h 29"/>
                  <a:gd name="T28" fmla="*/ 59 w 61"/>
                  <a:gd name="T29" fmla="*/ 13 h 29"/>
                  <a:gd name="T30" fmla="*/ 61 w 61"/>
                  <a:gd name="T31" fmla="*/ 17 h 29"/>
                  <a:gd name="T32" fmla="*/ 53 w 61"/>
                  <a:gd name="T33"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29">
                    <a:moveTo>
                      <a:pt x="53" y="23"/>
                    </a:moveTo>
                    <a:lnTo>
                      <a:pt x="50" y="25"/>
                    </a:lnTo>
                    <a:lnTo>
                      <a:pt x="44" y="25"/>
                    </a:lnTo>
                    <a:lnTo>
                      <a:pt x="27" y="23"/>
                    </a:lnTo>
                    <a:lnTo>
                      <a:pt x="19" y="29"/>
                    </a:lnTo>
                    <a:lnTo>
                      <a:pt x="14" y="28"/>
                    </a:lnTo>
                    <a:lnTo>
                      <a:pt x="10" y="21"/>
                    </a:lnTo>
                    <a:lnTo>
                      <a:pt x="7" y="21"/>
                    </a:lnTo>
                    <a:lnTo>
                      <a:pt x="0" y="10"/>
                    </a:lnTo>
                    <a:lnTo>
                      <a:pt x="7" y="8"/>
                    </a:lnTo>
                    <a:lnTo>
                      <a:pt x="20" y="0"/>
                    </a:lnTo>
                    <a:lnTo>
                      <a:pt x="26" y="1"/>
                    </a:lnTo>
                    <a:lnTo>
                      <a:pt x="33" y="4"/>
                    </a:lnTo>
                    <a:lnTo>
                      <a:pt x="51" y="11"/>
                    </a:lnTo>
                    <a:lnTo>
                      <a:pt x="59" y="13"/>
                    </a:lnTo>
                    <a:lnTo>
                      <a:pt x="61" y="17"/>
                    </a:lnTo>
                    <a:lnTo>
                      <a:pt x="53" y="23"/>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56" name="Freeform 50"/>
              <p:cNvSpPr>
                <a:spLocks/>
              </p:cNvSpPr>
              <p:nvPr/>
            </p:nvSpPr>
            <p:spPr bwMode="auto">
              <a:xfrm>
                <a:off x="5152" y="2832"/>
                <a:ext cx="61" cy="28"/>
              </a:xfrm>
              <a:custGeom>
                <a:avLst/>
                <a:gdLst>
                  <a:gd name="T0" fmla="*/ 6 w 61"/>
                  <a:gd name="T1" fmla="*/ 3 h 28"/>
                  <a:gd name="T2" fmla="*/ 18 w 61"/>
                  <a:gd name="T3" fmla="*/ 5 h 28"/>
                  <a:gd name="T4" fmla="*/ 27 w 61"/>
                  <a:gd name="T5" fmla="*/ 2 h 28"/>
                  <a:gd name="T6" fmla="*/ 36 w 61"/>
                  <a:gd name="T7" fmla="*/ 0 h 28"/>
                  <a:gd name="T8" fmla="*/ 52 w 61"/>
                  <a:gd name="T9" fmla="*/ 0 h 28"/>
                  <a:gd name="T10" fmla="*/ 61 w 61"/>
                  <a:gd name="T11" fmla="*/ 4 h 28"/>
                  <a:gd name="T12" fmla="*/ 54 w 61"/>
                  <a:gd name="T13" fmla="*/ 5 h 28"/>
                  <a:gd name="T14" fmla="*/ 43 w 61"/>
                  <a:gd name="T15" fmla="*/ 23 h 28"/>
                  <a:gd name="T16" fmla="*/ 34 w 61"/>
                  <a:gd name="T17" fmla="*/ 24 h 28"/>
                  <a:gd name="T18" fmla="*/ 23 w 61"/>
                  <a:gd name="T19" fmla="*/ 28 h 28"/>
                  <a:gd name="T20" fmla="*/ 12 w 61"/>
                  <a:gd name="T21" fmla="*/ 28 h 28"/>
                  <a:gd name="T22" fmla="*/ 1 w 61"/>
                  <a:gd name="T23" fmla="*/ 21 h 28"/>
                  <a:gd name="T24" fmla="*/ 0 w 61"/>
                  <a:gd name="T25" fmla="*/ 16 h 28"/>
                  <a:gd name="T26" fmla="*/ 6 w 61"/>
                  <a:gd name="T27"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28">
                    <a:moveTo>
                      <a:pt x="6" y="3"/>
                    </a:moveTo>
                    <a:lnTo>
                      <a:pt x="18" y="5"/>
                    </a:lnTo>
                    <a:lnTo>
                      <a:pt x="27" y="2"/>
                    </a:lnTo>
                    <a:lnTo>
                      <a:pt x="36" y="0"/>
                    </a:lnTo>
                    <a:lnTo>
                      <a:pt x="52" y="0"/>
                    </a:lnTo>
                    <a:lnTo>
                      <a:pt x="61" y="4"/>
                    </a:lnTo>
                    <a:lnTo>
                      <a:pt x="54" y="5"/>
                    </a:lnTo>
                    <a:lnTo>
                      <a:pt x="43" y="23"/>
                    </a:lnTo>
                    <a:lnTo>
                      <a:pt x="34" y="24"/>
                    </a:lnTo>
                    <a:lnTo>
                      <a:pt x="23" y="28"/>
                    </a:lnTo>
                    <a:lnTo>
                      <a:pt x="12" y="28"/>
                    </a:lnTo>
                    <a:lnTo>
                      <a:pt x="1" y="21"/>
                    </a:lnTo>
                    <a:lnTo>
                      <a:pt x="0" y="16"/>
                    </a:lnTo>
                    <a:lnTo>
                      <a:pt x="6" y="3"/>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57" name="Freeform 51"/>
              <p:cNvSpPr>
                <a:spLocks/>
              </p:cNvSpPr>
              <p:nvPr/>
            </p:nvSpPr>
            <p:spPr bwMode="auto">
              <a:xfrm>
                <a:off x="5178" y="2896"/>
                <a:ext cx="17" cy="37"/>
              </a:xfrm>
              <a:custGeom>
                <a:avLst/>
                <a:gdLst>
                  <a:gd name="T0" fmla="*/ 4 w 17"/>
                  <a:gd name="T1" fmla="*/ 0 h 37"/>
                  <a:gd name="T2" fmla="*/ 11 w 17"/>
                  <a:gd name="T3" fmla="*/ 6 h 37"/>
                  <a:gd name="T4" fmla="*/ 11 w 17"/>
                  <a:gd name="T5" fmla="*/ 18 h 37"/>
                  <a:gd name="T6" fmla="*/ 17 w 17"/>
                  <a:gd name="T7" fmla="*/ 23 h 37"/>
                  <a:gd name="T8" fmla="*/ 14 w 17"/>
                  <a:gd name="T9" fmla="*/ 31 h 37"/>
                  <a:gd name="T10" fmla="*/ 8 w 17"/>
                  <a:gd name="T11" fmla="*/ 37 h 37"/>
                  <a:gd name="T12" fmla="*/ 1 w 17"/>
                  <a:gd name="T13" fmla="*/ 29 h 37"/>
                  <a:gd name="T14" fmla="*/ 1 w 17"/>
                  <a:gd name="T15" fmla="*/ 10 h 37"/>
                  <a:gd name="T16" fmla="*/ 0 w 17"/>
                  <a:gd name="T17" fmla="*/ 6 h 37"/>
                  <a:gd name="T18" fmla="*/ 4 w 17"/>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37">
                    <a:moveTo>
                      <a:pt x="4" y="0"/>
                    </a:moveTo>
                    <a:lnTo>
                      <a:pt x="11" y="6"/>
                    </a:lnTo>
                    <a:lnTo>
                      <a:pt x="11" y="18"/>
                    </a:lnTo>
                    <a:lnTo>
                      <a:pt x="17" y="23"/>
                    </a:lnTo>
                    <a:lnTo>
                      <a:pt x="14" y="31"/>
                    </a:lnTo>
                    <a:lnTo>
                      <a:pt x="8" y="37"/>
                    </a:lnTo>
                    <a:lnTo>
                      <a:pt x="1" y="29"/>
                    </a:lnTo>
                    <a:lnTo>
                      <a:pt x="1" y="10"/>
                    </a:lnTo>
                    <a:lnTo>
                      <a:pt x="0" y="6"/>
                    </a:lnTo>
                    <a:lnTo>
                      <a:pt x="4" y="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58" name="Freeform 52"/>
              <p:cNvSpPr>
                <a:spLocks/>
              </p:cNvSpPr>
              <p:nvPr/>
            </p:nvSpPr>
            <p:spPr bwMode="auto">
              <a:xfrm>
                <a:off x="5296" y="2981"/>
                <a:ext cx="20" cy="8"/>
              </a:xfrm>
              <a:custGeom>
                <a:avLst/>
                <a:gdLst>
                  <a:gd name="T0" fmla="*/ 0 w 20"/>
                  <a:gd name="T1" fmla="*/ 4 h 8"/>
                  <a:gd name="T2" fmla="*/ 20 w 20"/>
                  <a:gd name="T3" fmla="*/ 0 h 8"/>
                  <a:gd name="T4" fmla="*/ 13 w 20"/>
                  <a:gd name="T5" fmla="*/ 6 h 8"/>
                  <a:gd name="T6" fmla="*/ 3 w 20"/>
                  <a:gd name="T7" fmla="*/ 8 h 8"/>
                  <a:gd name="T8" fmla="*/ 0 w 20"/>
                  <a:gd name="T9" fmla="*/ 4 h 8"/>
                </a:gdLst>
                <a:ahLst/>
                <a:cxnLst>
                  <a:cxn ang="0">
                    <a:pos x="T0" y="T1"/>
                  </a:cxn>
                  <a:cxn ang="0">
                    <a:pos x="T2" y="T3"/>
                  </a:cxn>
                  <a:cxn ang="0">
                    <a:pos x="T4" y="T5"/>
                  </a:cxn>
                  <a:cxn ang="0">
                    <a:pos x="T6" y="T7"/>
                  </a:cxn>
                  <a:cxn ang="0">
                    <a:pos x="T8" y="T9"/>
                  </a:cxn>
                </a:cxnLst>
                <a:rect l="0" t="0" r="r" b="b"/>
                <a:pathLst>
                  <a:path w="20" h="8">
                    <a:moveTo>
                      <a:pt x="0" y="4"/>
                    </a:moveTo>
                    <a:lnTo>
                      <a:pt x="20" y="0"/>
                    </a:lnTo>
                    <a:lnTo>
                      <a:pt x="13" y="6"/>
                    </a:lnTo>
                    <a:lnTo>
                      <a:pt x="3" y="8"/>
                    </a:lnTo>
                    <a:lnTo>
                      <a:pt x="0" y="4"/>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59" name="Freeform 53"/>
              <p:cNvSpPr>
                <a:spLocks/>
              </p:cNvSpPr>
              <p:nvPr/>
            </p:nvSpPr>
            <p:spPr bwMode="auto">
              <a:xfrm>
                <a:off x="5327" y="2961"/>
                <a:ext cx="61" cy="56"/>
              </a:xfrm>
              <a:custGeom>
                <a:avLst/>
                <a:gdLst>
                  <a:gd name="T0" fmla="*/ 3 w 61"/>
                  <a:gd name="T1" fmla="*/ 15 h 56"/>
                  <a:gd name="T2" fmla="*/ 5 w 61"/>
                  <a:gd name="T3" fmla="*/ 16 h 56"/>
                  <a:gd name="T4" fmla="*/ 7 w 61"/>
                  <a:gd name="T5" fmla="*/ 7 h 56"/>
                  <a:gd name="T6" fmla="*/ 10 w 61"/>
                  <a:gd name="T7" fmla="*/ 5 h 56"/>
                  <a:gd name="T8" fmla="*/ 17 w 61"/>
                  <a:gd name="T9" fmla="*/ 5 h 56"/>
                  <a:gd name="T10" fmla="*/ 22 w 61"/>
                  <a:gd name="T11" fmla="*/ 2 h 56"/>
                  <a:gd name="T12" fmla="*/ 31 w 61"/>
                  <a:gd name="T13" fmla="*/ 6 h 56"/>
                  <a:gd name="T14" fmla="*/ 43 w 61"/>
                  <a:gd name="T15" fmla="*/ 3 h 56"/>
                  <a:gd name="T16" fmla="*/ 48 w 61"/>
                  <a:gd name="T17" fmla="*/ 0 h 56"/>
                  <a:gd name="T18" fmla="*/ 58 w 61"/>
                  <a:gd name="T19" fmla="*/ 1 h 56"/>
                  <a:gd name="T20" fmla="*/ 61 w 61"/>
                  <a:gd name="T21" fmla="*/ 0 h 56"/>
                  <a:gd name="T22" fmla="*/ 58 w 61"/>
                  <a:gd name="T23" fmla="*/ 6 h 56"/>
                  <a:gd name="T24" fmla="*/ 53 w 61"/>
                  <a:gd name="T25" fmla="*/ 6 h 56"/>
                  <a:gd name="T26" fmla="*/ 51 w 61"/>
                  <a:gd name="T27" fmla="*/ 29 h 56"/>
                  <a:gd name="T28" fmla="*/ 36 w 61"/>
                  <a:gd name="T29" fmla="*/ 39 h 56"/>
                  <a:gd name="T30" fmla="*/ 29 w 61"/>
                  <a:gd name="T31" fmla="*/ 43 h 56"/>
                  <a:gd name="T32" fmla="*/ 11 w 61"/>
                  <a:gd name="T33" fmla="*/ 56 h 56"/>
                  <a:gd name="T34" fmla="*/ 5 w 61"/>
                  <a:gd name="T35" fmla="*/ 53 h 56"/>
                  <a:gd name="T36" fmla="*/ 3 w 61"/>
                  <a:gd name="T37" fmla="*/ 51 h 56"/>
                  <a:gd name="T38" fmla="*/ 0 w 61"/>
                  <a:gd name="T39" fmla="*/ 52 h 56"/>
                  <a:gd name="T40" fmla="*/ 0 w 61"/>
                  <a:gd name="T41" fmla="*/ 50 h 56"/>
                  <a:gd name="T42" fmla="*/ 1 w 61"/>
                  <a:gd name="T43" fmla="*/ 44 h 56"/>
                  <a:gd name="T44" fmla="*/ 10 w 61"/>
                  <a:gd name="T45" fmla="*/ 35 h 56"/>
                  <a:gd name="T46" fmla="*/ 9 w 61"/>
                  <a:gd name="T47" fmla="*/ 30 h 56"/>
                  <a:gd name="T48" fmla="*/ 4 w 61"/>
                  <a:gd name="T49" fmla="*/ 28 h 56"/>
                  <a:gd name="T50" fmla="*/ 3 w 61"/>
                  <a:gd name="T51" fmla="*/ 1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56">
                    <a:moveTo>
                      <a:pt x="3" y="15"/>
                    </a:moveTo>
                    <a:lnTo>
                      <a:pt x="5" y="16"/>
                    </a:lnTo>
                    <a:lnTo>
                      <a:pt x="7" y="7"/>
                    </a:lnTo>
                    <a:lnTo>
                      <a:pt x="10" y="5"/>
                    </a:lnTo>
                    <a:lnTo>
                      <a:pt x="17" y="5"/>
                    </a:lnTo>
                    <a:lnTo>
                      <a:pt x="22" y="2"/>
                    </a:lnTo>
                    <a:lnTo>
                      <a:pt x="31" y="6"/>
                    </a:lnTo>
                    <a:lnTo>
                      <a:pt x="43" y="3"/>
                    </a:lnTo>
                    <a:lnTo>
                      <a:pt x="48" y="0"/>
                    </a:lnTo>
                    <a:lnTo>
                      <a:pt x="58" y="1"/>
                    </a:lnTo>
                    <a:lnTo>
                      <a:pt x="61" y="0"/>
                    </a:lnTo>
                    <a:lnTo>
                      <a:pt x="58" y="6"/>
                    </a:lnTo>
                    <a:lnTo>
                      <a:pt x="53" y="6"/>
                    </a:lnTo>
                    <a:lnTo>
                      <a:pt x="51" y="29"/>
                    </a:lnTo>
                    <a:lnTo>
                      <a:pt x="36" y="39"/>
                    </a:lnTo>
                    <a:lnTo>
                      <a:pt x="29" y="43"/>
                    </a:lnTo>
                    <a:lnTo>
                      <a:pt x="11" y="56"/>
                    </a:lnTo>
                    <a:lnTo>
                      <a:pt x="5" y="53"/>
                    </a:lnTo>
                    <a:lnTo>
                      <a:pt x="3" y="51"/>
                    </a:lnTo>
                    <a:lnTo>
                      <a:pt x="0" y="52"/>
                    </a:lnTo>
                    <a:lnTo>
                      <a:pt x="0" y="50"/>
                    </a:lnTo>
                    <a:lnTo>
                      <a:pt x="1" y="44"/>
                    </a:lnTo>
                    <a:lnTo>
                      <a:pt x="10" y="35"/>
                    </a:lnTo>
                    <a:lnTo>
                      <a:pt x="9" y="30"/>
                    </a:lnTo>
                    <a:lnTo>
                      <a:pt x="4" y="28"/>
                    </a:lnTo>
                    <a:lnTo>
                      <a:pt x="3" y="15"/>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60" name="Freeform 54"/>
              <p:cNvSpPr>
                <a:spLocks/>
              </p:cNvSpPr>
              <p:nvPr/>
            </p:nvSpPr>
            <p:spPr bwMode="auto">
              <a:xfrm>
                <a:off x="5323" y="2989"/>
                <a:ext cx="14" cy="19"/>
              </a:xfrm>
              <a:custGeom>
                <a:avLst/>
                <a:gdLst>
                  <a:gd name="T0" fmla="*/ 4 w 14"/>
                  <a:gd name="T1" fmla="*/ 9 h 19"/>
                  <a:gd name="T2" fmla="*/ 4 w 14"/>
                  <a:gd name="T3" fmla="*/ 4 h 19"/>
                  <a:gd name="T4" fmla="*/ 8 w 14"/>
                  <a:gd name="T5" fmla="*/ 0 h 19"/>
                  <a:gd name="T6" fmla="*/ 13 w 14"/>
                  <a:gd name="T7" fmla="*/ 2 h 19"/>
                  <a:gd name="T8" fmla="*/ 14 w 14"/>
                  <a:gd name="T9" fmla="*/ 7 h 19"/>
                  <a:gd name="T10" fmla="*/ 5 w 14"/>
                  <a:gd name="T11" fmla="*/ 16 h 19"/>
                  <a:gd name="T12" fmla="*/ 3 w 14"/>
                  <a:gd name="T13" fmla="*/ 19 h 19"/>
                  <a:gd name="T14" fmla="*/ 0 w 14"/>
                  <a:gd name="T15" fmla="*/ 19 h 19"/>
                  <a:gd name="T16" fmla="*/ 3 w 14"/>
                  <a:gd name="T17" fmla="*/ 9 h 19"/>
                  <a:gd name="T18" fmla="*/ 4 w 14"/>
                  <a:gd name="T19"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9">
                    <a:moveTo>
                      <a:pt x="4" y="9"/>
                    </a:moveTo>
                    <a:lnTo>
                      <a:pt x="4" y="4"/>
                    </a:lnTo>
                    <a:lnTo>
                      <a:pt x="8" y="0"/>
                    </a:lnTo>
                    <a:lnTo>
                      <a:pt x="13" y="2"/>
                    </a:lnTo>
                    <a:lnTo>
                      <a:pt x="14" y="7"/>
                    </a:lnTo>
                    <a:lnTo>
                      <a:pt x="5" y="16"/>
                    </a:lnTo>
                    <a:lnTo>
                      <a:pt x="3" y="19"/>
                    </a:lnTo>
                    <a:lnTo>
                      <a:pt x="0" y="19"/>
                    </a:lnTo>
                    <a:lnTo>
                      <a:pt x="3" y="9"/>
                    </a:lnTo>
                    <a:lnTo>
                      <a:pt x="4" y="9"/>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61" name="Freeform 55"/>
              <p:cNvSpPr>
                <a:spLocks/>
              </p:cNvSpPr>
              <p:nvPr/>
            </p:nvSpPr>
            <p:spPr bwMode="auto">
              <a:xfrm>
                <a:off x="5088" y="3008"/>
                <a:ext cx="144" cy="157"/>
              </a:xfrm>
              <a:custGeom>
                <a:avLst/>
                <a:gdLst>
                  <a:gd name="T0" fmla="*/ 20 w 144"/>
                  <a:gd name="T1" fmla="*/ 0 h 157"/>
                  <a:gd name="T2" fmla="*/ 52 w 144"/>
                  <a:gd name="T3" fmla="*/ 8 h 157"/>
                  <a:gd name="T4" fmla="*/ 88 w 144"/>
                  <a:gd name="T5" fmla="*/ 32 h 157"/>
                  <a:gd name="T6" fmla="*/ 95 w 144"/>
                  <a:gd name="T7" fmla="*/ 30 h 157"/>
                  <a:gd name="T8" fmla="*/ 99 w 144"/>
                  <a:gd name="T9" fmla="*/ 23 h 157"/>
                  <a:gd name="T10" fmla="*/ 96 w 144"/>
                  <a:gd name="T11" fmla="*/ 11 h 157"/>
                  <a:gd name="T12" fmla="*/ 113 w 144"/>
                  <a:gd name="T13" fmla="*/ 1 h 157"/>
                  <a:gd name="T14" fmla="*/ 124 w 144"/>
                  <a:gd name="T15" fmla="*/ 5 h 157"/>
                  <a:gd name="T16" fmla="*/ 126 w 144"/>
                  <a:gd name="T17" fmla="*/ 9 h 157"/>
                  <a:gd name="T18" fmla="*/ 144 w 144"/>
                  <a:gd name="T19" fmla="*/ 16 h 157"/>
                  <a:gd name="T20" fmla="*/ 142 w 144"/>
                  <a:gd name="T21" fmla="*/ 128 h 157"/>
                  <a:gd name="T22" fmla="*/ 142 w 144"/>
                  <a:gd name="T23" fmla="*/ 151 h 157"/>
                  <a:gd name="T24" fmla="*/ 133 w 144"/>
                  <a:gd name="T25" fmla="*/ 151 h 157"/>
                  <a:gd name="T26" fmla="*/ 133 w 144"/>
                  <a:gd name="T27" fmla="*/ 157 h 157"/>
                  <a:gd name="T28" fmla="*/ 92 w 144"/>
                  <a:gd name="T29" fmla="*/ 129 h 157"/>
                  <a:gd name="T30" fmla="*/ 60 w 144"/>
                  <a:gd name="T31" fmla="*/ 111 h 157"/>
                  <a:gd name="T32" fmla="*/ 51 w 144"/>
                  <a:gd name="T33" fmla="*/ 116 h 157"/>
                  <a:gd name="T34" fmla="*/ 45 w 144"/>
                  <a:gd name="T35" fmla="*/ 121 h 157"/>
                  <a:gd name="T36" fmla="*/ 38 w 144"/>
                  <a:gd name="T37" fmla="*/ 114 h 157"/>
                  <a:gd name="T38" fmla="*/ 24 w 144"/>
                  <a:gd name="T39" fmla="*/ 110 h 157"/>
                  <a:gd name="T40" fmla="*/ 7 w 144"/>
                  <a:gd name="T41" fmla="*/ 96 h 157"/>
                  <a:gd name="T42" fmla="*/ 0 w 144"/>
                  <a:gd name="T43" fmla="*/ 79 h 157"/>
                  <a:gd name="T44" fmla="*/ 4 w 144"/>
                  <a:gd name="T45" fmla="*/ 75 h 157"/>
                  <a:gd name="T46" fmla="*/ 1 w 144"/>
                  <a:gd name="T47" fmla="*/ 32 h 157"/>
                  <a:gd name="T48" fmla="*/ 8 w 144"/>
                  <a:gd name="T49" fmla="*/ 17 h 157"/>
                  <a:gd name="T50" fmla="*/ 20 w 144"/>
                  <a:gd name="T51" fmla="*/ 7 h 157"/>
                  <a:gd name="T52" fmla="*/ 20 w 144"/>
                  <a:gd name="T5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57">
                    <a:moveTo>
                      <a:pt x="20" y="0"/>
                    </a:moveTo>
                    <a:lnTo>
                      <a:pt x="52" y="8"/>
                    </a:lnTo>
                    <a:lnTo>
                      <a:pt x="88" y="32"/>
                    </a:lnTo>
                    <a:lnTo>
                      <a:pt x="95" y="30"/>
                    </a:lnTo>
                    <a:lnTo>
                      <a:pt x="99" y="23"/>
                    </a:lnTo>
                    <a:lnTo>
                      <a:pt x="96" y="11"/>
                    </a:lnTo>
                    <a:lnTo>
                      <a:pt x="113" y="1"/>
                    </a:lnTo>
                    <a:lnTo>
                      <a:pt x="124" y="5"/>
                    </a:lnTo>
                    <a:lnTo>
                      <a:pt x="126" y="9"/>
                    </a:lnTo>
                    <a:lnTo>
                      <a:pt x="144" y="16"/>
                    </a:lnTo>
                    <a:lnTo>
                      <a:pt x="142" y="128"/>
                    </a:lnTo>
                    <a:lnTo>
                      <a:pt x="142" y="151"/>
                    </a:lnTo>
                    <a:lnTo>
                      <a:pt x="133" y="151"/>
                    </a:lnTo>
                    <a:lnTo>
                      <a:pt x="133" y="157"/>
                    </a:lnTo>
                    <a:lnTo>
                      <a:pt x="92" y="129"/>
                    </a:lnTo>
                    <a:lnTo>
                      <a:pt x="60" y="111"/>
                    </a:lnTo>
                    <a:lnTo>
                      <a:pt x="51" y="116"/>
                    </a:lnTo>
                    <a:lnTo>
                      <a:pt x="45" y="121"/>
                    </a:lnTo>
                    <a:lnTo>
                      <a:pt x="38" y="114"/>
                    </a:lnTo>
                    <a:lnTo>
                      <a:pt x="24" y="110"/>
                    </a:lnTo>
                    <a:lnTo>
                      <a:pt x="7" y="96"/>
                    </a:lnTo>
                    <a:lnTo>
                      <a:pt x="0" y="79"/>
                    </a:lnTo>
                    <a:lnTo>
                      <a:pt x="4" y="75"/>
                    </a:lnTo>
                    <a:lnTo>
                      <a:pt x="1" y="32"/>
                    </a:lnTo>
                    <a:lnTo>
                      <a:pt x="8" y="17"/>
                    </a:lnTo>
                    <a:lnTo>
                      <a:pt x="20" y="7"/>
                    </a:lnTo>
                    <a:lnTo>
                      <a:pt x="20" y="0"/>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62" name="Freeform 56"/>
              <p:cNvSpPr>
                <a:spLocks/>
              </p:cNvSpPr>
              <p:nvPr/>
            </p:nvSpPr>
            <p:spPr bwMode="auto">
              <a:xfrm>
                <a:off x="5071" y="2959"/>
                <a:ext cx="37" cy="81"/>
              </a:xfrm>
              <a:custGeom>
                <a:avLst/>
                <a:gdLst>
                  <a:gd name="T0" fmla="*/ 10 w 37"/>
                  <a:gd name="T1" fmla="*/ 4 h 81"/>
                  <a:gd name="T2" fmla="*/ 23 w 37"/>
                  <a:gd name="T3" fmla="*/ 0 h 81"/>
                  <a:gd name="T4" fmla="*/ 32 w 37"/>
                  <a:gd name="T5" fmla="*/ 4 h 81"/>
                  <a:gd name="T6" fmla="*/ 32 w 37"/>
                  <a:gd name="T7" fmla="*/ 25 h 81"/>
                  <a:gd name="T8" fmla="*/ 23 w 37"/>
                  <a:gd name="T9" fmla="*/ 36 h 81"/>
                  <a:gd name="T10" fmla="*/ 24 w 37"/>
                  <a:gd name="T11" fmla="*/ 41 h 81"/>
                  <a:gd name="T12" fmla="*/ 37 w 37"/>
                  <a:gd name="T13" fmla="*/ 49 h 81"/>
                  <a:gd name="T14" fmla="*/ 37 w 37"/>
                  <a:gd name="T15" fmla="*/ 56 h 81"/>
                  <a:gd name="T16" fmla="*/ 25 w 37"/>
                  <a:gd name="T17" fmla="*/ 66 h 81"/>
                  <a:gd name="T18" fmla="*/ 18 w 37"/>
                  <a:gd name="T19" fmla="*/ 81 h 81"/>
                  <a:gd name="T20" fmla="*/ 14 w 37"/>
                  <a:gd name="T21" fmla="*/ 61 h 81"/>
                  <a:gd name="T22" fmla="*/ 7 w 37"/>
                  <a:gd name="T23" fmla="*/ 55 h 81"/>
                  <a:gd name="T24" fmla="*/ 1 w 37"/>
                  <a:gd name="T25" fmla="*/ 46 h 81"/>
                  <a:gd name="T26" fmla="*/ 0 w 37"/>
                  <a:gd name="T27" fmla="*/ 34 h 81"/>
                  <a:gd name="T28" fmla="*/ 6 w 37"/>
                  <a:gd name="T29" fmla="*/ 31 h 81"/>
                  <a:gd name="T30" fmla="*/ 10 w 37"/>
                  <a:gd name="T31"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81">
                    <a:moveTo>
                      <a:pt x="10" y="4"/>
                    </a:moveTo>
                    <a:lnTo>
                      <a:pt x="23" y="0"/>
                    </a:lnTo>
                    <a:lnTo>
                      <a:pt x="32" y="4"/>
                    </a:lnTo>
                    <a:lnTo>
                      <a:pt x="32" y="25"/>
                    </a:lnTo>
                    <a:lnTo>
                      <a:pt x="23" y="36"/>
                    </a:lnTo>
                    <a:lnTo>
                      <a:pt x="24" y="41"/>
                    </a:lnTo>
                    <a:lnTo>
                      <a:pt x="37" y="49"/>
                    </a:lnTo>
                    <a:lnTo>
                      <a:pt x="37" y="56"/>
                    </a:lnTo>
                    <a:lnTo>
                      <a:pt x="25" y="66"/>
                    </a:lnTo>
                    <a:lnTo>
                      <a:pt x="18" y="81"/>
                    </a:lnTo>
                    <a:lnTo>
                      <a:pt x="14" y="61"/>
                    </a:lnTo>
                    <a:lnTo>
                      <a:pt x="7" y="55"/>
                    </a:lnTo>
                    <a:lnTo>
                      <a:pt x="1" y="46"/>
                    </a:lnTo>
                    <a:lnTo>
                      <a:pt x="0" y="34"/>
                    </a:lnTo>
                    <a:lnTo>
                      <a:pt x="6" y="31"/>
                    </a:lnTo>
                    <a:lnTo>
                      <a:pt x="10" y="4"/>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63" name="Freeform 57"/>
              <p:cNvSpPr>
                <a:spLocks/>
              </p:cNvSpPr>
              <p:nvPr/>
            </p:nvSpPr>
            <p:spPr bwMode="auto">
              <a:xfrm>
                <a:off x="4923" y="2963"/>
                <a:ext cx="189" cy="207"/>
              </a:xfrm>
              <a:custGeom>
                <a:avLst/>
                <a:gdLst>
                  <a:gd name="T0" fmla="*/ 59 w 189"/>
                  <a:gd name="T1" fmla="*/ 22 h 207"/>
                  <a:gd name="T2" fmla="*/ 95 w 189"/>
                  <a:gd name="T3" fmla="*/ 3 h 207"/>
                  <a:gd name="T4" fmla="*/ 158 w 189"/>
                  <a:gd name="T5" fmla="*/ 0 h 207"/>
                  <a:gd name="T6" fmla="*/ 154 w 189"/>
                  <a:gd name="T7" fmla="*/ 27 h 207"/>
                  <a:gd name="T8" fmla="*/ 148 w 189"/>
                  <a:gd name="T9" fmla="*/ 30 h 207"/>
                  <a:gd name="T10" fmla="*/ 149 w 189"/>
                  <a:gd name="T11" fmla="*/ 42 h 207"/>
                  <a:gd name="T12" fmla="*/ 155 w 189"/>
                  <a:gd name="T13" fmla="*/ 51 h 207"/>
                  <a:gd name="T14" fmla="*/ 162 w 189"/>
                  <a:gd name="T15" fmla="*/ 57 h 207"/>
                  <a:gd name="T16" fmla="*/ 166 w 189"/>
                  <a:gd name="T17" fmla="*/ 77 h 207"/>
                  <a:gd name="T18" fmla="*/ 169 w 189"/>
                  <a:gd name="T19" fmla="*/ 120 h 207"/>
                  <a:gd name="T20" fmla="*/ 165 w 189"/>
                  <a:gd name="T21" fmla="*/ 124 h 207"/>
                  <a:gd name="T22" fmla="*/ 172 w 189"/>
                  <a:gd name="T23" fmla="*/ 141 h 207"/>
                  <a:gd name="T24" fmla="*/ 189 w 189"/>
                  <a:gd name="T25" fmla="*/ 155 h 207"/>
                  <a:gd name="T26" fmla="*/ 148 w 189"/>
                  <a:gd name="T27" fmla="*/ 185 h 207"/>
                  <a:gd name="T28" fmla="*/ 141 w 189"/>
                  <a:gd name="T29" fmla="*/ 194 h 207"/>
                  <a:gd name="T30" fmla="*/ 132 w 189"/>
                  <a:gd name="T31" fmla="*/ 203 h 207"/>
                  <a:gd name="T32" fmla="*/ 118 w 189"/>
                  <a:gd name="T33" fmla="*/ 206 h 207"/>
                  <a:gd name="T34" fmla="*/ 109 w 189"/>
                  <a:gd name="T35" fmla="*/ 207 h 207"/>
                  <a:gd name="T36" fmla="*/ 90 w 189"/>
                  <a:gd name="T37" fmla="*/ 183 h 207"/>
                  <a:gd name="T38" fmla="*/ 35 w 189"/>
                  <a:gd name="T39" fmla="*/ 138 h 207"/>
                  <a:gd name="T40" fmla="*/ 0 w 189"/>
                  <a:gd name="T41" fmla="*/ 112 h 207"/>
                  <a:gd name="T42" fmla="*/ 0 w 189"/>
                  <a:gd name="T43" fmla="*/ 108 h 207"/>
                  <a:gd name="T44" fmla="*/ 0 w 189"/>
                  <a:gd name="T45" fmla="*/ 95 h 207"/>
                  <a:gd name="T46" fmla="*/ 44 w 189"/>
                  <a:gd name="T47" fmla="*/ 70 h 207"/>
                  <a:gd name="T48" fmla="*/ 47 w 189"/>
                  <a:gd name="T49" fmla="*/ 65 h 207"/>
                  <a:gd name="T50" fmla="*/ 52 w 189"/>
                  <a:gd name="T51" fmla="*/ 57 h 207"/>
                  <a:gd name="T52" fmla="*/ 68 w 189"/>
                  <a:gd name="T53" fmla="*/ 57 h 207"/>
                  <a:gd name="T54" fmla="*/ 59 w 189"/>
                  <a:gd name="T55" fmla="*/ 2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9" h="207">
                    <a:moveTo>
                      <a:pt x="59" y="22"/>
                    </a:moveTo>
                    <a:lnTo>
                      <a:pt x="95" y="3"/>
                    </a:lnTo>
                    <a:lnTo>
                      <a:pt x="158" y="0"/>
                    </a:lnTo>
                    <a:lnTo>
                      <a:pt x="154" y="27"/>
                    </a:lnTo>
                    <a:lnTo>
                      <a:pt x="148" y="30"/>
                    </a:lnTo>
                    <a:lnTo>
                      <a:pt x="149" y="42"/>
                    </a:lnTo>
                    <a:lnTo>
                      <a:pt x="155" y="51"/>
                    </a:lnTo>
                    <a:lnTo>
                      <a:pt x="162" y="57"/>
                    </a:lnTo>
                    <a:lnTo>
                      <a:pt x="166" y="77"/>
                    </a:lnTo>
                    <a:lnTo>
                      <a:pt x="169" y="120"/>
                    </a:lnTo>
                    <a:lnTo>
                      <a:pt x="165" y="124"/>
                    </a:lnTo>
                    <a:lnTo>
                      <a:pt x="172" y="141"/>
                    </a:lnTo>
                    <a:lnTo>
                      <a:pt x="189" y="155"/>
                    </a:lnTo>
                    <a:lnTo>
                      <a:pt x="148" y="185"/>
                    </a:lnTo>
                    <a:lnTo>
                      <a:pt x="141" y="194"/>
                    </a:lnTo>
                    <a:lnTo>
                      <a:pt x="132" y="203"/>
                    </a:lnTo>
                    <a:lnTo>
                      <a:pt x="118" y="206"/>
                    </a:lnTo>
                    <a:lnTo>
                      <a:pt x="109" y="207"/>
                    </a:lnTo>
                    <a:lnTo>
                      <a:pt x="90" y="183"/>
                    </a:lnTo>
                    <a:lnTo>
                      <a:pt x="35" y="138"/>
                    </a:lnTo>
                    <a:lnTo>
                      <a:pt x="0" y="112"/>
                    </a:lnTo>
                    <a:lnTo>
                      <a:pt x="0" y="108"/>
                    </a:lnTo>
                    <a:lnTo>
                      <a:pt x="0" y="95"/>
                    </a:lnTo>
                    <a:lnTo>
                      <a:pt x="44" y="70"/>
                    </a:lnTo>
                    <a:lnTo>
                      <a:pt x="47" y="65"/>
                    </a:lnTo>
                    <a:lnTo>
                      <a:pt x="52" y="57"/>
                    </a:lnTo>
                    <a:lnTo>
                      <a:pt x="68" y="57"/>
                    </a:lnTo>
                    <a:lnTo>
                      <a:pt x="59" y="22"/>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64" name="Freeform 58"/>
              <p:cNvSpPr>
                <a:spLocks/>
              </p:cNvSpPr>
              <p:nvPr/>
            </p:nvSpPr>
            <p:spPr bwMode="auto">
              <a:xfrm>
                <a:off x="4882" y="2976"/>
                <a:ext cx="109" cy="95"/>
              </a:xfrm>
              <a:custGeom>
                <a:avLst/>
                <a:gdLst>
                  <a:gd name="T0" fmla="*/ 100 w 109"/>
                  <a:gd name="T1" fmla="*/ 9 h 95"/>
                  <a:gd name="T2" fmla="*/ 109 w 109"/>
                  <a:gd name="T3" fmla="*/ 44 h 95"/>
                  <a:gd name="T4" fmla="*/ 93 w 109"/>
                  <a:gd name="T5" fmla="*/ 44 h 95"/>
                  <a:gd name="T6" fmla="*/ 88 w 109"/>
                  <a:gd name="T7" fmla="*/ 52 h 95"/>
                  <a:gd name="T8" fmla="*/ 85 w 109"/>
                  <a:gd name="T9" fmla="*/ 57 h 95"/>
                  <a:gd name="T10" fmla="*/ 41 w 109"/>
                  <a:gd name="T11" fmla="*/ 82 h 95"/>
                  <a:gd name="T12" fmla="*/ 41 w 109"/>
                  <a:gd name="T13" fmla="*/ 95 h 95"/>
                  <a:gd name="T14" fmla="*/ 0 w 109"/>
                  <a:gd name="T15" fmla="*/ 95 h 95"/>
                  <a:gd name="T16" fmla="*/ 15 w 109"/>
                  <a:gd name="T17" fmla="*/ 86 h 95"/>
                  <a:gd name="T18" fmla="*/ 31 w 109"/>
                  <a:gd name="T19" fmla="*/ 69 h 95"/>
                  <a:gd name="T20" fmla="*/ 29 w 109"/>
                  <a:gd name="T21" fmla="*/ 53 h 95"/>
                  <a:gd name="T22" fmla="*/ 35 w 109"/>
                  <a:gd name="T23" fmla="*/ 38 h 95"/>
                  <a:gd name="T24" fmla="*/ 68 w 109"/>
                  <a:gd name="T25" fmla="*/ 0 h 95"/>
                  <a:gd name="T26" fmla="*/ 85 w 109"/>
                  <a:gd name="T27" fmla="*/ 8 h 95"/>
                  <a:gd name="T28" fmla="*/ 100 w 109"/>
                  <a:gd name="T29" fmla="*/ 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95">
                    <a:moveTo>
                      <a:pt x="100" y="9"/>
                    </a:moveTo>
                    <a:lnTo>
                      <a:pt x="109" y="44"/>
                    </a:lnTo>
                    <a:lnTo>
                      <a:pt x="93" y="44"/>
                    </a:lnTo>
                    <a:lnTo>
                      <a:pt x="88" y="52"/>
                    </a:lnTo>
                    <a:lnTo>
                      <a:pt x="85" y="57"/>
                    </a:lnTo>
                    <a:lnTo>
                      <a:pt x="41" y="82"/>
                    </a:lnTo>
                    <a:lnTo>
                      <a:pt x="41" y="95"/>
                    </a:lnTo>
                    <a:lnTo>
                      <a:pt x="0" y="95"/>
                    </a:lnTo>
                    <a:lnTo>
                      <a:pt x="15" y="86"/>
                    </a:lnTo>
                    <a:lnTo>
                      <a:pt x="31" y="69"/>
                    </a:lnTo>
                    <a:lnTo>
                      <a:pt x="29" y="53"/>
                    </a:lnTo>
                    <a:lnTo>
                      <a:pt x="35" y="38"/>
                    </a:lnTo>
                    <a:lnTo>
                      <a:pt x="68" y="0"/>
                    </a:lnTo>
                    <a:lnTo>
                      <a:pt x="85" y="8"/>
                    </a:lnTo>
                    <a:lnTo>
                      <a:pt x="100" y="9"/>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65" name="Freeform 59"/>
              <p:cNvSpPr>
                <a:spLocks/>
              </p:cNvSpPr>
              <p:nvPr/>
            </p:nvSpPr>
            <p:spPr bwMode="auto">
              <a:xfrm>
                <a:off x="5080" y="3239"/>
                <a:ext cx="70" cy="132"/>
              </a:xfrm>
              <a:custGeom>
                <a:avLst/>
                <a:gdLst>
                  <a:gd name="T0" fmla="*/ 54 w 70"/>
                  <a:gd name="T1" fmla="*/ 0 h 132"/>
                  <a:gd name="T2" fmla="*/ 59 w 70"/>
                  <a:gd name="T3" fmla="*/ 12 h 132"/>
                  <a:gd name="T4" fmla="*/ 59 w 70"/>
                  <a:gd name="T5" fmla="*/ 26 h 132"/>
                  <a:gd name="T6" fmla="*/ 62 w 70"/>
                  <a:gd name="T7" fmla="*/ 33 h 132"/>
                  <a:gd name="T8" fmla="*/ 65 w 70"/>
                  <a:gd name="T9" fmla="*/ 36 h 132"/>
                  <a:gd name="T10" fmla="*/ 63 w 70"/>
                  <a:gd name="T11" fmla="*/ 36 h 132"/>
                  <a:gd name="T12" fmla="*/ 52 w 70"/>
                  <a:gd name="T13" fmla="*/ 36 h 132"/>
                  <a:gd name="T14" fmla="*/ 49 w 70"/>
                  <a:gd name="T15" fmla="*/ 39 h 132"/>
                  <a:gd name="T16" fmla="*/ 60 w 70"/>
                  <a:gd name="T17" fmla="*/ 52 h 132"/>
                  <a:gd name="T18" fmla="*/ 64 w 70"/>
                  <a:gd name="T19" fmla="*/ 64 h 132"/>
                  <a:gd name="T20" fmla="*/ 54 w 70"/>
                  <a:gd name="T21" fmla="*/ 81 h 132"/>
                  <a:gd name="T22" fmla="*/ 59 w 70"/>
                  <a:gd name="T23" fmla="*/ 100 h 132"/>
                  <a:gd name="T24" fmla="*/ 69 w 70"/>
                  <a:gd name="T25" fmla="*/ 118 h 132"/>
                  <a:gd name="T26" fmla="*/ 70 w 70"/>
                  <a:gd name="T27" fmla="*/ 125 h 132"/>
                  <a:gd name="T28" fmla="*/ 69 w 70"/>
                  <a:gd name="T29" fmla="*/ 132 h 132"/>
                  <a:gd name="T30" fmla="*/ 56 w 70"/>
                  <a:gd name="T31" fmla="*/ 127 h 132"/>
                  <a:gd name="T32" fmla="*/ 43 w 70"/>
                  <a:gd name="T33" fmla="*/ 127 h 132"/>
                  <a:gd name="T34" fmla="*/ 43 w 70"/>
                  <a:gd name="T35" fmla="*/ 125 h 132"/>
                  <a:gd name="T36" fmla="*/ 26 w 70"/>
                  <a:gd name="T37" fmla="*/ 124 h 132"/>
                  <a:gd name="T38" fmla="*/ 26 w 70"/>
                  <a:gd name="T39" fmla="*/ 127 h 132"/>
                  <a:gd name="T40" fmla="*/ 11 w 70"/>
                  <a:gd name="T41" fmla="*/ 124 h 132"/>
                  <a:gd name="T42" fmla="*/ 13 w 70"/>
                  <a:gd name="T43" fmla="*/ 115 h 132"/>
                  <a:gd name="T44" fmla="*/ 0 w 70"/>
                  <a:gd name="T45" fmla="*/ 98 h 132"/>
                  <a:gd name="T46" fmla="*/ 14 w 70"/>
                  <a:gd name="T47" fmla="*/ 71 h 132"/>
                  <a:gd name="T48" fmla="*/ 25 w 70"/>
                  <a:gd name="T49" fmla="*/ 77 h 132"/>
                  <a:gd name="T50" fmla="*/ 34 w 70"/>
                  <a:gd name="T51" fmla="*/ 53 h 132"/>
                  <a:gd name="T52" fmla="*/ 40 w 70"/>
                  <a:gd name="T53" fmla="*/ 46 h 132"/>
                  <a:gd name="T54" fmla="*/ 48 w 70"/>
                  <a:gd name="T55" fmla="*/ 24 h 132"/>
                  <a:gd name="T56" fmla="*/ 56 w 70"/>
                  <a:gd name="T57" fmla="*/ 13 h 132"/>
                  <a:gd name="T58" fmla="*/ 51 w 70"/>
                  <a:gd name="T59" fmla="*/ 0 h 132"/>
                  <a:gd name="T60" fmla="*/ 54 w 70"/>
                  <a:gd name="T6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 h="132">
                    <a:moveTo>
                      <a:pt x="54" y="0"/>
                    </a:moveTo>
                    <a:lnTo>
                      <a:pt x="59" y="12"/>
                    </a:lnTo>
                    <a:lnTo>
                      <a:pt x="59" y="26"/>
                    </a:lnTo>
                    <a:lnTo>
                      <a:pt x="62" y="33"/>
                    </a:lnTo>
                    <a:lnTo>
                      <a:pt x="65" y="36"/>
                    </a:lnTo>
                    <a:lnTo>
                      <a:pt x="63" y="36"/>
                    </a:lnTo>
                    <a:lnTo>
                      <a:pt x="52" y="36"/>
                    </a:lnTo>
                    <a:lnTo>
                      <a:pt x="49" y="39"/>
                    </a:lnTo>
                    <a:lnTo>
                      <a:pt x="60" y="52"/>
                    </a:lnTo>
                    <a:lnTo>
                      <a:pt x="64" y="64"/>
                    </a:lnTo>
                    <a:lnTo>
                      <a:pt x="54" y="81"/>
                    </a:lnTo>
                    <a:lnTo>
                      <a:pt x="59" y="100"/>
                    </a:lnTo>
                    <a:lnTo>
                      <a:pt x="69" y="118"/>
                    </a:lnTo>
                    <a:lnTo>
                      <a:pt x="70" y="125"/>
                    </a:lnTo>
                    <a:lnTo>
                      <a:pt x="69" y="132"/>
                    </a:lnTo>
                    <a:lnTo>
                      <a:pt x="56" y="127"/>
                    </a:lnTo>
                    <a:lnTo>
                      <a:pt x="43" y="127"/>
                    </a:lnTo>
                    <a:lnTo>
                      <a:pt x="43" y="125"/>
                    </a:lnTo>
                    <a:lnTo>
                      <a:pt x="26" y="124"/>
                    </a:lnTo>
                    <a:lnTo>
                      <a:pt x="26" y="127"/>
                    </a:lnTo>
                    <a:lnTo>
                      <a:pt x="11" y="124"/>
                    </a:lnTo>
                    <a:lnTo>
                      <a:pt x="13" y="115"/>
                    </a:lnTo>
                    <a:lnTo>
                      <a:pt x="0" y="98"/>
                    </a:lnTo>
                    <a:lnTo>
                      <a:pt x="14" y="71"/>
                    </a:lnTo>
                    <a:lnTo>
                      <a:pt x="25" y="77"/>
                    </a:lnTo>
                    <a:lnTo>
                      <a:pt x="34" y="53"/>
                    </a:lnTo>
                    <a:lnTo>
                      <a:pt x="40" y="46"/>
                    </a:lnTo>
                    <a:lnTo>
                      <a:pt x="48" y="24"/>
                    </a:lnTo>
                    <a:lnTo>
                      <a:pt x="56" y="13"/>
                    </a:lnTo>
                    <a:lnTo>
                      <a:pt x="51" y="0"/>
                    </a:lnTo>
                    <a:lnTo>
                      <a:pt x="54" y="0"/>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66" name="Freeform 60"/>
              <p:cNvSpPr>
                <a:spLocks/>
              </p:cNvSpPr>
              <p:nvPr/>
            </p:nvSpPr>
            <p:spPr bwMode="auto">
              <a:xfrm>
                <a:off x="5267" y="3417"/>
                <a:ext cx="16" cy="25"/>
              </a:xfrm>
              <a:custGeom>
                <a:avLst/>
                <a:gdLst>
                  <a:gd name="T0" fmla="*/ 9 w 16"/>
                  <a:gd name="T1" fmla="*/ 0 h 25"/>
                  <a:gd name="T2" fmla="*/ 15 w 16"/>
                  <a:gd name="T3" fmla="*/ 1 h 25"/>
                  <a:gd name="T4" fmla="*/ 16 w 16"/>
                  <a:gd name="T5" fmla="*/ 12 h 25"/>
                  <a:gd name="T6" fmla="*/ 3 w 16"/>
                  <a:gd name="T7" fmla="*/ 25 h 25"/>
                  <a:gd name="T8" fmla="*/ 3 w 16"/>
                  <a:gd name="T9" fmla="*/ 18 h 25"/>
                  <a:gd name="T10" fmla="*/ 0 w 16"/>
                  <a:gd name="T11" fmla="*/ 5 h 25"/>
                  <a:gd name="T12" fmla="*/ 6 w 16"/>
                  <a:gd name="T13" fmla="*/ 5 h 25"/>
                  <a:gd name="T14" fmla="*/ 9 w 16"/>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5">
                    <a:moveTo>
                      <a:pt x="9" y="0"/>
                    </a:moveTo>
                    <a:lnTo>
                      <a:pt x="15" y="1"/>
                    </a:lnTo>
                    <a:lnTo>
                      <a:pt x="16" y="12"/>
                    </a:lnTo>
                    <a:lnTo>
                      <a:pt x="3" y="25"/>
                    </a:lnTo>
                    <a:lnTo>
                      <a:pt x="3" y="18"/>
                    </a:lnTo>
                    <a:lnTo>
                      <a:pt x="0" y="5"/>
                    </a:lnTo>
                    <a:lnTo>
                      <a:pt x="6" y="5"/>
                    </a:lnTo>
                    <a:lnTo>
                      <a:pt x="9" y="0"/>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67" name="Freeform 61"/>
              <p:cNvSpPr>
                <a:spLocks/>
              </p:cNvSpPr>
              <p:nvPr/>
            </p:nvSpPr>
            <p:spPr bwMode="auto">
              <a:xfrm>
                <a:off x="5270" y="3402"/>
                <a:ext cx="101" cy="124"/>
              </a:xfrm>
              <a:custGeom>
                <a:avLst/>
                <a:gdLst>
                  <a:gd name="T0" fmla="*/ 90 w 101"/>
                  <a:gd name="T1" fmla="*/ 42 h 124"/>
                  <a:gd name="T2" fmla="*/ 86 w 101"/>
                  <a:gd name="T3" fmla="*/ 61 h 124"/>
                  <a:gd name="T4" fmla="*/ 93 w 101"/>
                  <a:gd name="T5" fmla="*/ 69 h 124"/>
                  <a:gd name="T6" fmla="*/ 91 w 101"/>
                  <a:gd name="T7" fmla="*/ 85 h 124"/>
                  <a:gd name="T8" fmla="*/ 95 w 101"/>
                  <a:gd name="T9" fmla="*/ 103 h 124"/>
                  <a:gd name="T10" fmla="*/ 101 w 101"/>
                  <a:gd name="T11" fmla="*/ 110 h 124"/>
                  <a:gd name="T12" fmla="*/ 93 w 101"/>
                  <a:gd name="T13" fmla="*/ 115 h 124"/>
                  <a:gd name="T14" fmla="*/ 83 w 101"/>
                  <a:gd name="T15" fmla="*/ 121 h 124"/>
                  <a:gd name="T16" fmla="*/ 74 w 101"/>
                  <a:gd name="T17" fmla="*/ 124 h 124"/>
                  <a:gd name="T18" fmla="*/ 62 w 101"/>
                  <a:gd name="T19" fmla="*/ 123 h 124"/>
                  <a:gd name="T20" fmla="*/ 52 w 101"/>
                  <a:gd name="T21" fmla="*/ 123 h 124"/>
                  <a:gd name="T22" fmla="*/ 52 w 101"/>
                  <a:gd name="T23" fmla="*/ 122 h 124"/>
                  <a:gd name="T24" fmla="*/ 52 w 101"/>
                  <a:gd name="T25" fmla="*/ 121 h 124"/>
                  <a:gd name="T26" fmla="*/ 50 w 101"/>
                  <a:gd name="T27" fmla="*/ 116 h 124"/>
                  <a:gd name="T28" fmla="*/ 47 w 101"/>
                  <a:gd name="T29" fmla="*/ 103 h 124"/>
                  <a:gd name="T30" fmla="*/ 43 w 101"/>
                  <a:gd name="T31" fmla="*/ 99 h 124"/>
                  <a:gd name="T32" fmla="*/ 33 w 101"/>
                  <a:gd name="T33" fmla="*/ 97 h 124"/>
                  <a:gd name="T34" fmla="*/ 25 w 101"/>
                  <a:gd name="T35" fmla="*/ 92 h 124"/>
                  <a:gd name="T36" fmla="*/ 16 w 101"/>
                  <a:gd name="T37" fmla="*/ 88 h 124"/>
                  <a:gd name="T38" fmla="*/ 13 w 101"/>
                  <a:gd name="T39" fmla="*/ 84 h 124"/>
                  <a:gd name="T40" fmla="*/ 7 w 101"/>
                  <a:gd name="T41" fmla="*/ 68 h 124"/>
                  <a:gd name="T42" fmla="*/ 0 w 101"/>
                  <a:gd name="T43" fmla="*/ 56 h 124"/>
                  <a:gd name="T44" fmla="*/ 0 w 101"/>
                  <a:gd name="T45" fmla="*/ 40 h 124"/>
                  <a:gd name="T46" fmla="*/ 13 w 101"/>
                  <a:gd name="T47" fmla="*/ 27 h 124"/>
                  <a:gd name="T48" fmla="*/ 12 w 101"/>
                  <a:gd name="T49" fmla="*/ 16 h 124"/>
                  <a:gd name="T50" fmla="*/ 14 w 101"/>
                  <a:gd name="T51" fmla="*/ 16 h 124"/>
                  <a:gd name="T52" fmla="*/ 13 w 101"/>
                  <a:gd name="T53" fmla="*/ 7 h 124"/>
                  <a:gd name="T54" fmla="*/ 10 w 101"/>
                  <a:gd name="T55" fmla="*/ 1 h 124"/>
                  <a:gd name="T56" fmla="*/ 13 w 101"/>
                  <a:gd name="T57" fmla="*/ 0 h 124"/>
                  <a:gd name="T58" fmla="*/ 23 w 101"/>
                  <a:gd name="T59" fmla="*/ 0 h 124"/>
                  <a:gd name="T60" fmla="*/ 32 w 101"/>
                  <a:gd name="T61" fmla="*/ 0 h 124"/>
                  <a:gd name="T62" fmla="*/ 42 w 101"/>
                  <a:gd name="T63" fmla="*/ 0 h 124"/>
                  <a:gd name="T64" fmla="*/ 50 w 101"/>
                  <a:gd name="T65" fmla="*/ 6 h 124"/>
                  <a:gd name="T66" fmla="*/ 59 w 101"/>
                  <a:gd name="T67" fmla="*/ 12 h 124"/>
                  <a:gd name="T68" fmla="*/ 68 w 101"/>
                  <a:gd name="T69" fmla="*/ 18 h 124"/>
                  <a:gd name="T70" fmla="*/ 76 w 101"/>
                  <a:gd name="T71" fmla="*/ 25 h 124"/>
                  <a:gd name="T72" fmla="*/ 83 w 101"/>
                  <a:gd name="T73" fmla="*/ 33 h 124"/>
                  <a:gd name="T74" fmla="*/ 90 w 101"/>
                  <a:gd name="T75" fmla="*/ 4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124">
                    <a:moveTo>
                      <a:pt x="90" y="42"/>
                    </a:moveTo>
                    <a:lnTo>
                      <a:pt x="86" y="61"/>
                    </a:lnTo>
                    <a:lnTo>
                      <a:pt x="93" y="69"/>
                    </a:lnTo>
                    <a:lnTo>
                      <a:pt x="91" y="85"/>
                    </a:lnTo>
                    <a:lnTo>
                      <a:pt x="95" y="103"/>
                    </a:lnTo>
                    <a:lnTo>
                      <a:pt x="101" y="110"/>
                    </a:lnTo>
                    <a:lnTo>
                      <a:pt x="93" y="115"/>
                    </a:lnTo>
                    <a:lnTo>
                      <a:pt x="83" y="121"/>
                    </a:lnTo>
                    <a:lnTo>
                      <a:pt x="74" y="124"/>
                    </a:lnTo>
                    <a:lnTo>
                      <a:pt x="62" y="123"/>
                    </a:lnTo>
                    <a:lnTo>
                      <a:pt x="52" y="123"/>
                    </a:lnTo>
                    <a:lnTo>
                      <a:pt x="52" y="122"/>
                    </a:lnTo>
                    <a:lnTo>
                      <a:pt x="52" y="121"/>
                    </a:lnTo>
                    <a:lnTo>
                      <a:pt x="50" y="116"/>
                    </a:lnTo>
                    <a:lnTo>
                      <a:pt x="47" y="103"/>
                    </a:lnTo>
                    <a:lnTo>
                      <a:pt x="43" y="99"/>
                    </a:lnTo>
                    <a:lnTo>
                      <a:pt x="33" y="97"/>
                    </a:lnTo>
                    <a:lnTo>
                      <a:pt x="25" y="92"/>
                    </a:lnTo>
                    <a:lnTo>
                      <a:pt x="16" y="88"/>
                    </a:lnTo>
                    <a:lnTo>
                      <a:pt x="13" y="84"/>
                    </a:lnTo>
                    <a:lnTo>
                      <a:pt x="7" y="68"/>
                    </a:lnTo>
                    <a:lnTo>
                      <a:pt x="0" y="56"/>
                    </a:lnTo>
                    <a:lnTo>
                      <a:pt x="0" y="40"/>
                    </a:lnTo>
                    <a:lnTo>
                      <a:pt x="13" y="27"/>
                    </a:lnTo>
                    <a:lnTo>
                      <a:pt x="12" y="16"/>
                    </a:lnTo>
                    <a:lnTo>
                      <a:pt x="14" y="16"/>
                    </a:lnTo>
                    <a:lnTo>
                      <a:pt x="13" y="7"/>
                    </a:lnTo>
                    <a:lnTo>
                      <a:pt x="10" y="1"/>
                    </a:lnTo>
                    <a:lnTo>
                      <a:pt x="13" y="0"/>
                    </a:lnTo>
                    <a:lnTo>
                      <a:pt x="23" y="0"/>
                    </a:lnTo>
                    <a:lnTo>
                      <a:pt x="32" y="0"/>
                    </a:lnTo>
                    <a:lnTo>
                      <a:pt x="42" y="0"/>
                    </a:lnTo>
                    <a:lnTo>
                      <a:pt x="50" y="6"/>
                    </a:lnTo>
                    <a:lnTo>
                      <a:pt x="59" y="12"/>
                    </a:lnTo>
                    <a:lnTo>
                      <a:pt x="68" y="18"/>
                    </a:lnTo>
                    <a:lnTo>
                      <a:pt x="76" y="25"/>
                    </a:lnTo>
                    <a:lnTo>
                      <a:pt x="83" y="33"/>
                    </a:lnTo>
                    <a:lnTo>
                      <a:pt x="90" y="42"/>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68" name="Freeform 62"/>
              <p:cNvSpPr>
                <a:spLocks/>
              </p:cNvSpPr>
              <p:nvPr/>
            </p:nvSpPr>
            <p:spPr bwMode="auto">
              <a:xfrm>
                <a:off x="4972" y="3262"/>
                <a:ext cx="41" cy="71"/>
              </a:xfrm>
              <a:custGeom>
                <a:avLst/>
                <a:gdLst>
                  <a:gd name="T0" fmla="*/ 4 w 41"/>
                  <a:gd name="T1" fmla="*/ 71 h 71"/>
                  <a:gd name="T2" fmla="*/ 0 w 41"/>
                  <a:gd name="T3" fmla="*/ 51 h 71"/>
                  <a:gd name="T4" fmla="*/ 5 w 41"/>
                  <a:gd name="T5" fmla="*/ 33 h 71"/>
                  <a:gd name="T6" fmla="*/ 5 w 41"/>
                  <a:gd name="T7" fmla="*/ 18 h 71"/>
                  <a:gd name="T8" fmla="*/ 5 w 41"/>
                  <a:gd name="T9" fmla="*/ 1 h 71"/>
                  <a:gd name="T10" fmla="*/ 30 w 41"/>
                  <a:gd name="T11" fmla="*/ 0 h 71"/>
                  <a:gd name="T12" fmla="*/ 30 w 41"/>
                  <a:gd name="T13" fmla="*/ 5 h 71"/>
                  <a:gd name="T14" fmla="*/ 36 w 41"/>
                  <a:gd name="T15" fmla="*/ 33 h 71"/>
                  <a:gd name="T16" fmla="*/ 35 w 41"/>
                  <a:gd name="T17" fmla="*/ 49 h 71"/>
                  <a:gd name="T18" fmla="*/ 41 w 41"/>
                  <a:gd name="T19" fmla="*/ 58 h 71"/>
                  <a:gd name="T20" fmla="*/ 38 w 41"/>
                  <a:gd name="T21" fmla="*/ 62 h 71"/>
                  <a:gd name="T22" fmla="*/ 4 w 41"/>
                  <a:gd name="T23"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71">
                    <a:moveTo>
                      <a:pt x="4" y="71"/>
                    </a:moveTo>
                    <a:lnTo>
                      <a:pt x="0" y="51"/>
                    </a:lnTo>
                    <a:lnTo>
                      <a:pt x="5" y="33"/>
                    </a:lnTo>
                    <a:lnTo>
                      <a:pt x="5" y="18"/>
                    </a:lnTo>
                    <a:lnTo>
                      <a:pt x="5" y="1"/>
                    </a:lnTo>
                    <a:lnTo>
                      <a:pt x="30" y="0"/>
                    </a:lnTo>
                    <a:lnTo>
                      <a:pt x="30" y="5"/>
                    </a:lnTo>
                    <a:lnTo>
                      <a:pt x="36" y="33"/>
                    </a:lnTo>
                    <a:lnTo>
                      <a:pt x="35" y="49"/>
                    </a:lnTo>
                    <a:lnTo>
                      <a:pt x="41" y="58"/>
                    </a:lnTo>
                    <a:lnTo>
                      <a:pt x="38" y="62"/>
                    </a:lnTo>
                    <a:lnTo>
                      <a:pt x="4" y="71"/>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69" name="Freeform 63"/>
              <p:cNvSpPr>
                <a:spLocks/>
              </p:cNvSpPr>
              <p:nvPr/>
            </p:nvSpPr>
            <p:spPr bwMode="auto">
              <a:xfrm>
                <a:off x="5301" y="3499"/>
                <a:ext cx="29" cy="90"/>
              </a:xfrm>
              <a:custGeom>
                <a:avLst/>
                <a:gdLst>
                  <a:gd name="T0" fmla="*/ 12 w 29"/>
                  <a:gd name="T1" fmla="*/ 2 h 90"/>
                  <a:gd name="T2" fmla="*/ 16 w 29"/>
                  <a:gd name="T3" fmla="*/ 6 h 90"/>
                  <a:gd name="T4" fmla="*/ 19 w 29"/>
                  <a:gd name="T5" fmla="*/ 19 h 90"/>
                  <a:gd name="T6" fmla="*/ 21 w 29"/>
                  <a:gd name="T7" fmla="*/ 24 h 90"/>
                  <a:gd name="T8" fmla="*/ 21 w 29"/>
                  <a:gd name="T9" fmla="*/ 25 h 90"/>
                  <a:gd name="T10" fmla="*/ 21 w 29"/>
                  <a:gd name="T11" fmla="*/ 26 h 90"/>
                  <a:gd name="T12" fmla="*/ 17 w 29"/>
                  <a:gd name="T13" fmla="*/ 25 h 90"/>
                  <a:gd name="T14" fmla="*/ 15 w 29"/>
                  <a:gd name="T15" fmla="*/ 32 h 90"/>
                  <a:gd name="T16" fmla="*/ 18 w 29"/>
                  <a:gd name="T17" fmla="*/ 47 h 90"/>
                  <a:gd name="T18" fmla="*/ 19 w 29"/>
                  <a:gd name="T19" fmla="*/ 48 h 90"/>
                  <a:gd name="T20" fmla="*/ 22 w 29"/>
                  <a:gd name="T21" fmla="*/ 50 h 90"/>
                  <a:gd name="T22" fmla="*/ 29 w 29"/>
                  <a:gd name="T23" fmla="*/ 61 h 90"/>
                  <a:gd name="T24" fmla="*/ 29 w 29"/>
                  <a:gd name="T25" fmla="*/ 68 h 90"/>
                  <a:gd name="T26" fmla="*/ 29 w 29"/>
                  <a:gd name="T27" fmla="*/ 71 h 90"/>
                  <a:gd name="T28" fmla="*/ 28 w 29"/>
                  <a:gd name="T29" fmla="*/ 77 h 90"/>
                  <a:gd name="T30" fmla="*/ 22 w 29"/>
                  <a:gd name="T31" fmla="*/ 90 h 90"/>
                  <a:gd name="T32" fmla="*/ 13 w 29"/>
                  <a:gd name="T33" fmla="*/ 76 h 90"/>
                  <a:gd name="T34" fmla="*/ 17 w 29"/>
                  <a:gd name="T35" fmla="*/ 68 h 90"/>
                  <a:gd name="T36" fmla="*/ 15 w 29"/>
                  <a:gd name="T37" fmla="*/ 57 h 90"/>
                  <a:gd name="T38" fmla="*/ 8 w 29"/>
                  <a:gd name="T39" fmla="*/ 60 h 90"/>
                  <a:gd name="T40" fmla="*/ 5 w 29"/>
                  <a:gd name="T41" fmla="*/ 53 h 90"/>
                  <a:gd name="T42" fmla="*/ 0 w 29"/>
                  <a:gd name="T43" fmla="*/ 49 h 90"/>
                  <a:gd name="T44" fmla="*/ 1 w 29"/>
                  <a:gd name="T45" fmla="*/ 39 h 90"/>
                  <a:gd name="T46" fmla="*/ 7 w 29"/>
                  <a:gd name="T47" fmla="*/ 35 h 90"/>
                  <a:gd name="T48" fmla="*/ 6 w 29"/>
                  <a:gd name="T49" fmla="*/ 23 h 90"/>
                  <a:gd name="T50" fmla="*/ 5 w 29"/>
                  <a:gd name="T51" fmla="*/ 17 h 90"/>
                  <a:gd name="T52" fmla="*/ 8 w 29"/>
                  <a:gd name="T53" fmla="*/ 14 h 90"/>
                  <a:gd name="T54" fmla="*/ 5 w 29"/>
                  <a:gd name="T55" fmla="*/ 3 h 90"/>
                  <a:gd name="T56" fmla="*/ 2 w 29"/>
                  <a:gd name="T57" fmla="*/ 3 h 90"/>
                  <a:gd name="T58" fmla="*/ 2 w 29"/>
                  <a:gd name="T59" fmla="*/ 0 h 90"/>
                  <a:gd name="T60" fmla="*/ 12 w 29"/>
                  <a:gd name="T61" fmla="*/ 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 h="90">
                    <a:moveTo>
                      <a:pt x="12" y="2"/>
                    </a:moveTo>
                    <a:lnTo>
                      <a:pt x="16" y="6"/>
                    </a:lnTo>
                    <a:lnTo>
                      <a:pt x="19" y="19"/>
                    </a:lnTo>
                    <a:lnTo>
                      <a:pt x="21" y="24"/>
                    </a:lnTo>
                    <a:lnTo>
                      <a:pt x="21" y="25"/>
                    </a:lnTo>
                    <a:lnTo>
                      <a:pt x="21" y="26"/>
                    </a:lnTo>
                    <a:lnTo>
                      <a:pt x="17" y="25"/>
                    </a:lnTo>
                    <a:lnTo>
                      <a:pt x="15" y="32"/>
                    </a:lnTo>
                    <a:lnTo>
                      <a:pt x="18" y="47"/>
                    </a:lnTo>
                    <a:lnTo>
                      <a:pt x="19" y="48"/>
                    </a:lnTo>
                    <a:lnTo>
                      <a:pt x="22" y="50"/>
                    </a:lnTo>
                    <a:lnTo>
                      <a:pt x="29" y="61"/>
                    </a:lnTo>
                    <a:lnTo>
                      <a:pt x="29" y="68"/>
                    </a:lnTo>
                    <a:lnTo>
                      <a:pt x="29" y="71"/>
                    </a:lnTo>
                    <a:lnTo>
                      <a:pt x="28" y="77"/>
                    </a:lnTo>
                    <a:lnTo>
                      <a:pt x="22" y="90"/>
                    </a:lnTo>
                    <a:lnTo>
                      <a:pt x="13" y="76"/>
                    </a:lnTo>
                    <a:lnTo>
                      <a:pt x="17" y="68"/>
                    </a:lnTo>
                    <a:lnTo>
                      <a:pt x="15" y="57"/>
                    </a:lnTo>
                    <a:lnTo>
                      <a:pt x="8" y="60"/>
                    </a:lnTo>
                    <a:lnTo>
                      <a:pt x="5" y="53"/>
                    </a:lnTo>
                    <a:lnTo>
                      <a:pt x="0" y="49"/>
                    </a:lnTo>
                    <a:lnTo>
                      <a:pt x="1" y="39"/>
                    </a:lnTo>
                    <a:lnTo>
                      <a:pt x="7" y="35"/>
                    </a:lnTo>
                    <a:lnTo>
                      <a:pt x="6" y="23"/>
                    </a:lnTo>
                    <a:lnTo>
                      <a:pt x="5" y="17"/>
                    </a:lnTo>
                    <a:lnTo>
                      <a:pt x="8" y="14"/>
                    </a:lnTo>
                    <a:lnTo>
                      <a:pt x="5" y="3"/>
                    </a:lnTo>
                    <a:lnTo>
                      <a:pt x="2" y="3"/>
                    </a:lnTo>
                    <a:lnTo>
                      <a:pt x="2" y="0"/>
                    </a:lnTo>
                    <a:lnTo>
                      <a:pt x="12" y="2"/>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70" name="Freeform 64"/>
              <p:cNvSpPr>
                <a:spLocks/>
              </p:cNvSpPr>
              <p:nvPr/>
            </p:nvSpPr>
            <p:spPr bwMode="auto">
              <a:xfrm>
                <a:off x="4847" y="3071"/>
                <a:ext cx="76" cy="74"/>
              </a:xfrm>
              <a:custGeom>
                <a:avLst/>
                <a:gdLst>
                  <a:gd name="T0" fmla="*/ 35 w 76"/>
                  <a:gd name="T1" fmla="*/ 0 h 74"/>
                  <a:gd name="T2" fmla="*/ 76 w 76"/>
                  <a:gd name="T3" fmla="*/ 0 h 74"/>
                  <a:gd name="T4" fmla="*/ 76 w 76"/>
                  <a:gd name="T5" fmla="*/ 4 h 74"/>
                  <a:gd name="T6" fmla="*/ 76 w 76"/>
                  <a:gd name="T7" fmla="*/ 5 h 74"/>
                  <a:gd name="T8" fmla="*/ 76 w 76"/>
                  <a:gd name="T9" fmla="*/ 18 h 74"/>
                  <a:gd name="T10" fmla="*/ 45 w 76"/>
                  <a:gd name="T11" fmla="*/ 18 h 74"/>
                  <a:gd name="T12" fmla="*/ 45 w 76"/>
                  <a:gd name="T13" fmla="*/ 48 h 74"/>
                  <a:gd name="T14" fmla="*/ 36 w 76"/>
                  <a:gd name="T15" fmla="*/ 52 h 74"/>
                  <a:gd name="T16" fmla="*/ 37 w 76"/>
                  <a:gd name="T17" fmla="*/ 72 h 74"/>
                  <a:gd name="T18" fmla="*/ 0 w 76"/>
                  <a:gd name="T19" fmla="*/ 74 h 74"/>
                  <a:gd name="T20" fmla="*/ 10 w 76"/>
                  <a:gd name="T21" fmla="*/ 44 h 74"/>
                  <a:gd name="T22" fmla="*/ 23 w 76"/>
                  <a:gd name="T23" fmla="*/ 16 h 74"/>
                  <a:gd name="T24" fmla="*/ 35 w 76"/>
                  <a:gd name="T2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74">
                    <a:moveTo>
                      <a:pt x="35" y="0"/>
                    </a:moveTo>
                    <a:lnTo>
                      <a:pt x="76" y="0"/>
                    </a:lnTo>
                    <a:lnTo>
                      <a:pt x="76" y="4"/>
                    </a:lnTo>
                    <a:lnTo>
                      <a:pt x="76" y="5"/>
                    </a:lnTo>
                    <a:lnTo>
                      <a:pt x="76" y="18"/>
                    </a:lnTo>
                    <a:lnTo>
                      <a:pt x="45" y="18"/>
                    </a:lnTo>
                    <a:lnTo>
                      <a:pt x="45" y="48"/>
                    </a:lnTo>
                    <a:lnTo>
                      <a:pt x="36" y="52"/>
                    </a:lnTo>
                    <a:lnTo>
                      <a:pt x="37" y="72"/>
                    </a:lnTo>
                    <a:lnTo>
                      <a:pt x="0" y="74"/>
                    </a:lnTo>
                    <a:lnTo>
                      <a:pt x="10" y="44"/>
                    </a:lnTo>
                    <a:lnTo>
                      <a:pt x="23" y="16"/>
                    </a:lnTo>
                    <a:lnTo>
                      <a:pt x="35" y="0"/>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71" name="Freeform 65"/>
              <p:cNvSpPr>
                <a:spLocks/>
              </p:cNvSpPr>
              <p:nvPr/>
            </p:nvSpPr>
            <p:spPr bwMode="auto">
              <a:xfrm>
                <a:off x="4847" y="3075"/>
                <a:ext cx="111" cy="144"/>
              </a:xfrm>
              <a:custGeom>
                <a:avLst/>
                <a:gdLst>
                  <a:gd name="T0" fmla="*/ 111 w 111"/>
                  <a:gd name="T1" fmla="*/ 26 h 144"/>
                  <a:gd name="T2" fmla="*/ 95 w 111"/>
                  <a:gd name="T3" fmla="*/ 26 h 144"/>
                  <a:gd name="T4" fmla="*/ 105 w 111"/>
                  <a:gd name="T5" fmla="*/ 136 h 144"/>
                  <a:gd name="T6" fmla="*/ 93 w 111"/>
                  <a:gd name="T7" fmla="*/ 137 h 144"/>
                  <a:gd name="T8" fmla="*/ 70 w 111"/>
                  <a:gd name="T9" fmla="*/ 133 h 144"/>
                  <a:gd name="T10" fmla="*/ 50 w 111"/>
                  <a:gd name="T11" fmla="*/ 134 h 144"/>
                  <a:gd name="T12" fmla="*/ 43 w 111"/>
                  <a:gd name="T13" fmla="*/ 144 h 144"/>
                  <a:gd name="T14" fmla="*/ 24 w 111"/>
                  <a:gd name="T15" fmla="*/ 122 h 144"/>
                  <a:gd name="T16" fmla="*/ 4 w 111"/>
                  <a:gd name="T17" fmla="*/ 129 h 144"/>
                  <a:gd name="T18" fmla="*/ 5 w 111"/>
                  <a:gd name="T19" fmla="*/ 124 h 144"/>
                  <a:gd name="T20" fmla="*/ 9 w 111"/>
                  <a:gd name="T21" fmla="*/ 110 h 144"/>
                  <a:gd name="T22" fmla="*/ 6 w 111"/>
                  <a:gd name="T23" fmla="*/ 88 h 144"/>
                  <a:gd name="T24" fmla="*/ 2 w 111"/>
                  <a:gd name="T25" fmla="*/ 79 h 144"/>
                  <a:gd name="T26" fmla="*/ 0 w 111"/>
                  <a:gd name="T27" fmla="*/ 70 h 144"/>
                  <a:gd name="T28" fmla="*/ 37 w 111"/>
                  <a:gd name="T29" fmla="*/ 68 h 144"/>
                  <a:gd name="T30" fmla="*/ 36 w 111"/>
                  <a:gd name="T31" fmla="*/ 48 h 144"/>
                  <a:gd name="T32" fmla="*/ 45 w 111"/>
                  <a:gd name="T33" fmla="*/ 44 h 144"/>
                  <a:gd name="T34" fmla="*/ 45 w 111"/>
                  <a:gd name="T35" fmla="*/ 14 h 144"/>
                  <a:gd name="T36" fmla="*/ 76 w 111"/>
                  <a:gd name="T37" fmla="*/ 14 h 144"/>
                  <a:gd name="T38" fmla="*/ 76 w 111"/>
                  <a:gd name="T39" fmla="*/ 0 h 144"/>
                  <a:gd name="T40" fmla="*/ 111 w 111"/>
                  <a:gd name="T41" fmla="*/ 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144">
                    <a:moveTo>
                      <a:pt x="111" y="26"/>
                    </a:moveTo>
                    <a:lnTo>
                      <a:pt x="95" y="26"/>
                    </a:lnTo>
                    <a:lnTo>
                      <a:pt x="105" y="136"/>
                    </a:lnTo>
                    <a:lnTo>
                      <a:pt x="93" y="137"/>
                    </a:lnTo>
                    <a:lnTo>
                      <a:pt x="70" y="133"/>
                    </a:lnTo>
                    <a:lnTo>
                      <a:pt x="50" y="134"/>
                    </a:lnTo>
                    <a:lnTo>
                      <a:pt x="43" y="144"/>
                    </a:lnTo>
                    <a:lnTo>
                      <a:pt x="24" y="122"/>
                    </a:lnTo>
                    <a:lnTo>
                      <a:pt x="4" y="129"/>
                    </a:lnTo>
                    <a:lnTo>
                      <a:pt x="5" y="124"/>
                    </a:lnTo>
                    <a:lnTo>
                      <a:pt x="9" y="110"/>
                    </a:lnTo>
                    <a:lnTo>
                      <a:pt x="6" y="88"/>
                    </a:lnTo>
                    <a:lnTo>
                      <a:pt x="2" y="79"/>
                    </a:lnTo>
                    <a:lnTo>
                      <a:pt x="0" y="70"/>
                    </a:lnTo>
                    <a:lnTo>
                      <a:pt x="37" y="68"/>
                    </a:lnTo>
                    <a:lnTo>
                      <a:pt x="36" y="48"/>
                    </a:lnTo>
                    <a:lnTo>
                      <a:pt x="45" y="44"/>
                    </a:lnTo>
                    <a:lnTo>
                      <a:pt x="45" y="14"/>
                    </a:lnTo>
                    <a:lnTo>
                      <a:pt x="76" y="14"/>
                    </a:lnTo>
                    <a:lnTo>
                      <a:pt x="76" y="0"/>
                    </a:lnTo>
                    <a:lnTo>
                      <a:pt x="111" y="26"/>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72" name="Freeform 66"/>
              <p:cNvSpPr>
                <a:spLocks/>
              </p:cNvSpPr>
              <p:nvPr/>
            </p:nvSpPr>
            <p:spPr bwMode="auto">
              <a:xfrm>
                <a:off x="4842" y="3197"/>
                <a:ext cx="56" cy="51"/>
              </a:xfrm>
              <a:custGeom>
                <a:avLst/>
                <a:gdLst>
                  <a:gd name="T0" fmla="*/ 9 w 56"/>
                  <a:gd name="T1" fmla="*/ 7 h 51"/>
                  <a:gd name="T2" fmla="*/ 29 w 56"/>
                  <a:gd name="T3" fmla="*/ 0 h 51"/>
                  <a:gd name="T4" fmla="*/ 48 w 56"/>
                  <a:gd name="T5" fmla="*/ 22 h 51"/>
                  <a:gd name="T6" fmla="*/ 52 w 56"/>
                  <a:gd name="T7" fmla="*/ 39 h 51"/>
                  <a:gd name="T8" fmla="*/ 56 w 56"/>
                  <a:gd name="T9" fmla="*/ 50 h 51"/>
                  <a:gd name="T10" fmla="*/ 48 w 56"/>
                  <a:gd name="T11" fmla="*/ 51 h 51"/>
                  <a:gd name="T12" fmla="*/ 41 w 56"/>
                  <a:gd name="T13" fmla="*/ 47 h 51"/>
                  <a:gd name="T14" fmla="*/ 35 w 56"/>
                  <a:gd name="T15" fmla="*/ 46 h 51"/>
                  <a:gd name="T16" fmla="*/ 7 w 56"/>
                  <a:gd name="T17" fmla="*/ 51 h 51"/>
                  <a:gd name="T18" fmla="*/ 6 w 56"/>
                  <a:gd name="T19" fmla="*/ 42 h 51"/>
                  <a:gd name="T20" fmla="*/ 30 w 56"/>
                  <a:gd name="T21" fmla="*/ 41 h 51"/>
                  <a:gd name="T22" fmla="*/ 34 w 56"/>
                  <a:gd name="T23" fmla="*/ 39 h 51"/>
                  <a:gd name="T24" fmla="*/ 30 w 56"/>
                  <a:gd name="T25" fmla="*/ 35 h 51"/>
                  <a:gd name="T26" fmla="*/ 23 w 56"/>
                  <a:gd name="T27" fmla="*/ 33 h 51"/>
                  <a:gd name="T28" fmla="*/ 9 w 56"/>
                  <a:gd name="T29" fmla="*/ 36 h 51"/>
                  <a:gd name="T30" fmla="*/ 0 w 56"/>
                  <a:gd name="T31" fmla="*/ 23 h 51"/>
                  <a:gd name="T32" fmla="*/ 9 w 56"/>
                  <a:gd name="T33"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1">
                    <a:moveTo>
                      <a:pt x="9" y="7"/>
                    </a:moveTo>
                    <a:lnTo>
                      <a:pt x="29" y="0"/>
                    </a:lnTo>
                    <a:lnTo>
                      <a:pt x="48" y="22"/>
                    </a:lnTo>
                    <a:lnTo>
                      <a:pt x="52" y="39"/>
                    </a:lnTo>
                    <a:lnTo>
                      <a:pt x="56" y="50"/>
                    </a:lnTo>
                    <a:lnTo>
                      <a:pt x="48" y="51"/>
                    </a:lnTo>
                    <a:lnTo>
                      <a:pt x="41" y="47"/>
                    </a:lnTo>
                    <a:lnTo>
                      <a:pt x="35" y="46"/>
                    </a:lnTo>
                    <a:lnTo>
                      <a:pt x="7" y="51"/>
                    </a:lnTo>
                    <a:lnTo>
                      <a:pt x="6" y="42"/>
                    </a:lnTo>
                    <a:lnTo>
                      <a:pt x="30" y="41"/>
                    </a:lnTo>
                    <a:lnTo>
                      <a:pt x="34" y="39"/>
                    </a:lnTo>
                    <a:lnTo>
                      <a:pt x="30" y="35"/>
                    </a:lnTo>
                    <a:lnTo>
                      <a:pt x="23" y="33"/>
                    </a:lnTo>
                    <a:lnTo>
                      <a:pt x="9" y="36"/>
                    </a:lnTo>
                    <a:lnTo>
                      <a:pt x="0" y="23"/>
                    </a:lnTo>
                    <a:lnTo>
                      <a:pt x="9" y="7"/>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73" name="Freeform 67"/>
              <p:cNvSpPr>
                <a:spLocks/>
              </p:cNvSpPr>
              <p:nvPr/>
            </p:nvSpPr>
            <p:spPr bwMode="auto">
              <a:xfrm>
                <a:off x="4849" y="3243"/>
                <a:ext cx="28" cy="20"/>
              </a:xfrm>
              <a:custGeom>
                <a:avLst/>
                <a:gdLst>
                  <a:gd name="T0" fmla="*/ 0 w 28"/>
                  <a:gd name="T1" fmla="*/ 5 h 20"/>
                  <a:gd name="T2" fmla="*/ 28 w 28"/>
                  <a:gd name="T3" fmla="*/ 0 h 20"/>
                  <a:gd name="T4" fmla="*/ 28 w 28"/>
                  <a:gd name="T5" fmla="*/ 2 h 20"/>
                  <a:gd name="T6" fmla="*/ 28 w 28"/>
                  <a:gd name="T7" fmla="*/ 11 h 20"/>
                  <a:gd name="T8" fmla="*/ 17 w 28"/>
                  <a:gd name="T9" fmla="*/ 20 h 20"/>
                  <a:gd name="T10" fmla="*/ 14 w 28"/>
                  <a:gd name="T11" fmla="*/ 20 h 20"/>
                  <a:gd name="T12" fmla="*/ 3 w 28"/>
                  <a:gd name="T13" fmla="*/ 10 h 20"/>
                  <a:gd name="T14" fmla="*/ 0 w 28"/>
                  <a:gd name="T15" fmla="*/ 5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0">
                    <a:moveTo>
                      <a:pt x="0" y="5"/>
                    </a:moveTo>
                    <a:lnTo>
                      <a:pt x="28" y="0"/>
                    </a:lnTo>
                    <a:lnTo>
                      <a:pt x="28" y="2"/>
                    </a:lnTo>
                    <a:lnTo>
                      <a:pt x="28" y="11"/>
                    </a:lnTo>
                    <a:lnTo>
                      <a:pt x="17" y="20"/>
                    </a:lnTo>
                    <a:lnTo>
                      <a:pt x="14" y="20"/>
                    </a:lnTo>
                    <a:lnTo>
                      <a:pt x="3" y="10"/>
                    </a:lnTo>
                    <a:lnTo>
                      <a:pt x="0" y="5"/>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74" name="Freeform 68"/>
              <p:cNvSpPr>
                <a:spLocks/>
              </p:cNvSpPr>
              <p:nvPr/>
            </p:nvSpPr>
            <p:spPr bwMode="auto">
              <a:xfrm>
                <a:off x="4863" y="3243"/>
                <a:ext cx="68" cy="64"/>
              </a:xfrm>
              <a:custGeom>
                <a:avLst/>
                <a:gdLst>
                  <a:gd name="T0" fmla="*/ 0 w 68"/>
                  <a:gd name="T1" fmla="*/ 20 h 64"/>
                  <a:gd name="T2" fmla="*/ 3 w 68"/>
                  <a:gd name="T3" fmla="*/ 20 h 64"/>
                  <a:gd name="T4" fmla="*/ 14 w 68"/>
                  <a:gd name="T5" fmla="*/ 11 h 64"/>
                  <a:gd name="T6" fmla="*/ 14 w 68"/>
                  <a:gd name="T7" fmla="*/ 2 h 64"/>
                  <a:gd name="T8" fmla="*/ 14 w 68"/>
                  <a:gd name="T9" fmla="*/ 0 h 64"/>
                  <a:gd name="T10" fmla="*/ 20 w 68"/>
                  <a:gd name="T11" fmla="*/ 1 h 64"/>
                  <a:gd name="T12" fmla="*/ 27 w 68"/>
                  <a:gd name="T13" fmla="*/ 5 h 64"/>
                  <a:gd name="T14" fmla="*/ 35 w 68"/>
                  <a:gd name="T15" fmla="*/ 4 h 64"/>
                  <a:gd name="T16" fmla="*/ 56 w 68"/>
                  <a:gd name="T17" fmla="*/ 4 h 64"/>
                  <a:gd name="T18" fmla="*/ 66 w 68"/>
                  <a:gd name="T19" fmla="*/ 30 h 64"/>
                  <a:gd name="T20" fmla="*/ 64 w 68"/>
                  <a:gd name="T21" fmla="*/ 32 h 64"/>
                  <a:gd name="T22" fmla="*/ 68 w 68"/>
                  <a:gd name="T23" fmla="*/ 47 h 64"/>
                  <a:gd name="T24" fmla="*/ 61 w 68"/>
                  <a:gd name="T25" fmla="*/ 60 h 64"/>
                  <a:gd name="T26" fmla="*/ 56 w 68"/>
                  <a:gd name="T27" fmla="*/ 64 h 64"/>
                  <a:gd name="T28" fmla="*/ 54 w 68"/>
                  <a:gd name="T29" fmla="*/ 58 h 64"/>
                  <a:gd name="T30" fmla="*/ 52 w 68"/>
                  <a:gd name="T31" fmla="*/ 49 h 64"/>
                  <a:gd name="T32" fmla="*/ 46 w 68"/>
                  <a:gd name="T33" fmla="*/ 49 h 64"/>
                  <a:gd name="T34" fmla="*/ 37 w 68"/>
                  <a:gd name="T35" fmla="*/ 32 h 64"/>
                  <a:gd name="T36" fmla="*/ 31 w 68"/>
                  <a:gd name="T37" fmla="*/ 32 h 64"/>
                  <a:gd name="T38" fmla="*/ 18 w 68"/>
                  <a:gd name="T39" fmla="*/ 43 h 64"/>
                  <a:gd name="T40" fmla="*/ 0 w 68"/>
                  <a:gd name="T41"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64">
                    <a:moveTo>
                      <a:pt x="0" y="20"/>
                    </a:moveTo>
                    <a:lnTo>
                      <a:pt x="3" y="20"/>
                    </a:lnTo>
                    <a:lnTo>
                      <a:pt x="14" y="11"/>
                    </a:lnTo>
                    <a:lnTo>
                      <a:pt x="14" y="2"/>
                    </a:lnTo>
                    <a:lnTo>
                      <a:pt x="14" y="0"/>
                    </a:lnTo>
                    <a:lnTo>
                      <a:pt x="20" y="1"/>
                    </a:lnTo>
                    <a:lnTo>
                      <a:pt x="27" y="5"/>
                    </a:lnTo>
                    <a:lnTo>
                      <a:pt x="35" y="4"/>
                    </a:lnTo>
                    <a:lnTo>
                      <a:pt x="56" y="4"/>
                    </a:lnTo>
                    <a:lnTo>
                      <a:pt x="66" y="30"/>
                    </a:lnTo>
                    <a:lnTo>
                      <a:pt x="64" y="32"/>
                    </a:lnTo>
                    <a:lnTo>
                      <a:pt x="68" y="47"/>
                    </a:lnTo>
                    <a:lnTo>
                      <a:pt x="61" y="60"/>
                    </a:lnTo>
                    <a:lnTo>
                      <a:pt x="56" y="64"/>
                    </a:lnTo>
                    <a:lnTo>
                      <a:pt x="54" y="58"/>
                    </a:lnTo>
                    <a:lnTo>
                      <a:pt x="52" y="49"/>
                    </a:lnTo>
                    <a:lnTo>
                      <a:pt x="46" y="49"/>
                    </a:lnTo>
                    <a:lnTo>
                      <a:pt x="37" y="32"/>
                    </a:lnTo>
                    <a:lnTo>
                      <a:pt x="31" y="32"/>
                    </a:lnTo>
                    <a:lnTo>
                      <a:pt x="18" y="43"/>
                    </a:lnTo>
                    <a:lnTo>
                      <a:pt x="0" y="20"/>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75" name="Freeform 69"/>
              <p:cNvSpPr>
                <a:spLocks/>
              </p:cNvSpPr>
              <p:nvPr/>
            </p:nvSpPr>
            <p:spPr bwMode="auto">
              <a:xfrm>
                <a:off x="4896" y="3292"/>
                <a:ext cx="38" cy="48"/>
              </a:xfrm>
              <a:custGeom>
                <a:avLst/>
                <a:gdLst>
                  <a:gd name="T0" fmla="*/ 0 w 38"/>
                  <a:gd name="T1" fmla="*/ 19 h 48"/>
                  <a:gd name="T2" fmla="*/ 13 w 38"/>
                  <a:gd name="T3" fmla="*/ 0 h 48"/>
                  <a:gd name="T4" fmla="*/ 19 w 38"/>
                  <a:gd name="T5" fmla="*/ 0 h 48"/>
                  <a:gd name="T6" fmla="*/ 21 w 38"/>
                  <a:gd name="T7" fmla="*/ 9 h 48"/>
                  <a:gd name="T8" fmla="*/ 23 w 38"/>
                  <a:gd name="T9" fmla="*/ 15 h 48"/>
                  <a:gd name="T10" fmla="*/ 28 w 38"/>
                  <a:gd name="T11" fmla="*/ 11 h 48"/>
                  <a:gd name="T12" fmla="*/ 28 w 38"/>
                  <a:gd name="T13" fmla="*/ 23 h 48"/>
                  <a:gd name="T14" fmla="*/ 38 w 38"/>
                  <a:gd name="T15" fmla="*/ 31 h 48"/>
                  <a:gd name="T16" fmla="*/ 38 w 38"/>
                  <a:gd name="T17" fmla="*/ 48 h 48"/>
                  <a:gd name="T18" fmla="*/ 22 w 38"/>
                  <a:gd name="T19" fmla="*/ 40 h 48"/>
                  <a:gd name="T20" fmla="*/ 11 w 38"/>
                  <a:gd name="T21" fmla="*/ 28 h 48"/>
                  <a:gd name="T22" fmla="*/ 0 w 38"/>
                  <a:gd name="T23" fmla="*/ 1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48">
                    <a:moveTo>
                      <a:pt x="0" y="19"/>
                    </a:moveTo>
                    <a:lnTo>
                      <a:pt x="13" y="0"/>
                    </a:lnTo>
                    <a:lnTo>
                      <a:pt x="19" y="0"/>
                    </a:lnTo>
                    <a:lnTo>
                      <a:pt x="21" y="9"/>
                    </a:lnTo>
                    <a:lnTo>
                      <a:pt x="23" y="15"/>
                    </a:lnTo>
                    <a:lnTo>
                      <a:pt x="28" y="11"/>
                    </a:lnTo>
                    <a:lnTo>
                      <a:pt x="28" y="23"/>
                    </a:lnTo>
                    <a:lnTo>
                      <a:pt x="38" y="31"/>
                    </a:lnTo>
                    <a:lnTo>
                      <a:pt x="38" y="48"/>
                    </a:lnTo>
                    <a:lnTo>
                      <a:pt x="22" y="40"/>
                    </a:lnTo>
                    <a:lnTo>
                      <a:pt x="11" y="28"/>
                    </a:lnTo>
                    <a:lnTo>
                      <a:pt x="0" y="19"/>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76" name="Freeform 70"/>
              <p:cNvSpPr>
                <a:spLocks/>
              </p:cNvSpPr>
              <p:nvPr/>
            </p:nvSpPr>
            <p:spPr bwMode="auto">
              <a:xfrm>
                <a:off x="4890" y="3101"/>
                <a:ext cx="151" cy="172"/>
              </a:xfrm>
              <a:custGeom>
                <a:avLst/>
                <a:gdLst>
                  <a:gd name="T0" fmla="*/ 68 w 151"/>
                  <a:gd name="T1" fmla="*/ 0 h 172"/>
                  <a:gd name="T2" fmla="*/ 123 w 151"/>
                  <a:gd name="T3" fmla="*/ 45 h 172"/>
                  <a:gd name="T4" fmla="*/ 142 w 151"/>
                  <a:gd name="T5" fmla="*/ 69 h 172"/>
                  <a:gd name="T6" fmla="*/ 151 w 151"/>
                  <a:gd name="T7" fmla="*/ 68 h 172"/>
                  <a:gd name="T8" fmla="*/ 149 w 151"/>
                  <a:gd name="T9" fmla="*/ 110 h 172"/>
                  <a:gd name="T10" fmla="*/ 124 w 151"/>
                  <a:gd name="T11" fmla="*/ 113 h 172"/>
                  <a:gd name="T12" fmla="*/ 113 w 151"/>
                  <a:gd name="T13" fmla="*/ 117 h 172"/>
                  <a:gd name="T14" fmla="*/ 106 w 151"/>
                  <a:gd name="T15" fmla="*/ 115 h 172"/>
                  <a:gd name="T16" fmla="*/ 87 w 151"/>
                  <a:gd name="T17" fmla="*/ 125 h 172"/>
                  <a:gd name="T18" fmla="*/ 69 w 151"/>
                  <a:gd name="T19" fmla="*/ 146 h 172"/>
                  <a:gd name="T20" fmla="*/ 62 w 151"/>
                  <a:gd name="T21" fmla="*/ 169 h 172"/>
                  <a:gd name="T22" fmla="*/ 39 w 151"/>
                  <a:gd name="T23" fmla="*/ 172 h 172"/>
                  <a:gd name="T24" fmla="*/ 29 w 151"/>
                  <a:gd name="T25" fmla="*/ 146 h 172"/>
                  <a:gd name="T26" fmla="*/ 8 w 151"/>
                  <a:gd name="T27" fmla="*/ 146 h 172"/>
                  <a:gd name="T28" fmla="*/ 4 w 151"/>
                  <a:gd name="T29" fmla="*/ 135 h 172"/>
                  <a:gd name="T30" fmla="*/ 0 w 151"/>
                  <a:gd name="T31" fmla="*/ 118 h 172"/>
                  <a:gd name="T32" fmla="*/ 7 w 151"/>
                  <a:gd name="T33" fmla="*/ 108 h 172"/>
                  <a:gd name="T34" fmla="*/ 27 w 151"/>
                  <a:gd name="T35" fmla="*/ 107 h 172"/>
                  <a:gd name="T36" fmla="*/ 50 w 151"/>
                  <a:gd name="T37" fmla="*/ 111 h 172"/>
                  <a:gd name="T38" fmla="*/ 62 w 151"/>
                  <a:gd name="T39" fmla="*/ 110 h 172"/>
                  <a:gd name="T40" fmla="*/ 52 w 151"/>
                  <a:gd name="T41" fmla="*/ 0 h 172"/>
                  <a:gd name="T42" fmla="*/ 68 w 151"/>
                  <a:gd name="T43"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172">
                    <a:moveTo>
                      <a:pt x="68" y="0"/>
                    </a:moveTo>
                    <a:lnTo>
                      <a:pt x="123" y="45"/>
                    </a:lnTo>
                    <a:lnTo>
                      <a:pt x="142" y="69"/>
                    </a:lnTo>
                    <a:lnTo>
                      <a:pt x="151" y="68"/>
                    </a:lnTo>
                    <a:lnTo>
                      <a:pt x="149" y="110"/>
                    </a:lnTo>
                    <a:lnTo>
                      <a:pt x="124" y="113"/>
                    </a:lnTo>
                    <a:lnTo>
                      <a:pt x="113" y="117"/>
                    </a:lnTo>
                    <a:lnTo>
                      <a:pt x="106" y="115"/>
                    </a:lnTo>
                    <a:lnTo>
                      <a:pt x="87" y="125"/>
                    </a:lnTo>
                    <a:lnTo>
                      <a:pt x="69" y="146"/>
                    </a:lnTo>
                    <a:lnTo>
                      <a:pt x="62" y="169"/>
                    </a:lnTo>
                    <a:lnTo>
                      <a:pt x="39" y="172"/>
                    </a:lnTo>
                    <a:lnTo>
                      <a:pt x="29" y="146"/>
                    </a:lnTo>
                    <a:lnTo>
                      <a:pt x="8" y="146"/>
                    </a:lnTo>
                    <a:lnTo>
                      <a:pt x="4" y="135"/>
                    </a:lnTo>
                    <a:lnTo>
                      <a:pt x="0" y="118"/>
                    </a:lnTo>
                    <a:lnTo>
                      <a:pt x="7" y="108"/>
                    </a:lnTo>
                    <a:lnTo>
                      <a:pt x="27" y="107"/>
                    </a:lnTo>
                    <a:lnTo>
                      <a:pt x="50" y="111"/>
                    </a:lnTo>
                    <a:lnTo>
                      <a:pt x="62" y="110"/>
                    </a:lnTo>
                    <a:lnTo>
                      <a:pt x="52" y="0"/>
                    </a:lnTo>
                    <a:lnTo>
                      <a:pt x="68" y="0"/>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77" name="Freeform 71"/>
              <p:cNvSpPr>
                <a:spLocks/>
              </p:cNvSpPr>
              <p:nvPr/>
            </p:nvSpPr>
            <p:spPr bwMode="auto">
              <a:xfrm>
                <a:off x="4924" y="3270"/>
                <a:ext cx="53" cy="70"/>
              </a:xfrm>
              <a:custGeom>
                <a:avLst/>
                <a:gdLst>
                  <a:gd name="T0" fmla="*/ 5 w 53"/>
                  <a:gd name="T1" fmla="*/ 3 h 70"/>
                  <a:gd name="T2" fmla="*/ 28 w 53"/>
                  <a:gd name="T3" fmla="*/ 0 h 70"/>
                  <a:gd name="T4" fmla="*/ 36 w 53"/>
                  <a:gd name="T5" fmla="*/ 8 h 70"/>
                  <a:gd name="T6" fmla="*/ 53 w 53"/>
                  <a:gd name="T7" fmla="*/ 10 h 70"/>
                  <a:gd name="T8" fmla="*/ 53 w 53"/>
                  <a:gd name="T9" fmla="*/ 25 h 70"/>
                  <a:gd name="T10" fmla="*/ 48 w 53"/>
                  <a:gd name="T11" fmla="*/ 43 h 70"/>
                  <a:gd name="T12" fmla="*/ 52 w 53"/>
                  <a:gd name="T13" fmla="*/ 63 h 70"/>
                  <a:gd name="T14" fmla="*/ 38 w 53"/>
                  <a:gd name="T15" fmla="*/ 60 h 70"/>
                  <a:gd name="T16" fmla="*/ 10 w 53"/>
                  <a:gd name="T17" fmla="*/ 70 h 70"/>
                  <a:gd name="T18" fmla="*/ 10 w 53"/>
                  <a:gd name="T19" fmla="*/ 53 h 70"/>
                  <a:gd name="T20" fmla="*/ 0 w 53"/>
                  <a:gd name="T21" fmla="*/ 45 h 70"/>
                  <a:gd name="T22" fmla="*/ 0 w 53"/>
                  <a:gd name="T23" fmla="*/ 33 h 70"/>
                  <a:gd name="T24" fmla="*/ 7 w 53"/>
                  <a:gd name="T25" fmla="*/ 20 h 70"/>
                  <a:gd name="T26" fmla="*/ 3 w 53"/>
                  <a:gd name="T27" fmla="*/ 5 h 70"/>
                  <a:gd name="T28" fmla="*/ 5 w 53"/>
                  <a:gd name="T29" fmla="*/ 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70">
                    <a:moveTo>
                      <a:pt x="5" y="3"/>
                    </a:moveTo>
                    <a:lnTo>
                      <a:pt x="28" y="0"/>
                    </a:lnTo>
                    <a:lnTo>
                      <a:pt x="36" y="8"/>
                    </a:lnTo>
                    <a:lnTo>
                      <a:pt x="53" y="10"/>
                    </a:lnTo>
                    <a:lnTo>
                      <a:pt x="53" y="25"/>
                    </a:lnTo>
                    <a:lnTo>
                      <a:pt x="48" y="43"/>
                    </a:lnTo>
                    <a:lnTo>
                      <a:pt x="52" y="63"/>
                    </a:lnTo>
                    <a:lnTo>
                      <a:pt x="38" y="60"/>
                    </a:lnTo>
                    <a:lnTo>
                      <a:pt x="10" y="70"/>
                    </a:lnTo>
                    <a:lnTo>
                      <a:pt x="10" y="53"/>
                    </a:lnTo>
                    <a:lnTo>
                      <a:pt x="0" y="45"/>
                    </a:lnTo>
                    <a:lnTo>
                      <a:pt x="0" y="33"/>
                    </a:lnTo>
                    <a:lnTo>
                      <a:pt x="7" y="20"/>
                    </a:lnTo>
                    <a:lnTo>
                      <a:pt x="3" y="5"/>
                    </a:lnTo>
                    <a:lnTo>
                      <a:pt x="5" y="3"/>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78" name="Freeform 72"/>
              <p:cNvSpPr>
                <a:spLocks/>
              </p:cNvSpPr>
              <p:nvPr/>
            </p:nvSpPr>
            <p:spPr bwMode="auto">
              <a:xfrm>
                <a:off x="4952" y="3216"/>
                <a:ext cx="72" cy="64"/>
              </a:xfrm>
              <a:custGeom>
                <a:avLst/>
                <a:gdLst>
                  <a:gd name="T0" fmla="*/ 51 w 72"/>
                  <a:gd name="T1" fmla="*/ 2 h 64"/>
                  <a:gd name="T2" fmla="*/ 56 w 72"/>
                  <a:gd name="T3" fmla="*/ 16 h 64"/>
                  <a:gd name="T4" fmla="*/ 59 w 72"/>
                  <a:gd name="T5" fmla="*/ 23 h 64"/>
                  <a:gd name="T6" fmla="*/ 65 w 72"/>
                  <a:gd name="T7" fmla="*/ 28 h 64"/>
                  <a:gd name="T8" fmla="*/ 69 w 72"/>
                  <a:gd name="T9" fmla="*/ 27 h 64"/>
                  <a:gd name="T10" fmla="*/ 72 w 72"/>
                  <a:gd name="T11" fmla="*/ 37 h 64"/>
                  <a:gd name="T12" fmla="*/ 63 w 72"/>
                  <a:gd name="T13" fmla="*/ 43 h 64"/>
                  <a:gd name="T14" fmla="*/ 58 w 72"/>
                  <a:gd name="T15" fmla="*/ 47 h 64"/>
                  <a:gd name="T16" fmla="*/ 50 w 72"/>
                  <a:gd name="T17" fmla="*/ 46 h 64"/>
                  <a:gd name="T18" fmla="*/ 25 w 72"/>
                  <a:gd name="T19" fmla="*/ 47 h 64"/>
                  <a:gd name="T20" fmla="*/ 25 w 72"/>
                  <a:gd name="T21" fmla="*/ 64 h 64"/>
                  <a:gd name="T22" fmla="*/ 8 w 72"/>
                  <a:gd name="T23" fmla="*/ 62 h 64"/>
                  <a:gd name="T24" fmla="*/ 0 w 72"/>
                  <a:gd name="T25" fmla="*/ 54 h 64"/>
                  <a:gd name="T26" fmla="*/ 7 w 72"/>
                  <a:gd name="T27" fmla="*/ 31 h 64"/>
                  <a:gd name="T28" fmla="*/ 25 w 72"/>
                  <a:gd name="T29" fmla="*/ 10 h 64"/>
                  <a:gd name="T30" fmla="*/ 44 w 72"/>
                  <a:gd name="T31" fmla="*/ 0 h 64"/>
                  <a:gd name="T32" fmla="*/ 51 w 72"/>
                  <a:gd name="T33"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64">
                    <a:moveTo>
                      <a:pt x="51" y="2"/>
                    </a:moveTo>
                    <a:lnTo>
                      <a:pt x="56" y="16"/>
                    </a:lnTo>
                    <a:lnTo>
                      <a:pt x="59" y="23"/>
                    </a:lnTo>
                    <a:lnTo>
                      <a:pt x="65" y="28"/>
                    </a:lnTo>
                    <a:lnTo>
                      <a:pt x="69" y="27"/>
                    </a:lnTo>
                    <a:lnTo>
                      <a:pt x="72" y="37"/>
                    </a:lnTo>
                    <a:lnTo>
                      <a:pt x="63" y="43"/>
                    </a:lnTo>
                    <a:lnTo>
                      <a:pt x="58" y="47"/>
                    </a:lnTo>
                    <a:lnTo>
                      <a:pt x="50" y="46"/>
                    </a:lnTo>
                    <a:lnTo>
                      <a:pt x="25" y="47"/>
                    </a:lnTo>
                    <a:lnTo>
                      <a:pt x="25" y="64"/>
                    </a:lnTo>
                    <a:lnTo>
                      <a:pt x="8" y="62"/>
                    </a:lnTo>
                    <a:lnTo>
                      <a:pt x="0" y="54"/>
                    </a:lnTo>
                    <a:lnTo>
                      <a:pt x="7" y="31"/>
                    </a:lnTo>
                    <a:lnTo>
                      <a:pt x="25" y="10"/>
                    </a:lnTo>
                    <a:lnTo>
                      <a:pt x="44" y="0"/>
                    </a:lnTo>
                    <a:lnTo>
                      <a:pt x="51" y="2"/>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79" name="Freeform 73"/>
              <p:cNvSpPr>
                <a:spLocks/>
              </p:cNvSpPr>
              <p:nvPr/>
            </p:nvSpPr>
            <p:spPr bwMode="auto">
              <a:xfrm>
                <a:off x="5003" y="3118"/>
                <a:ext cx="145" cy="137"/>
              </a:xfrm>
              <a:custGeom>
                <a:avLst/>
                <a:gdLst>
                  <a:gd name="T0" fmla="*/ 38 w 145"/>
                  <a:gd name="T1" fmla="*/ 51 h 137"/>
                  <a:gd name="T2" fmla="*/ 52 w 145"/>
                  <a:gd name="T3" fmla="*/ 48 h 137"/>
                  <a:gd name="T4" fmla="*/ 61 w 145"/>
                  <a:gd name="T5" fmla="*/ 39 h 137"/>
                  <a:gd name="T6" fmla="*/ 68 w 145"/>
                  <a:gd name="T7" fmla="*/ 30 h 137"/>
                  <a:gd name="T8" fmla="*/ 109 w 145"/>
                  <a:gd name="T9" fmla="*/ 0 h 137"/>
                  <a:gd name="T10" fmla="*/ 123 w 145"/>
                  <a:gd name="T11" fmla="*/ 4 h 137"/>
                  <a:gd name="T12" fmla="*/ 130 w 145"/>
                  <a:gd name="T13" fmla="*/ 11 h 137"/>
                  <a:gd name="T14" fmla="*/ 136 w 145"/>
                  <a:gd name="T15" fmla="*/ 6 h 137"/>
                  <a:gd name="T16" fmla="*/ 145 w 145"/>
                  <a:gd name="T17" fmla="*/ 37 h 137"/>
                  <a:gd name="T18" fmla="*/ 141 w 145"/>
                  <a:gd name="T19" fmla="*/ 67 h 137"/>
                  <a:gd name="T20" fmla="*/ 140 w 145"/>
                  <a:gd name="T21" fmla="*/ 71 h 137"/>
                  <a:gd name="T22" fmla="*/ 140 w 145"/>
                  <a:gd name="T23" fmla="*/ 74 h 137"/>
                  <a:gd name="T24" fmla="*/ 141 w 145"/>
                  <a:gd name="T25" fmla="*/ 77 h 137"/>
                  <a:gd name="T26" fmla="*/ 122 w 145"/>
                  <a:gd name="T27" fmla="*/ 107 h 137"/>
                  <a:gd name="T28" fmla="*/ 124 w 145"/>
                  <a:gd name="T29" fmla="*/ 113 h 137"/>
                  <a:gd name="T30" fmla="*/ 113 w 145"/>
                  <a:gd name="T31" fmla="*/ 121 h 137"/>
                  <a:gd name="T32" fmla="*/ 95 w 145"/>
                  <a:gd name="T33" fmla="*/ 119 h 137"/>
                  <a:gd name="T34" fmla="*/ 86 w 145"/>
                  <a:gd name="T35" fmla="*/ 124 h 137"/>
                  <a:gd name="T36" fmla="*/ 68 w 145"/>
                  <a:gd name="T37" fmla="*/ 120 h 137"/>
                  <a:gd name="T38" fmla="*/ 49 w 145"/>
                  <a:gd name="T39" fmla="*/ 112 h 137"/>
                  <a:gd name="T40" fmla="*/ 40 w 145"/>
                  <a:gd name="T41" fmla="*/ 114 h 137"/>
                  <a:gd name="T42" fmla="*/ 33 w 145"/>
                  <a:gd name="T43" fmla="*/ 127 h 137"/>
                  <a:gd name="T44" fmla="*/ 32 w 145"/>
                  <a:gd name="T45" fmla="*/ 137 h 137"/>
                  <a:gd name="T46" fmla="*/ 25 w 145"/>
                  <a:gd name="T47" fmla="*/ 129 h 137"/>
                  <a:gd name="T48" fmla="*/ 21 w 145"/>
                  <a:gd name="T49" fmla="*/ 135 h 137"/>
                  <a:gd name="T50" fmla="*/ 18 w 145"/>
                  <a:gd name="T51" fmla="*/ 125 h 137"/>
                  <a:gd name="T52" fmla="*/ 14 w 145"/>
                  <a:gd name="T53" fmla="*/ 126 h 137"/>
                  <a:gd name="T54" fmla="*/ 8 w 145"/>
                  <a:gd name="T55" fmla="*/ 121 h 137"/>
                  <a:gd name="T56" fmla="*/ 5 w 145"/>
                  <a:gd name="T57" fmla="*/ 114 h 137"/>
                  <a:gd name="T58" fmla="*/ 0 w 145"/>
                  <a:gd name="T59" fmla="*/ 100 h 137"/>
                  <a:gd name="T60" fmla="*/ 11 w 145"/>
                  <a:gd name="T61" fmla="*/ 96 h 137"/>
                  <a:gd name="T62" fmla="*/ 36 w 145"/>
                  <a:gd name="T63" fmla="*/ 93 h 137"/>
                  <a:gd name="T64" fmla="*/ 38 w 145"/>
                  <a:gd name="T65"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 h="137">
                    <a:moveTo>
                      <a:pt x="38" y="51"/>
                    </a:moveTo>
                    <a:lnTo>
                      <a:pt x="52" y="48"/>
                    </a:lnTo>
                    <a:lnTo>
                      <a:pt x="61" y="39"/>
                    </a:lnTo>
                    <a:lnTo>
                      <a:pt x="68" y="30"/>
                    </a:lnTo>
                    <a:lnTo>
                      <a:pt x="109" y="0"/>
                    </a:lnTo>
                    <a:lnTo>
                      <a:pt x="123" y="4"/>
                    </a:lnTo>
                    <a:lnTo>
                      <a:pt x="130" y="11"/>
                    </a:lnTo>
                    <a:lnTo>
                      <a:pt x="136" y="6"/>
                    </a:lnTo>
                    <a:lnTo>
                      <a:pt x="145" y="37"/>
                    </a:lnTo>
                    <a:lnTo>
                      <a:pt x="141" y="67"/>
                    </a:lnTo>
                    <a:lnTo>
                      <a:pt x="140" y="71"/>
                    </a:lnTo>
                    <a:lnTo>
                      <a:pt x="140" y="74"/>
                    </a:lnTo>
                    <a:lnTo>
                      <a:pt x="141" y="77"/>
                    </a:lnTo>
                    <a:lnTo>
                      <a:pt x="122" y="107"/>
                    </a:lnTo>
                    <a:lnTo>
                      <a:pt x="124" y="113"/>
                    </a:lnTo>
                    <a:lnTo>
                      <a:pt x="113" y="121"/>
                    </a:lnTo>
                    <a:lnTo>
                      <a:pt x="95" y="119"/>
                    </a:lnTo>
                    <a:lnTo>
                      <a:pt x="86" y="124"/>
                    </a:lnTo>
                    <a:lnTo>
                      <a:pt x="68" y="120"/>
                    </a:lnTo>
                    <a:lnTo>
                      <a:pt x="49" y="112"/>
                    </a:lnTo>
                    <a:lnTo>
                      <a:pt x="40" y="114"/>
                    </a:lnTo>
                    <a:lnTo>
                      <a:pt x="33" y="127"/>
                    </a:lnTo>
                    <a:lnTo>
                      <a:pt x="32" y="137"/>
                    </a:lnTo>
                    <a:lnTo>
                      <a:pt x="25" y="129"/>
                    </a:lnTo>
                    <a:lnTo>
                      <a:pt x="21" y="135"/>
                    </a:lnTo>
                    <a:lnTo>
                      <a:pt x="18" y="125"/>
                    </a:lnTo>
                    <a:lnTo>
                      <a:pt x="14" y="126"/>
                    </a:lnTo>
                    <a:lnTo>
                      <a:pt x="8" y="121"/>
                    </a:lnTo>
                    <a:lnTo>
                      <a:pt x="5" y="114"/>
                    </a:lnTo>
                    <a:lnTo>
                      <a:pt x="0" y="100"/>
                    </a:lnTo>
                    <a:lnTo>
                      <a:pt x="11" y="96"/>
                    </a:lnTo>
                    <a:lnTo>
                      <a:pt x="36" y="93"/>
                    </a:lnTo>
                    <a:lnTo>
                      <a:pt x="38" y="51"/>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80" name="Freeform 74"/>
              <p:cNvSpPr>
                <a:spLocks/>
              </p:cNvSpPr>
              <p:nvPr/>
            </p:nvSpPr>
            <p:spPr bwMode="auto">
              <a:xfrm>
                <a:off x="5027" y="3230"/>
                <a:ext cx="109" cy="110"/>
              </a:xfrm>
              <a:custGeom>
                <a:avLst/>
                <a:gdLst>
                  <a:gd name="T0" fmla="*/ 0 w 109"/>
                  <a:gd name="T1" fmla="*/ 86 h 110"/>
                  <a:gd name="T2" fmla="*/ 0 w 109"/>
                  <a:gd name="T3" fmla="*/ 56 h 110"/>
                  <a:gd name="T4" fmla="*/ 9 w 109"/>
                  <a:gd name="T5" fmla="*/ 45 h 110"/>
                  <a:gd name="T6" fmla="*/ 8 w 109"/>
                  <a:gd name="T7" fmla="*/ 25 h 110"/>
                  <a:gd name="T8" fmla="*/ 9 w 109"/>
                  <a:gd name="T9" fmla="*/ 15 h 110"/>
                  <a:gd name="T10" fmla="*/ 16 w 109"/>
                  <a:gd name="T11" fmla="*/ 2 h 110"/>
                  <a:gd name="T12" fmla="*/ 25 w 109"/>
                  <a:gd name="T13" fmla="*/ 0 h 110"/>
                  <a:gd name="T14" fmla="*/ 44 w 109"/>
                  <a:gd name="T15" fmla="*/ 8 h 110"/>
                  <a:gd name="T16" fmla="*/ 62 w 109"/>
                  <a:gd name="T17" fmla="*/ 12 h 110"/>
                  <a:gd name="T18" fmla="*/ 71 w 109"/>
                  <a:gd name="T19" fmla="*/ 7 h 110"/>
                  <a:gd name="T20" fmla="*/ 89 w 109"/>
                  <a:gd name="T21" fmla="*/ 9 h 110"/>
                  <a:gd name="T22" fmla="*/ 100 w 109"/>
                  <a:gd name="T23" fmla="*/ 1 h 110"/>
                  <a:gd name="T24" fmla="*/ 104 w 109"/>
                  <a:gd name="T25" fmla="*/ 9 h 110"/>
                  <a:gd name="T26" fmla="*/ 109 w 109"/>
                  <a:gd name="T27" fmla="*/ 22 h 110"/>
                  <a:gd name="T28" fmla="*/ 101 w 109"/>
                  <a:gd name="T29" fmla="*/ 33 h 110"/>
                  <a:gd name="T30" fmla="*/ 93 w 109"/>
                  <a:gd name="T31" fmla="*/ 55 h 110"/>
                  <a:gd name="T32" fmla="*/ 87 w 109"/>
                  <a:gd name="T33" fmla="*/ 62 h 110"/>
                  <a:gd name="T34" fmla="*/ 78 w 109"/>
                  <a:gd name="T35" fmla="*/ 86 h 110"/>
                  <a:gd name="T36" fmla="*/ 67 w 109"/>
                  <a:gd name="T37" fmla="*/ 80 h 110"/>
                  <a:gd name="T38" fmla="*/ 53 w 109"/>
                  <a:gd name="T39" fmla="*/ 107 h 110"/>
                  <a:gd name="T40" fmla="*/ 30 w 109"/>
                  <a:gd name="T41" fmla="*/ 110 h 110"/>
                  <a:gd name="T42" fmla="*/ 15 w 109"/>
                  <a:gd name="T43" fmla="*/ 85 h 110"/>
                  <a:gd name="T44" fmla="*/ 0 w 109"/>
                  <a:gd name="T45" fmla="*/ 8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9" h="110">
                    <a:moveTo>
                      <a:pt x="0" y="86"/>
                    </a:moveTo>
                    <a:lnTo>
                      <a:pt x="0" y="56"/>
                    </a:lnTo>
                    <a:lnTo>
                      <a:pt x="9" y="45"/>
                    </a:lnTo>
                    <a:lnTo>
                      <a:pt x="8" y="25"/>
                    </a:lnTo>
                    <a:lnTo>
                      <a:pt x="9" y="15"/>
                    </a:lnTo>
                    <a:lnTo>
                      <a:pt x="16" y="2"/>
                    </a:lnTo>
                    <a:lnTo>
                      <a:pt x="25" y="0"/>
                    </a:lnTo>
                    <a:lnTo>
                      <a:pt x="44" y="8"/>
                    </a:lnTo>
                    <a:lnTo>
                      <a:pt x="62" y="12"/>
                    </a:lnTo>
                    <a:lnTo>
                      <a:pt x="71" y="7"/>
                    </a:lnTo>
                    <a:lnTo>
                      <a:pt x="89" y="9"/>
                    </a:lnTo>
                    <a:lnTo>
                      <a:pt x="100" y="1"/>
                    </a:lnTo>
                    <a:lnTo>
                      <a:pt x="104" y="9"/>
                    </a:lnTo>
                    <a:lnTo>
                      <a:pt x="109" y="22"/>
                    </a:lnTo>
                    <a:lnTo>
                      <a:pt x="101" y="33"/>
                    </a:lnTo>
                    <a:lnTo>
                      <a:pt x="93" y="55"/>
                    </a:lnTo>
                    <a:lnTo>
                      <a:pt x="87" y="62"/>
                    </a:lnTo>
                    <a:lnTo>
                      <a:pt x="78" y="86"/>
                    </a:lnTo>
                    <a:lnTo>
                      <a:pt x="67" y="80"/>
                    </a:lnTo>
                    <a:lnTo>
                      <a:pt x="53" y="107"/>
                    </a:lnTo>
                    <a:lnTo>
                      <a:pt x="30" y="110"/>
                    </a:lnTo>
                    <a:lnTo>
                      <a:pt x="15" y="85"/>
                    </a:lnTo>
                    <a:lnTo>
                      <a:pt x="0" y="86"/>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81" name="Freeform 75"/>
              <p:cNvSpPr>
                <a:spLocks/>
              </p:cNvSpPr>
              <p:nvPr/>
            </p:nvSpPr>
            <p:spPr bwMode="auto">
              <a:xfrm>
                <a:off x="5088" y="3363"/>
                <a:ext cx="18" cy="17"/>
              </a:xfrm>
              <a:custGeom>
                <a:avLst/>
                <a:gdLst>
                  <a:gd name="T0" fmla="*/ 3 w 18"/>
                  <a:gd name="T1" fmla="*/ 0 h 17"/>
                  <a:gd name="T2" fmla="*/ 18 w 18"/>
                  <a:gd name="T3" fmla="*/ 3 h 17"/>
                  <a:gd name="T4" fmla="*/ 18 w 18"/>
                  <a:gd name="T5" fmla="*/ 16 h 17"/>
                  <a:gd name="T6" fmla="*/ 0 w 18"/>
                  <a:gd name="T7" fmla="*/ 17 h 17"/>
                  <a:gd name="T8" fmla="*/ 3 w 18"/>
                  <a:gd name="T9" fmla="*/ 0 h 17"/>
                </a:gdLst>
                <a:ahLst/>
                <a:cxnLst>
                  <a:cxn ang="0">
                    <a:pos x="T0" y="T1"/>
                  </a:cxn>
                  <a:cxn ang="0">
                    <a:pos x="T2" y="T3"/>
                  </a:cxn>
                  <a:cxn ang="0">
                    <a:pos x="T4" y="T5"/>
                  </a:cxn>
                  <a:cxn ang="0">
                    <a:pos x="T6" y="T7"/>
                  </a:cxn>
                  <a:cxn ang="0">
                    <a:pos x="T8" y="T9"/>
                  </a:cxn>
                </a:cxnLst>
                <a:rect l="0" t="0" r="r" b="b"/>
                <a:pathLst>
                  <a:path w="18" h="17">
                    <a:moveTo>
                      <a:pt x="3" y="0"/>
                    </a:moveTo>
                    <a:lnTo>
                      <a:pt x="18" y="3"/>
                    </a:lnTo>
                    <a:lnTo>
                      <a:pt x="18" y="16"/>
                    </a:lnTo>
                    <a:lnTo>
                      <a:pt x="0" y="17"/>
                    </a:lnTo>
                    <a:lnTo>
                      <a:pt x="3" y="0"/>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82" name="Freeform 76"/>
              <p:cNvSpPr>
                <a:spLocks/>
              </p:cNvSpPr>
              <p:nvPr/>
            </p:nvSpPr>
            <p:spPr bwMode="auto">
              <a:xfrm>
                <a:off x="5081" y="3363"/>
                <a:ext cx="53" cy="72"/>
              </a:xfrm>
              <a:custGeom>
                <a:avLst/>
                <a:gdLst>
                  <a:gd name="T0" fmla="*/ 7 w 53"/>
                  <a:gd name="T1" fmla="*/ 17 h 72"/>
                  <a:gd name="T2" fmla="*/ 25 w 53"/>
                  <a:gd name="T3" fmla="*/ 16 h 72"/>
                  <a:gd name="T4" fmla="*/ 25 w 53"/>
                  <a:gd name="T5" fmla="*/ 0 h 72"/>
                  <a:gd name="T6" fmla="*/ 42 w 53"/>
                  <a:gd name="T7" fmla="*/ 1 h 72"/>
                  <a:gd name="T8" fmla="*/ 42 w 53"/>
                  <a:gd name="T9" fmla="*/ 3 h 72"/>
                  <a:gd name="T10" fmla="*/ 41 w 53"/>
                  <a:gd name="T11" fmla="*/ 13 h 72"/>
                  <a:gd name="T12" fmla="*/ 51 w 53"/>
                  <a:gd name="T13" fmla="*/ 11 h 72"/>
                  <a:gd name="T14" fmla="*/ 53 w 53"/>
                  <a:gd name="T15" fmla="*/ 17 h 72"/>
                  <a:gd name="T16" fmla="*/ 47 w 53"/>
                  <a:gd name="T17" fmla="*/ 30 h 72"/>
                  <a:gd name="T18" fmla="*/ 52 w 53"/>
                  <a:gd name="T19" fmla="*/ 33 h 72"/>
                  <a:gd name="T20" fmla="*/ 53 w 53"/>
                  <a:gd name="T21" fmla="*/ 45 h 72"/>
                  <a:gd name="T22" fmla="*/ 50 w 53"/>
                  <a:gd name="T23" fmla="*/ 56 h 72"/>
                  <a:gd name="T24" fmla="*/ 48 w 53"/>
                  <a:gd name="T25" fmla="*/ 56 h 72"/>
                  <a:gd name="T26" fmla="*/ 46 w 53"/>
                  <a:gd name="T27" fmla="*/ 52 h 72"/>
                  <a:gd name="T28" fmla="*/ 45 w 53"/>
                  <a:gd name="T29" fmla="*/ 55 h 72"/>
                  <a:gd name="T30" fmla="*/ 39 w 53"/>
                  <a:gd name="T31" fmla="*/ 55 h 72"/>
                  <a:gd name="T32" fmla="*/ 36 w 53"/>
                  <a:gd name="T33" fmla="*/ 48 h 72"/>
                  <a:gd name="T34" fmla="*/ 33 w 53"/>
                  <a:gd name="T35" fmla="*/ 55 h 72"/>
                  <a:gd name="T36" fmla="*/ 27 w 53"/>
                  <a:gd name="T37" fmla="*/ 55 h 72"/>
                  <a:gd name="T38" fmla="*/ 29 w 53"/>
                  <a:gd name="T39" fmla="*/ 70 h 72"/>
                  <a:gd name="T40" fmla="*/ 26 w 53"/>
                  <a:gd name="T41" fmla="*/ 68 h 72"/>
                  <a:gd name="T42" fmla="*/ 23 w 53"/>
                  <a:gd name="T43" fmla="*/ 72 h 72"/>
                  <a:gd name="T44" fmla="*/ 0 w 53"/>
                  <a:gd name="T45" fmla="*/ 35 h 72"/>
                  <a:gd name="T46" fmla="*/ 5 w 53"/>
                  <a:gd name="T47" fmla="*/ 34 h 72"/>
                  <a:gd name="T48" fmla="*/ 7 w 53"/>
                  <a:gd name="T49" fmla="*/ 1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 h="72">
                    <a:moveTo>
                      <a:pt x="7" y="17"/>
                    </a:moveTo>
                    <a:lnTo>
                      <a:pt x="25" y="16"/>
                    </a:lnTo>
                    <a:lnTo>
                      <a:pt x="25" y="0"/>
                    </a:lnTo>
                    <a:lnTo>
                      <a:pt x="42" y="1"/>
                    </a:lnTo>
                    <a:lnTo>
                      <a:pt x="42" y="3"/>
                    </a:lnTo>
                    <a:lnTo>
                      <a:pt x="41" y="13"/>
                    </a:lnTo>
                    <a:lnTo>
                      <a:pt x="51" y="11"/>
                    </a:lnTo>
                    <a:lnTo>
                      <a:pt x="53" y="17"/>
                    </a:lnTo>
                    <a:lnTo>
                      <a:pt x="47" y="30"/>
                    </a:lnTo>
                    <a:lnTo>
                      <a:pt x="52" y="33"/>
                    </a:lnTo>
                    <a:lnTo>
                      <a:pt x="53" y="45"/>
                    </a:lnTo>
                    <a:lnTo>
                      <a:pt x="50" y="56"/>
                    </a:lnTo>
                    <a:lnTo>
                      <a:pt x="48" y="56"/>
                    </a:lnTo>
                    <a:lnTo>
                      <a:pt x="46" y="52"/>
                    </a:lnTo>
                    <a:lnTo>
                      <a:pt x="45" y="55"/>
                    </a:lnTo>
                    <a:lnTo>
                      <a:pt x="39" y="55"/>
                    </a:lnTo>
                    <a:lnTo>
                      <a:pt x="36" y="48"/>
                    </a:lnTo>
                    <a:lnTo>
                      <a:pt x="33" y="55"/>
                    </a:lnTo>
                    <a:lnTo>
                      <a:pt x="27" y="55"/>
                    </a:lnTo>
                    <a:lnTo>
                      <a:pt x="29" y="70"/>
                    </a:lnTo>
                    <a:lnTo>
                      <a:pt x="26" y="68"/>
                    </a:lnTo>
                    <a:lnTo>
                      <a:pt x="23" y="72"/>
                    </a:lnTo>
                    <a:lnTo>
                      <a:pt x="0" y="35"/>
                    </a:lnTo>
                    <a:lnTo>
                      <a:pt x="5" y="34"/>
                    </a:lnTo>
                    <a:lnTo>
                      <a:pt x="7" y="17"/>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83" name="Freeform 77"/>
              <p:cNvSpPr>
                <a:spLocks/>
              </p:cNvSpPr>
              <p:nvPr/>
            </p:nvSpPr>
            <p:spPr bwMode="auto">
              <a:xfrm>
                <a:off x="5125" y="3119"/>
                <a:ext cx="96" cy="184"/>
              </a:xfrm>
              <a:custGeom>
                <a:avLst/>
                <a:gdLst>
                  <a:gd name="T0" fmla="*/ 19 w 96"/>
                  <a:gd name="T1" fmla="*/ 184 h 184"/>
                  <a:gd name="T2" fmla="*/ 15 w 96"/>
                  <a:gd name="T3" fmla="*/ 172 h 184"/>
                  <a:gd name="T4" fmla="*/ 4 w 96"/>
                  <a:gd name="T5" fmla="*/ 159 h 184"/>
                  <a:gd name="T6" fmla="*/ 7 w 96"/>
                  <a:gd name="T7" fmla="*/ 156 h 184"/>
                  <a:gd name="T8" fmla="*/ 18 w 96"/>
                  <a:gd name="T9" fmla="*/ 156 h 184"/>
                  <a:gd name="T10" fmla="*/ 20 w 96"/>
                  <a:gd name="T11" fmla="*/ 156 h 184"/>
                  <a:gd name="T12" fmla="*/ 17 w 96"/>
                  <a:gd name="T13" fmla="*/ 153 h 184"/>
                  <a:gd name="T14" fmla="*/ 14 w 96"/>
                  <a:gd name="T15" fmla="*/ 146 h 184"/>
                  <a:gd name="T16" fmla="*/ 14 w 96"/>
                  <a:gd name="T17" fmla="*/ 132 h 184"/>
                  <a:gd name="T18" fmla="*/ 9 w 96"/>
                  <a:gd name="T19" fmla="*/ 120 h 184"/>
                  <a:gd name="T20" fmla="*/ 6 w 96"/>
                  <a:gd name="T21" fmla="*/ 120 h 184"/>
                  <a:gd name="T22" fmla="*/ 2 w 96"/>
                  <a:gd name="T23" fmla="*/ 112 h 184"/>
                  <a:gd name="T24" fmla="*/ 0 w 96"/>
                  <a:gd name="T25" fmla="*/ 106 h 184"/>
                  <a:gd name="T26" fmla="*/ 19 w 96"/>
                  <a:gd name="T27" fmla="*/ 76 h 184"/>
                  <a:gd name="T28" fmla="*/ 18 w 96"/>
                  <a:gd name="T29" fmla="*/ 73 h 184"/>
                  <a:gd name="T30" fmla="*/ 18 w 96"/>
                  <a:gd name="T31" fmla="*/ 70 h 184"/>
                  <a:gd name="T32" fmla="*/ 19 w 96"/>
                  <a:gd name="T33" fmla="*/ 66 h 184"/>
                  <a:gd name="T34" fmla="*/ 23 w 96"/>
                  <a:gd name="T35" fmla="*/ 36 h 184"/>
                  <a:gd name="T36" fmla="*/ 14 w 96"/>
                  <a:gd name="T37" fmla="*/ 5 h 184"/>
                  <a:gd name="T38" fmla="*/ 23 w 96"/>
                  <a:gd name="T39" fmla="*/ 0 h 184"/>
                  <a:gd name="T40" fmla="*/ 55 w 96"/>
                  <a:gd name="T41" fmla="*/ 18 h 184"/>
                  <a:gd name="T42" fmla="*/ 96 w 96"/>
                  <a:gd name="T43" fmla="*/ 46 h 184"/>
                  <a:gd name="T44" fmla="*/ 96 w 96"/>
                  <a:gd name="T45" fmla="*/ 89 h 184"/>
                  <a:gd name="T46" fmla="*/ 87 w 96"/>
                  <a:gd name="T47" fmla="*/ 89 h 184"/>
                  <a:gd name="T48" fmla="*/ 79 w 96"/>
                  <a:gd name="T49" fmla="*/ 112 h 184"/>
                  <a:gd name="T50" fmla="*/ 79 w 96"/>
                  <a:gd name="T51" fmla="*/ 125 h 184"/>
                  <a:gd name="T52" fmla="*/ 86 w 96"/>
                  <a:gd name="T53" fmla="*/ 145 h 184"/>
                  <a:gd name="T54" fmla="*/ 76 w 96"/>
                  <a:gd name="T55" fmla="*/ 148 h 184"/>
                  <a:gd name="T56" fmla="*/ 64 w 96"/>
                  <a:gd name="T57" fmla="*/ 166 h 184"/>
                  <a:gd name="T58" fmla="*/ 51 w 96"/>
                  <a:gd name="T59" fmla="*/ 167 h 184"/>
                  <a:gd name="T60" fmla="*/ 49 w 96"/>
                  <a:gd name="T61" fmla="*/ 168 h 184"/>
                  <a:gd name="T62" fmla="*/ 51 w 96"/>
                  <a:gd name="T63" fmla="*/ 171 h 184"/>
                  <a:gd name="T64" fmla="*/ 47 w 96"/>
                  <a:gd name="T65" fmla="*/ 179 h 184"/>
                  <a:gd name="T66" fmla="*/ 31 w 96"/>
                  <a:gd name="T67" fmla="*/ 184 h 184"/>
                  <a:gd name="T68" fmla="*/ 27 w 96"/>
                  <a:gd name="T69" fmla="*/ 181 h 184"/>
                  <a:gd name="T70" fmla="*/ 19 w 96"/>
                  <a:gd name="T71"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6" h="184">
                    <a:moveTo>
                      <a:pt x="19" y="184"/>
                    </a:moveTo>
                    <a:lnTo>
                      <a:pt x="15" y="172"/>
                    </a:lnTo>
                    <a:lnTo>
                      <a:pt x="4" y="159"/>
                    </a:lnTo>
                    <a:lnTo>
                      <a:pt x="7" y="156"/>
                    </a:lnTo>
                    <a:lnTo>
                      <a:pt x="18" y="156"/>
                    </a:lnTo>
                    <a:lnTo>
                      <a:pt x="20" y="156"/>
                    </a:lnTo>
                    <a:lnTo>
                      <a:pt x="17" y="153"/>
                    </a:lnTo>
                    <a:lnTo>
                      <a:pt x="14" y="146"/>
                    </a:lnTo>
                    <a:lnTo>
                      <a:pt x="14" y="132"/>
                    </a:lnTo>
                    <a:lnTo>
                      <a:pt x="9" y="120"/>
                    </a:lnTo>
                    <a:lnTo>
                      <a:pt x="6" y="120"/>
                    </a:lnTo>
                    <a:lnTo>
                      <a:pt x="2" y="112"/>
                    </a:lnTo>
                    <a:lnTo>
                      <a:pt x="0" y="106"/>
                    </a:lnTo>
                    <a:lnTo>
                      <a:pt x="19" y="76"/>
                    </a:lnTo>
                    <a:lnTo>
                      <a:pt x="18" y="73"/>
                    </a:lnTo>
                    <a:lnTo>
                      <a:pt x="18" y="70"/>
                    </a:lnTo>
                    <a:lnTo>
                      <a:pt x="19" y="66"/>
                    </a:lnTo>
                    <a:lnTo>
                      <a:pt x="23" y="36"/>
                    </a:lnTo>
                    <a:lnTo>
                      <a:pt x="14" y="5"/>
                    </a:lnTo>
                    <a:lnTo>
                      <a:pt x="23" y="0"/>
                    </a:lnTo>
                    <a:lnTo>
                      <a:pt x="55" y="18"/>
                    </a:lnTo>
                    <a:lnTo>
                      <a:pt x="96" y="46"/>
                    </a:lnTo>
                    <a:lnTo>
                      <a:pt x="96" y="89"/>
                    </a:lnTo>
                    <a:lnTo>
                      <a:pt x="87" y="89"/>
                    </a:lnTo>
                    <a:lnTo>
                      <a:pt x="79" y="112"/>
                    </a:lnTo>
                    <a:lnTo>
                      <a:pt x="79" y="125"/>
                    </a:lnTo>
                    <a:lnTo>
                      <a:pt x="86" y="145"/>
                    </a:lnTo>
                    <a:lnTo>
                      <a:pt x="76" y="148"/>
                    </a:lnTo>
                    <a:lnTo>
                      <a:pt x="64" y="166"/>
                    </a:lnTo>
                    <a:lnTo>
                      <a:pt x="51" y="167"/>
                    </a:lnTo>
                    <a:lnTo>
                      <a:pt x="49" y="168"/>
                    </a:lnTo>
                    <a:lnTo>
                      <a:pt x="51" y="171"/>
                    </a:lnTo>
                    <a:lnTo>
                      <a:pt x="47" y="179"/>
                    </a:lnTo>
                    <a:lnTo>
                      <a:pt x="31" y="184"/>
                    </a:lnTo>
                    <a:lnTo>
                      <a:pt x="27" y="181"/>
                    </a:lnTo>
                    <a:lnTo>
                      <a:pt x="19" y="184"/>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84" name="Freeform 78"/>
              <p:cNvSpPr>
                <a:spLocks/>
              </p:cNvSpPr>
              <p:nvPr/>
            </p:nvSpPr>
            <p:spPr bwMode="auto">
              <a:xfrm>
                <a:off x="5134" y="3264"/>
                <a:ext cx="119" cy="100"/>
              </a:xfrm>
              <a:custGeom>
                <a:avLst/>
                <a:gdLst>
                  <a:gd name="T0" fmla="*/ 16 w 119"/>
                  <a:gd name="T1" fmla="*/ 100 h 100"/>
                  <a:gd name="T2" fmla="*/ 15 w 119"/>
                  <a:gd name="T3" fmla="*/ 93 h 100"/>
                  <a:gd name="T4" fmla="*/ 5 w 119"/>
                  <a:gd name="T5" fmla="*/ 75 h 100"/>
                  <a:gd name="T6" fmla="*/ 0 w 119"/>
                  <a:gd name="T7" fmla="*/ 56 h 100"/>
                  <a:gd name="T8" fmla="*/ 10 w 119"/>
                  <a:gd name="T9" fmla="*/ 39 h 100"/>
                  <a:gd name="T10" fmla="*/ 18 w 119"/>
                  <a:gd name="T11" fmla="*/ 36 h 100"/>
                  <a:gd name="T12" fmla="*/ 22 w 119"/>
                  <a:gd name="T13" fmla="*/ 39 h 100"/>
                  <a:gd name="T14" fmla="*/ 38 w 119"/>
                  <a:gd name="T15" fmla="*/ 34 h 100"/>
                  <a:gd name="T16" fmla="*/ 42 w 119"/>
                  <a:gd name="T17" fmla="*/ 26 h 100"/>
                  <a:gd name="T18" fmla="*/ 40 w 119"/>
                  <a:gd name="T19" fmla="*/ 23 h 100"/>
                  <a:gd name="T20" fmla="*/ 42 w 119"/>
                  <a:gd name="T21" fmla="*/ 22 h 100"/>
                  <a:gd name="T22" fmla="*/ 55 w 119"/>
                  <a:gd name="T23" fmla="*/ 21 h 100"/>
                  <a:gd name="T24" fmla="*/ 67 w 119"/>
                  <a:gd name="T25" fmla="*/ 3 h 100"/>
                  <a:gd name="T26" fmla="*/ 77 w 119"/>
                  <a:gd name="T27" fmla="*/ 0 h 100"/>
                  <a:gd name="T28" fmla="*/ 85 w 119"/>
                  <a:gd name="T29" fmla="*/ 13 h 100"/>
                  <a:gd name="T30" fmla="*/ 83 w 119"/>
                  <a:gd name="T31" fmla="*/ 25 h 100"/>
                  <a:gd name="T32" fmla="*/ 89 w 119"/>
                  <a:gd name="T33" fmla="*/ 28 h 100"/>
                  <a:gd name="T34" fmla="*/ 98 w 119"/>
                  <a:gd name="T35" fmla="*/ 36 h 100"/>
                  <a:gd name="T36" fmla="*/ 98 w 119"/>
                  <a:gd name="T37" fmla="*/ 39 h 100"/>
                  <a:gd name="T38" fmla="*/ 110 w 119"/>
                  <a:gd name="T39" fmla="*/ 49 h 100"/>
                  <a:gd name="T40" fmla="*/ 110 w 119"/>
                  <a:gd name="T41" fmla="*/ 56 h 100"/>
                  <a:gd name="T42" fmla="*/ 117 w 119"/>
                  <a:gd name="T43" fmla="*/ 61 h 100"/>
                  <a:gd name="T44" fmla="*/ 119 w 119"/>
                  <a:gd name="T45" fmla="*/ 69 h 100"/>
                  <a:gd name="T46" fmla="*/ 98 w 119"/>
                  <a:gd name="T47" fmla="*/ 67 h 100"/>
                  <a:gd name="T48" fmla="*/ 85 w 119"/>
                  <a:gd name="T49" fmla="*/ 70 h 100"/>
                  <a:gd name="T50" fmla="*/ 67 w 119"/>
                  <a:gd name="T51" fmla="*/ 76 h 100"/>
                  <a:gd name="T52" fmla="*/ 56 w 119"/>
                  <a:gd name="T53" fmla="*/ 75 h 100"/>
                  <a:gd name="T54" fmla="*/ 46 w 119"/>
                  <a:gd name="T55" fmla="*/ 67 h 100"/>
                  <a:gd name="T56" fmla="*/ 37 w 119"/>
                  <a:gd name="T57" fmla="*/ 76 h 100"/>
                  <a:gd name="T58" fmla="*/ 38 w 119"/>
                  <a:gd name="T59" fmla="*/ 86 h 100"/>
                  <a:gd name="T60" fmla="*/ 28 w 119"/>
                  <a:gd name="T61" fmla="*/ 84 h 100"/>
                  <a:gd name="T62" fmla="*/ 20 w 119"/>
                  <a:gd name="T63" fmla="*/ 85 h 100"/>
                  <a:gd name="T64" fmla="*/ 16 w 119"/>
                  <a:gd name="T6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100">
                    <a:moveTo>
                      <a:pt x="16" y="100"/>
                    </a:moveTo>
                    <a:lnTo>
                      <a:pt x="15" y="93"/>
                    </a:lnTo>
                    <a:lnTo>
                      <a:pt x="5" y="75"/>
                    </a:lnTo>
                    <a:lnTo>
                      <a:pt x="0" y="56"/>
                    </a:lnTo>
                    <a:lnTo>
                      <a:pt x="10" y="39"/>
                    </a:lnTo>
                    <a:lnTo>
                      <a:pt x="18" y="36"/>
                    </a:lnTo>
                    <a:lnTo>
                      <a:pt x="22" y="39"/>
                    </a:lnTo>
                    <a:lnTo>
                      <a:pt x="38" y="34"/>
                    </a:lnTo>
                    <a:lnTo>
                      <a:pt x="42" y="26"/>
                    </a:lnTo>
                    <a:lnTo>
                      <a:pt x="40" y="23"/>
                    </a:lnTo>
                    <a:lnTo>
                      <a:pt x="42" y="22"/>
                    </a:lnTo>
                    <a:lnTo>
                      <a:pt x="55" y="21"/>
                    </a:lnTo>
                    <a:lnTo>
                      <a:pt x="67" y="3"/>
                    </a:lnTo>
                    <a:lnTo>
                      <a:pt x="77" y="0"/>
                    </a:lnTo>
                    <a:lnTo>
                      <a:pt x="85" y="13"/>
                    </a:lnTo>
                    <a:lnTo>
                      <a:pt x="83" y="25"/>
                    </a:lnTo>
                    <a:lnTo>
                      <a:pt x="89" y="28"/>
                    </a:lnTo>
                    <a:lnTo>
                      <a:pt x="98" y="36"/>
                    </a:lnTo>
                    <a:lnTo>
                      <a:pt x="98" y="39"/>
                    </a:lnTo>
                    <a:lnTo>
                      <a:pt x="110" y="49"/>
                    </a:lnTo>
                    <a:lnTo>
                      <a:pt x="110" y="56"/>
                    </a:lnTo>
                    <a:lnTo>
                      <a:pt x="117" y="61"/>
                    </a:lnTo>
                    <a:lnTo>
                      <a:pt x="119" y="69"/>
                    </a:lnTo>
                    <a:lnTo>
                      <a:pt x="98" y="67"/>
                    </a:lnTo>
                    <a:lnTo>
                      <a:pt x="85" y="70"/>
                    </a:lnTo>
                    <a:lnTo>
                      <a:pt x="67" y="76"/>
                    </a:lnTo>
                    <a:lnTo>
                      <a:pt x="56" y="75"/>
                    </a:lnTo>
                    <a:lnTo>
                      <a:pt x="46" y="67"/>
                    </a:lnTo>
                    <a:lnTo>
                      <a:pt x="37" y="76"/>
                    </a:lnTo>
                    <a:lnTo>
                      <a:pt x="38" y="86"/>
                    </a:lnTo>
                    <a:lnTo>
                      <a:pt x="28" y="84"/>
                    </a:lnTo>
                    <a:lnTo>
                      <a:pt x="20" y="85"/>
                    </a:lnTo>
                    <a:lnTo>
                      <a:pt x="16" y="100"/>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85" name="Freeform 79"/>
              <p:cNvSpPr>
                <a:spLocks/>
              </p:cNvSpPr>
              <p:nvPr/>
            </p:nvSpPr>
            <p:spPr bwMode="auto">
              <a:xfrm>
                <a:off x="5104" y="3348"/>
                <a:ext cx="68" cy="100"/>
              </a:xfrm>
              <a:custGeom>
                <a:avLst/>
                <a:gdLst>
                  <a:gd name="T0" fmla="*/ 0 w 68"/>
                  <a:gd name="T1" fmla="*/ 87 h 100"/>
                  <a:gd name="T2" fmla="*/ 3 w 68"/>
                  <a:gd name="T3" fmla="*/ 83 h 100"/>
                  <a:gd name="T4" fmla="*/ 6 w 68"/>
                  <a:gd name="T5" fmla="*/ 85 h 100"/>
                  <a:gd name="T6" fmla="*/ 4 w 68"/>
                  <a:gd name="T7" fmla="*/ 70 h 100"/>
                  <a:gd name="T8" fmla="*/ 10 w 68"/>
                  <a:gd name="T9" fmla="*/ 70 h 100"/>
                  <a:gd name="T10" fmla="*/ 13 w 68"/>
                  <a:gd name="T11" fmla="*/ 63 h 100"/>
                  <a:gd name="T12" fmla="*/ 16 w 68"/>
                  <a:gd name="T13" fmla="*/ 70 h 100"/>
                  <a:gd name="T14" fmla="*/ 22 w 68"/>
                  <a:gd name="T15" fmla="*/ 70 h 100"/>
                  <a:gd name="T16" fmla="*/ 23 w 68"/>
                  <a:gd name="T17" fmla="*/ 67 h 100"/>
                  <a:gd name="T18" fmla="*/ 25 w 68"/>
                  <a:gd name="T19" fmla="*/ 71 h 100"/>
                  <a:gd name="T20" fmla="*/ 27 w 68"/>
                  <a:gd name="T21" fmla="*/ 71 h 100"/>
                  <a:gd name="T22" fmla="*/ 30 w 68"/>
                  <a:gd name="T23" fmla="*/ 60 h 100"/>
                  <a:gd name="T24" fmla="*/ 29 w 68"/>
                  <a:gd name="T25" fmla="*/ 48 h 100"/>
                  <a:gd name="T26" fmla="*/ 24 w 68"/>
                  <a:gd name="T27" fmla="*/ 45 h 100"/>
                  <a:gd name="T28" fmla="*/ 30 w 68"/>
                  <a:gd name="T29" fmla="*/ 32 h 100"/>
                  <a:gd name="T30" fmla="*/ 28 w 68"/>
                  <a:gd name="T31" fmla="*/ 26 h 100"/>
                  <a:gd name="T32" fmla="*/ 18 w 68"/>
                  <a:gd name="T33" fmla="*/ 28 h 100"/>
                  <a:gd name="T34" fmla="*/ 19 w 68"/>
                  <a:gd name="T35" fmla="*/ 18 h 100"/>
                  <a:gd name="T36" fmla="*/ 32 w 68"/>
                  <a:gd name="T37" fmla="*/ 18 h 100"/>
                  <a:gd name="T38" fmla="*/ 45 w 68"/>
                  <a:gd name="T39" fmla="*/ 23 h 100"/>
                  <a:gd name="T40" fmla="*/ 46 w 68"/>
                  <a:gd name="T41" fmla="*/ 16 h 100"/>
                  <a:gd name="T42" fmla="*/ 50 w 68"/>
                  <a:gd name="T43" fmla="*/ 1 h 100"/>
                  <a:gd name="T44" fmla="*/ 58 w 68"/>
                  <a:gd name="T45" fmla="*/ 0 h 100"/>
                  <a:gd name="T46" fmla="*/ 68 w 68"/>
                  <a:gd name="T47" fmla="*/ 2 h 100"/>
                  <a:gd name="T48" fmla="*/ 61 w 68"/>
                  <a:gd name="T49" fmla="*/ 31 h 100"/>
                  <a:gd name="T50" fmla="*/ 62 w 68"/>
                  <a:gd name="T51" fmla="*/ 37 h 100"/>
                  <a:gd name="T52" fmla="*/ 60 w 68"/>
                  <a:gd name="T53" fmla="*/ 48 h 100"/>
                  <a:gd name="T54" fmla="*/ 46 w 68"/>
                  <a:gd name="T55" fmla="*/ 68 h 100"/>
                  <a:gd name="T56" fmla="*/ 46 w 68"/>
                  <a:gd name="T57" fmla="*/ 81 h 100"/>
                  <a:gd name="T58" fmla="*/ 46 w 68"/>
                  <a:gd name="T59" fmla="*/ 83 h 100"/>
                  <a:gd name="T60" fmla="*/ 32 w 68"/>
                  <a:gd name="T61" fmla="*/ 99 h 100"/>
                  <a:gd name="T62" fmla="*/ 29 w 68"/>
                  <a:gd name="T63" fmla="*/ 92 h 100"/>
                  <a:gd name="T64" fmla="*/ 17 w 68"/>
                  <a:gd name="T65" fmla="*/ 96 h 100"/>
                  <a:gd name="T66" fmla="*/ 16 w 68"/>
                  <a:gd name="T67" fmla="*/ 93 h 100"/>
                  <a:gd name="T68" fmla="*/ 8 w 68"/>
                  <a:gd name="T69" fmla="*/ 100 h 100"/>
                  <a:gd name="T70" fmla="*/ 0 w 68"/>
                  <a:gd name="T71" fmla="*/ 8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 h="100">
                    <a:moveTo>
                      <a:pt x="0" y="87"/>
                    </a:moveTo>
                    <a:lnTo>
                      <a:pt x="3" y="83"/>
                    </a:lnTo>
                    <a:lnTo>
                      <a:pt x="6" y="85"/>
                    </a:lnTo>
                    <a:lnTo>
                      <a:pt x="4" y="70"/>
                    </a:lnTo>
                    <a:lnTo>
                      <a:pt x="10" y="70"/>
                    </a:lnTo>
                    <a:lnTo>
                      <a:pt x="13" y="63"/>
                    </a:lnTo>
                    <a:lnTo>
                      <a:pt x="16" y="70"/>
                    </a:lnTo>
                    <a:lnTo>
                      <a:pt x="22" y="70"/>
                    </a:lnTo>
                    <a:lnTo>
                      <a:pt x="23" y="67"/>
                    </a:lnTo>
                    <a:lnTo>
                      <a:pt x="25" y="71"/>
                    </a:lnTo>
                    <a:lnTo>
                      <a:pt x="27" y="71"/>
                    </a:lnTo>
                    <a:lnTo>
                      <a:pt x="30" y="60"/>
                    </a:lnTo>
                    <a:lnTo>
                      <a:pt x="29" y="48"/>
                    </a:lnTo>
                    <a:lnTo>
                      <a:pt x="24" y="45"/>
                    </a:lnTo>
                    <a:lnTo>
                      <a:pt x="30" y="32"/>
                    </a:lnTo>
                    <a:lnTo>
                      <a:pt x="28" y="26"/>
                    </a:lnTo>
                    <a:lnTo>
                      <a:pt x="18" y="28"/>
                    </a:lnTo>
                    <a:lnTo>
                      <a:pt x="19" y="18"/>
                    </a:lnTo>
                    <a:lnTo>
                      <a:pt x="32" y="18"/>
                    </a:lnTo>
                    <a:lnTo>
                      <a:pt x="45" y="23"/>
                    </a:lnTo>
                    <a:lnTo>
                      <a:pt x="46" y="16"/>
                    </a:lnTo>
                    <a:lnTo>
                      <a:pt x="50" y="1"/>
                    </a:lnTo>
                    <a:lnTo>
                      <a:pt x="58" y="0"/>
                    </a:lnTo>
                    <a:lnTo>
                      <a:pt x="68" y="2"/>
                    </a:lnTo>
                    <a:lnTo>
                      <a:pt x="61" y="31"/>
                    </a:lnTo>
                    <a:lnTo>
                      <a:pt x="62" y="37"/>
                    </a:lnTo>
                    <a:lnTo>
                      <a:pt x="60" y="48"/>
                    </a:lnTo>
                    <a:lnTo>
                      <a:pt x="46" y="68"/>
                    </a:lnTo>
                    <a:lnTo>
                      <a:pt x="46" y="81"/>
                    </a:lnTo>
                    <a:lnTo>
                      <a:pt x="46" y="83"/>
                    </a:lnTo>
                    <a:lnTo>
                      <a:pt x="32" y="99"/>
                    </a:lnTo>
                    <a:lnTo>
                      <a:pt x="29" y="92"/>
                    </a:lnTo>
                    <a:lnTo>
                      <a:pt x="17" y="96"/>
                    </a:lnTo>
                    <a:lnTo>
                      <a:pt x="16" y="93"/>
                    </a:lnTo>
                    <a:lnTo>
                      <a:pt x="8" y="100"/>
                    </a:lnTo>
                    <a:lnTo>
                      <a:pt x="0" y="87"/>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86" name="Freeform 80"/>
              <p:cNvSpPr>
                <a:spLocks/>
              </p:cNvSpPr>
              <p:nvPr/>
            </p:nvSpPr>
            <p:spPr bwMode="auto">
              <a:xfrm>
                <a:off x="5114" y="3331"/>
                <a:ext cx="174" cy="216"/>
              </a:xfrm>
              <a:custGeom>
                <a:avLst/>
                <a:gdLst>
                  <a:gd name="T0" fmla="*/ 0 w 174"/>
                  <a:gd name="T1" fmla="*/ 126 h 216"/>
                  <a:gd name="T2" fmla="*/ 2 w 174"/>
                  <a:gd name="T3" fmla="*/ 125 h 216"/>
                  <a:gd name="T4" fmla="*/ 3 w 174"/>
                  <a:gd name="T5" fmla="*/ 116 h 216"/>
                  <a:gd name="T6" fmla="*/ 7 w 174"/>
                  <a:gd name="T7" fmla="*/ 113 h 216"/>
                  <a:gd name="T8" fmla="*/ 19 w 174"/>
                  <a:gd name="T9" fmla="*/ 109 h 216"/>
                  <a:gd name="T10" fmla="*/ 22 w 174"/>
                  <a:gd name="T11" fmla="*/ 116 h 216"/>
                  <a:gd name="T12" fmla="*/ 36 w 174"/>
                  <a:gd name="T13" fmla="*/ 100 h 216"/>
                  <a:gd name="T14" fmla="*/ 36 w 174"/>
                  <a:gd name="T15" fmla="*/ 98 h 216"/>
                  <a:gd name="T16" fmla="*/ 36 w 174"/>
                  <a:gd name="T17" fmla="*/ 85 h 216"/>
                  <a:gd name="T18" fmla="*/ 50 w 174"/>
                  <a:gd name="T19" fmla="*/ 65 h 216"/>
                  <a:gd name="T20" fmla="*/ 52 w 174"/>
                  <a:gd name="T21" fmla="*/ 54 h 216"/>
                  <a:gd name="T22" fmla="*/ 51 w 174"/>
                  <a:gd name="T23" fmla="*/ 48 h 216"/>
                  <a:gd name="T24" fmla="*/ 58 w 174"/>
                  <a:gd name="T25" fmla="*/ 19 h 216"/>
                  <a:gd name="T26" fmla="*/ 57 w 174"/>
                  <a:gd name="T27" fmla="*/ 9 h 216"/>
                  <a:gd name="T28" fmla="*/ 66 w 174"/>
                  <a:gd name="T29" fmla="*/ 0 h 216"/>
                  <a:gd name="T30" fmla="*/ 76 w 174"/>
                  <a:gd name="T31" fmla="*/ 8 h 216"/>
                  <a:gd name="T32" fmla="*/ 87 w 174"/>
                  <a:gd name="T33" fmla="*/ 9 h 216"/>
                  <a:gd name="T34" fmla="*/ 105 w 174"/>
                  <a:gd name="T35" fmla="*/ 3 h 216"/>
                  <a:gd name="T36" fmla="*/ 118 w 174"/>
                  <a:gd name="T37" fmla="*/ 0 h 216"/>
                  <a:gd name="T38" fmla="*/ 139 w 174"/>
                  <a:gd name="T39" fmla="*/ 2 h 216"/>
                  <a:gd name="T40" fmla="*/ 145 w 174"/>
                  <a:gd name="T41" fmla="*/ 9 h 216"/>
                  <a:gd name="T42" fmla="*/ 157 w 174"/>
                  <a:gd name="T43" fmla="*/ 5 h 216"/>
                  <a:gd name="T44" fmla="*/ 169 w 174"/>
                  <a:gd name="T45" fmla="*/ 17 h 216"/>
                  <a:gd name="T46" fmla="*/ 174 w 174"/>
                  <a:gd name="T47" fmla="*/ 35 h 216"/>
                  <a:gd name="T48" fmla="*/ 162 w 174"/>
                  <a:gd name="T49" fmla="*/ 51 h 216"/>
                  <a:gd name="T50" fmla="*/ 159 w 174"/>
                  <a:gd name="T51" fmla="*/ 62 h 216"/>
                  <a:gd name="T52" fmla="*/ 158 w 174"/>
                  <a:gd name="T53" fmla="*/ 76 h 216"/>
                  <a:gd name="T54" fmla="*/ 156 w 174"/>
                  <a:gd name="T55" fmla="*/ 77 h 216"/>
                  <a:gd name="T56" fmla="*/ 151 w 174"/>
                  <a:gd name="T57" fmla="*/ 87 h 216"/>
                  <a:gd name="T58" fmla="*/ 153 w 174"/>
                  <a:gd name="T59" fmla="*/ 91 h 216"/>
                  <a:gd name="T60" fmla="*/ 156 w 174"/>
                  <a:gd name="T61" fmla="*/ 104 h 216"/>
                  <a:gd name="T62" fmla="*/ 156 w 174"/>
                  <a:gd name="T63" fmla="*/ 111 h 216"/>
                  <a:gd name="T64" fmla="*/ 156 w 174"/>
                  <a:gd name="T65" fmla="*/ 127 h 216"/>
                  <a:gd name="T66" fmla="*/ 163 w 174"/>
                  <a:gd name="T67" fmla="*/ 139 h 216"/>
                  <a:gd name="T68" fmla="*/ 169 w 174"/>
                  <a:gd name="T69" fmla="*/ 155 h 216"/>
                  <a:gd name="T70" fmla="*/ 152 w 174"/>
                  <a:gd name="T71" fmla="*/ 158 h 216"/>
                  <a:gd name="T72" fmla="*/ 148 w 174"/>
                  <a:gd name="T73" fmla="*/ 167 h 216"/>
                  <a:gd name="T74" fmla="*/ 147 w 174"/>
                  <a:gd name="T75" fmla="*/ 193 h 216"/>
                  <a:gd name="T76" fmla="*/ 153 w 174"/>
                  <a:gd name="T77" fmla="*/ 203 h 216"/>
                  <a:gd name="T78" fmla="*/ 160 w 174"/>
                  <a:gd name="T79" fmla="*/ 200 h 216"/>
                  <a:gd name="T80" fmla="*/ 160 w 174"/>
                  <a:gd name="T81" fmla="*/ 216 h 216"/>
                  <a:gd name="T82" fmla="*/ 148 w 174"/>
                  <a:gd name="T83" fmla="*/ 204 h 216"/>
                  <a:gd name="T84" fmla="*/ 134 w 174"/>
                  <a:gd name="T85" fmla="*/ 197 h 216"/>
                  <a:gd name="T86" fmla="*/ 115 w 174"/>
                  <a:gd name="T87" fmla="*/ 192 h 216"/>
                  <a:gd name="T88" fmla="*/ 107 w 174"/>
                  <a:gd name="T89" fmla="*/ 185 h 216"/>
                  <a:gd name="T90" fmla="*/ 91 w 174"/>
                  <a:gd name="T91" fmla="*/ 188 h 216"/>
                  <a:gd name="T92" fmla="*/ 92 w 174"/>
                  <a:gd name="T93" fmla="*/ 180 h 216"/>
                  <a:gd name="T94" fmla="*/ 87 w 174"/>
                  <a:gd name="T95" fmla="*/ 169 h 216"/>
                  <a:gd name="T96" fmla="*/ 87 w 174"/>
                  <a:gd name="T97" fmla="*/ 144 h 216"/>
                  <a:gd name="T98" fmla="*/ 75 w 174"/>
                  <a:gd name="T99" fmla="*/ 144 h 216"/>
                  <a:gd name="T100" fmla="*/ 76 w 174"/>
                  <a:gd name="T101" fmla="*/ 139 h 216"/>
                  <a:gd name="T102" fmla="*/ 67 w 174"/>
                  <a:gd name="T103" fmla="*/ 140 h 216"/>
                  <a:gd name="T104" fmla="*/ 67 w 174"/>
                  <a:gd name="T105" fmla="*/ 145 h 216"/>
                  <a:gd name="T106" fmla="*/ 65 w 174"/>
                  <a:gd name="T107" fmla="*/ 147 h 216"/>
                  <a:gd name="T108" fmla="*/ 64 w 174"/>
                  <a:gd name="T109" fmla="*/ 152 h 216"/>
                  <a:gd name="T110" fmla="*/ 48 w 174"/>
                  <a:gd name="T111" fmla="*/ 152 h 216"/>
                  <a:gd name="T112" fmla="*/ 39 w 174"/>
                  <a:gd name="T113" fmla="*/ 127 h 216"/>
                  <a:gd name="T114" fmla="*/ 7 w 174"/>
                  <a:gd name="T115" fmla="*/ 127 h 216"/>
                  <a:gd name="T116" fmla="*/ 0 w 174"/>
                  <a:gd name="T117" fmla="*/ 129 h 216"/>
                  <a:gd name="T118" fmla="*/ 0 w 174"/>
                  <a:gd name="T119" fmla="*/ 12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216">
                    <a:moveTo>
                      <a:pt x="0" y="126"/>
                    </a:moveTo>
                    <a:lnTo>
                      <a:pt x="2" y="125"/>
                    </a:lnTo>
                    <a:lnTo>
                      <a:pt x="3" y="116"/>
                    </a:lnTo>
                    <a:lnTo>
                      <a:pt x="7" y="113"/>
                    </a:lnTo>
                    <a:lnTo>
                      <a:pt x="19" y="109"/>
                    </a:lnTo>
                    <a:lnTo>
                      <a:pt x="22" y="116"/>
                    </a:lnTo>
                    <a:lnTo>
                      <a:pt x="36" y="100"/>
                    </a:lnTo>
                    <a:lnTo>
                      <a:pt x="36" y="98"/>
                    </a:lnTo>
                    <a:lnTo>
                      <a:pt x="36" y="85"/>
                    </a:lnTo>
                    <a:lnTo>
                      <a:pt x="50" y="65"/>
                    </a:lnTo>
                    <a:lnTo>
                      <a:pt x="52" y="54"/>
                    </a:lnTo>
                    <a:lnTo>
                      <a:pt x="51" y="48"/>
                    </a:lnTo>
                    <a:lnTo>
                      <a:pt x="58" y="19"/>
                    </a:lnTo>
                    <a:lnTo>
                      <a:pt x="57" y="9"/>
                    </a:lnTo>
                    <a:lnTo>
                      <a:pt x="66" y="0"/>
                    </a:lnTo>
                    <a:lnTo>
                      <a:pt x="76" y="8"/>
                    </a:lnTo>
                    <a:lnTo>
                      <a:pt x="87" y="9"/>
                    </a:lnTo>
                    <a:lnTo>
                      <a:pt x="105" y="3"/>
                    </a:lnTo>
                    <a:lnTo>
                      <a:pt x="118" y="0"/>
                    </a:lnTo>
                    <a:lnTo>
                      <a:pt x="139" y="2"/>
                    </a:lnTo>
                    <a:lnTo>
                      <a:pt x="145" y="9"/>
                    </a:lnTo>
                    <a:lnTo>
                      <a:pt x="157" y="5"/>
                    </a:lnTo>
                    <a:lnTo>
                      <a:pt x="169" y="17"/>
                    </a:lnTo>
                    <a:lnTo>
                      <a:pt x="174" y="35"/>
                    </a:lnTo>
                    <a:lnTo>
                      <a:pt x="162" y="51"/>
                    </a:lnTo>
                    <a:lnTo>
                      <a:pt x="159" y="62"/>
                    </a:lnTo>
                    <a:lnTo>
                      <a:pt x="158" y="76"/>
                    </a:lnTo>
                    <a:lnTo>
                      <a:pt x="156" y="77"/>
                    </a:lnTo>
                    <a:lnTo>
                      <a:pt x="151" y="87"/>
                    </a:lnTo>
                    <a:lnTo>
                      <a:pt x="153" y="91"/>
                    </a:lnTo>
                    <a:lnTo>
                      <a:pt x="156" y="104"/>
                    </a:lnTo>
                    <a:lnTo>
                      <a:pt x="156" y="111"/>
                    </a:lnTo>
                    <a:lnTo>
                      <a:pt x="156" y="127"/>
                    </a:lnTo>
                    <a:lnTo>
                      <a:pt x="163" y="139"/>
                    </a:lnTo>
                    <a:lnTo>
                      <a:pt x="169" y="155"/>
                    </a:lnTo>
                    <a:lnTo>
                      <a:pt x="152" y="158"/>
                    </a:lnTo>
                    <a:lnTo>
                      <a:pt x="148" y="167"/>
                    </a:lnTo>
                    <a:lnTo>
                      <a:pt x="147" y="193"/>
                    </a:lnTo>
                    <a:lnTo>
                      <a:pt x="153" y="203"/>
                    </a:lnTo>
                    <a:lnTo>
                      <a:pt x="160" y="200"/>
                    </a:lnTo>
                    <a:lnTo>
                      <a:pt x="160" y="216"/>
                    </a:lnTo>
                    <a:lnTo>
                      <a:pt x="148" y="204"/>
                    </a:lnTo>
                    <a:lnTo>
                      <a:pt x="134" y="197"/>
                    </a:lnTo>
                    <a:lnTo>
                      <a:pt x="115" y="192"/>
                    </a:lnTo>
                    <a:lnTo>
                      <a:pt x="107" y="185"/>
                    </a:lnTo>
                    <a:lnTo>
                      <a:pt x="91" y="188"/>
                    </a:lnTo>
                    <a:lnTo>
                      <a:pt x="92" y="180"/>
                    </a:lnTo>
                    <a:lnTo>
                      <a:pt x="87" y="169"/>
                    </a:lnTo>
                    <a:lnTo>
                      <a:pt x="87" y="144"/>
                    </a:lnTo>
                    <a:lnTo>
                      <a:pt x="75" y="144"/>
                    </a:lnTo>
                    <a:lnTo>
                      <a:pt x="76" y="139"/>
                    </a:lnTo>
                    <a:lnTo>
                      <a:pt x="67" y="140"/>
                    </a:lnTo>
                    <a:lnTo>
                      <a:pt x="67" y="145"/>
                    </a:lnTo>
                    <a:lnTo>
                      <a:pt x="65" y="147"/>
                    </a:lnTo>
                    <a:lnTo>
                      <a:pt x="64" y="152"/>
                    </a:lnTo>
                    <a:lnTo>
                      <a:pt x="48" y="152"/>
                    </a:lnTo>
                    <a:lnTo>
                      <a:pt x="39" y="127"/>
                    </a:lnTo>
                    <a:lnTo>
                      <a:pt x="7" y="127"/>
                    </a:lnTo>
                    <a:lnTo>
                      <a:pt x="0" y="129"/>
                    </a:lnTo>
                    <a:lnTo>
                      <a:pt x="0" y="126"/>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87" name="Freeform 81"/>
              <p:cNvSpPr>
                <a:spLocks/>
              </p:cNvSpPr>
              <p:nvPr/>
            </p:nvSpPr>
            <p:spPr bwMode="auto">
              <a:xfrm>
                <a:off x="5272" y="3342"/>
                <a:ext cx="50" cy="65"/>
              </a:xfrm>
              <a:custGeom>
                <a:avLst/>
                <a:gdLst>
                  <a:gd name="T0" fmla="*/ 11 w 50"/>
                  <a:gd name="T1" fmla="*/ 6 h 65"/>
                  <a:gd name="T2" fmla="*/ 23 w 50"/>
                  <a:gd name="T3" fmla="*/ 7 h 65"/>
                  <a:gd name="T4" fmla="*/ 36 w 50"/>
                  <a:gd name="T5" fmla="*/ 5 h 65"/>
                  <a:gd name="T6" fmla="*/ 41 w 50"/>
                  <a:gd name="T7" fmla="*/ 0 h 65"/>
                  <a:gd name="T8" fmla="*/ 44 w 50"/>
                  <a:gd name="T9" fmla="*/ 8 h 65"/>
                  <a:gd name="T10" fmla="*/ 49 w 50"/>
                  <a:gd name="T11" fmla="*/ 19 h 65"/>
                  <a:gd name="T12" fmla="*/ 50 w 50"/>
                  <a:gd name="T13" fmla="*/ 29 h 65"/>
                  <a:gd name="T14" fmla="*/ 47 w 50"/>
                  <a:gd name="T15" fmla="*/ 36 h 65"/>
                  <a:gd name="T16" fmla="*/ 41 w 50"/>
                  <a:gd name="T17" fmla="*/ 44 h 65"/>
                  <a:gd name="T18" fmla="*/ 40 w 50"/>
                  <a:gd name="T19" fmla="*/ 48 h 65"/>
                  <a:gd name="T20" fmla="*/ 40 w 50"/>
                  <a:gd name="T21" fmla="*/ 60 h 65"/>
                  <a:gd name="T22" fmla="*/ 11 w 50"/>
                  <a:gd name="T23" fmla="*/ 60 h 65"/>
                  <a:gd name="T24" fmla="*/ 8 w 50"/>
                  <a:gd name="T25" fmla="*/ 61 h 65"/>
                  <a:gd name="T26" fmla="*/ 4 w 50"/>
                  <a:gd name="T27" fmla="*/ 65 h 65"/>
                  <a:gd name="T28" fmla="*/ 0 w 50"/>
                  <a:gd name="T29" fmla="*/ 65 h 65"/>
                  <a:gd name="T30" fmla="*/ 1 w 50"/>
                  <a:gd name="T31" fmla="*/ 51 h 65"/>
                  <a:gd name="T32" fmla="*/ 4 w 50"/>
                  <a:gd name="T33" fmla="*/ 40 h 65"/>
                  <a:gd name="T34" fmla="*/ 16 w 50"/>
                  <a:gd name="T35" fmla="*/ 24 h 65"/>
                  <a:gd name="T36" fmla="*/ 11 w 50"/>
                  <a:gd name="T37"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65">
                    <a:moveTo>
                      <a:pt x="11" y="6"/>
                    </a:moveTo>
                    <a:lnTo>
                      <a:pt x="23" y="7"/>
                    </a:lnTo>
                    <a:lnTo>
                      <a:pt x="36" y="5"/>
                    </a:lnTo>
                    <a:lnTo>
                      <a:pt x="41" y="0"/>
                    </a:lnTo>
                    <a:lnTo>
                      <a:pt x="44" y="8"/>
                    </a:lnTo>
                    <a:lnTo>
                      <a:pt x="49" y="19"/>
                    </a:lnTo>
                    <a:lnTo>
                      <a:pt x="50" y="29"/>
                    </a:lnTo>
                    <a:lnTo>
                      <a:pt x="47" y="36"/>
                    </a:lnTo>
                    <a:lnTo>
                      <a:pt x="41" y="44"/>
                    </a:lnTo>
                    <a:lnTo>
                      <a:pt x="40" y="48"/>
                    </a:lnTo>
                    <a:lnTo>
                      <a:pt x="40" y="60"/>
                    </a:lnTo>
                    <a:lnTo>
                      <a:pt x="11" y="60"/>
                    </a:lnTo>
                    <a:lnTo>
                      <a:pt x="8" y="61"/>
                    </a:lnTo>
                    <a:lnTo>
                      <a:pt x="4" y="65"/>
                    </a:lnTo>
                    <a:lnTo>
                      <a:pt x="0" y="65"/>
                    </a:lnTo>
                    <a:lnTo>
                      <a:pt x="1" y="51"/>
                    </a:lnTo>
                    <a:lnTo>
                      <a:pt x="4" y="40"/>
                    </a:lnTo>
                    <a:lnTo>
                      <a:pt x="16" y="24"/>
                    </a:lnTo>
                    <a:lnTo>
                      <a:pt x="11" y="6"/>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88" name="Freeform 82"/>
              <p:cNvSpPr>
                <a:spLocks/>
              </p:cNvSpPr>
              <p:nvPr/>
            </p:nvSpPr>
            <p:spPr bwMode="auto">
              <a:xfrm>
                <a:off x="5265" y="3403"/>
                <a:ext cx="19" cy="19"/>
              </a:xfrm>
              <a:custGeom>
                <a:avLst/>
                <a:gdLst>
                  <a:gd name="T0" fmla="*/ 11 w 19"/>
                  <a:gd name="T1" fmla="*/ 4 h 19"/>
                  <a:gd name="T2" fmla="*/ 15 w 19"/>
                  <a:gd name="T3" fmla="*/ 0 h 19"/>
                  <a:gd name="T4" fmla="*/ 18 w 19"/>
                  <a:gd name="T5" fmla="*/ 6 h 19"/>
                  <a:gd name="T6" fmla="*/ 19 w 19"/>
                  <a:gd name="T7" fmla="*/ 15 h 19"/>
                  <a:gd name="T8" fmla="*/ 17 w 19"/>
                  <a:gd name="T9" fmla="*/ 15 h 19"/>
                  <a:gd name="T10" fmla="*/ 11 w 19"/>
                  <a:gd name="T11" fmla="*/ 14 h 19"/>
                  <a:gd name="T12" fmla="*/ 8 w 19"/>
                  <a:gd name="T13" fmla="*/ 19 h 19"/>
                  <a:gd name="T14" fmla="*/ 2 w 19"/>
                  <a:gd name="T15" fmla="*/ 19 h 19"/>
                  <a:gd name="T16" fmla="*/ 0 w 19"/>
                  <a:gd name="T17" fmla="*/ 15 h 19"/>
                  <a:gd name="T18" fmla="*/ 5 w 19"/>
                  <a:gd name="T19" fmla="*/ 5 h 19"/>
                  <a:gd name="T20" fmla="*/ 7 w 19"/>
                  <a:gd name="T21" fmla="*/ 4 h 19"/>
                  <a:gd name="T22" fmla="*/ 11 w 19"/>
                  <a:gd name="T2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9">
                    <a:moveTo>
                      <a:pt x="11" y="4"/>
                    </a:moveTo>
                    <a:lnTo>
                      <a:pt x="15" y="0"/>
                    </a:lnTo>
                    <a:lnTo>
                      <a:pt x="18" y="6"/>
                    </a:lnTo>
                    <a:lnTo>
                      <a:pt x="19" y="15"/>
                    </a:lnTo>
                    <a:lnTo>
                      <a:pt x="17" y="15"/>
                    </a:lnTo>
                    <a:lnTo>
                      <a:pt x="11" y="14"/>
                    </a:lnTo>
                    <a:lnTo>
                      <a:pt x="8" y="19"/>
                    </a:lnTo>
                    <a:lnTo>
                      <a:pt x="2" y="19"/>
                    </a:lnTo>
                    <a:lnTo>
                      <a:pt x="0" y="15"/>
                    </a:lnTo>
                    <a:lnTo>
                      <a:pt x="5" y="5"/>
                    </a:lnTo>
                    <a:lnTo>
                      <a:pt x="7" y="4"/>
                    </a:lnTo>
                    <a:lnTo>
                      <a:pt x="11" y="4"/>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89" name="Freeform 83"/>
              <p:cNvSpPr>
                <a:spLocks/>
              </p:cNvSpPr>
              <p:nvPr/>
            </p:nvSpPr>
            <p:spPr bwMode="auto">
              <a:xfrm>
                <a:off x="5383" y="3243"/>
                <a:ext cx="16" cy="21"/>
              </a:xfrm>
              <a:custGeom>
                <a:avLst/>
                <a:gdLst>
                  <a:gd name="T0" fmla="*/ 13 w 16"/>
                  <a:gd name="T1" fmla="*/ 0 h 21"/>
                  <a:gd name="T2" fmla="*/ 16 w 16"/>
                  <a:gd name="T3" fmla="*/ 7 h 21"/>
                  <a:gd name="T4" fmla="*/ 8 w 16"/>
                  <a:gd name="T5" fmla="*/ 13 h 21"/>
                  <a:gd name="T6" fmla="*/ 14 w 16"/>
                  <a:gd name="T7" fmla="*/ 15 h 21"/>
                  <a:gd name="T8" fmla="*/ 11 w 16"/>
                  <a:gd name="T9" fmla="*/ 20 h 21"/>
                  <a:gd name="T10" fmla="*/ 9 w 16"/>
                  <a:gd name="T11" fmla="*/ 19 h 21"/>
                  <a:gd name="T12" fmla="*/ 0 w 16"/>
                  <a:gd name="T13" fmla="*/ 21 h 21"/>
                  <a:gd name="T14" fmla="*/ 0 w 16"/>
                  <a:gd name="T15" fmla="*/ 13 h 21"/>
                  <a:gd name="T16" fmla="*/ 6 w 16"/>
                  <a:gd name="T17" fmla="*/ 4 h 21"/>
                  <a:gd name="T18" fmla="*/ 10 w 16"/>
                  <a:gd name="T19" fmla="*/ 5 h 21"/>
                  <a:gd name="T20" fmla="*/ 13 w 16"/>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3" y="0"/>
                    </a:moveTo>
                    <a:lnTo>
                      <a:pt x="16" y="7"/>
                    </a:lnTo>
                    <a:lnTo>
                      <a:pt x="8" y="13"/>
                    </a:lnTo>
                    <a:lnTo>
                      <a:pt x="14" y="15"/>
                    </a:lnTo>
                    <a:lnTo>
                      <a:pt x="11" y="20"/>
                    </a:lnTo>
                    <a:lnTo>
                      <a:pt x="9" y="19"/>
                    </a:lnTo>
                    <a:lnTo>
                      <a:pt x="0" y="21"/>
                    </a:lnTo>
                    <a:lnTo>
                      <a:pt x="0" y="13"/>
                    </a:lnTo>
                    <a:lnTo>
                      <a:pt x="6" y="4"/>
                    </a:lnTo>
                    <a:lnTo>
                      <a:pt x="10" y="5"/>
                    </a:lnTo>
                    <a:lnTo>
                      <a:pt x="13" y="0"/>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90" name="Freeform 84"/>
              <p:cNvSpPr>
                <a:spLocks/>
              </p:cNvSpPr>
              <p:nvPr/>
            </p:nvSpPr>
            <p:spPr bwMode="auto">
              <a:xfrm>
                <a:off x="5376" y="3251"/>
                <a:ext cx="97" cy="158"/>
              </a:xfrm>
              <a:custGeom>
                <a:avLst/>
                <a:gdLst>
                  <a:gd name="T0" fmla="*/ 31 w 97"/>
                  <a:gd name="T1" fmla="*/ 20 h 158"/>
                  <a:gd name="T2" fmla="*/ 93 w 97"/>
                  <a:gd name="T3" fmla="*/ 0 h 158"/>
                  <a:gd name="T4" fmla="*/ 97 w 97"/>
                  <a:gd name="T5" fmla="*/ 4 h 158"/>
                  <a:gd name="T6" fmla="*/ 83 w 97"/>
                  <a:gd name="T7" fmla="*/ 55 h 158"/>
                  <a:gd name="T8" fmla="*/ 64 w 97"/>
                  <a:gd name="T9" fmla="*/ 85 h 158"/>
                  <a:gd name="T10" fmla="*/ 49 w 97"/>
                  <a:gd name="T11" fmla="*/ 112 h 158"/>
                  <a:gd name="T12" fmla="*/ 36 w 97"/>
                  <a:gd name="T13" fmla="*/ 116 h 158"/>
                  <a:gd name="T14" fmla="*/ 11 w 97"/>
                  <a:gd name="T15" fmla="*/ 149 h 158"/>
                  <a:gd name="T16" fmla="*/ 6 w 97"/>
                  <a:gd name="T17" fmla="*/ 158 h 158"/>
                  <a:gd name="T18" fmla="*/ 0 w 97"/>
                  <a:gd name="T19" fmla="*/ 149 h 158"/>
                  <a:gd name="T20" fmla="*/ 0 w 97"/>
                  <a:gd name="T21" fmla="*/ 146 h 158"/>
                  <a:gd name="T22" fmla="*/ 0 w 97"/>
                  <a:gd name="T23" fmla="*/ 107 h 158"/>
                  <a:gd name="T24" fmla="*/ 9 w 97"/>
                  <a:gd name="T25" fmla="*/ 94 h 158"/>
                  <a:gd name="T26" fmla="*/ 23 w 97"/>
                  <a:gd name="T27" fmla="*/ 84 h 158"/>
                  <a:gd name="T28" fmla="*/ 37 w 97"/>
                  <a:gd name="T29" fmla="*/ 83 h 158"/>
                  <a:gd name="T30" fmla="*/ 64 w 97"/>
                  <a:gd name="T31" fmla="*/ 47 h 158"/>
                  <a:gd name="T32" fmla="*/ 56 w 97"/>
                  <a:gd name="T33" fmla="*/ 47 h 158"/>
                  <a:gd name="T34" fmla="*/ 28 w 97"/>
                  <a:gd name="T35" fmla="*/ 36 h 158"/>
                  <a:gd name="T36" fmla="*/ 15 w 97"/>
                  <a:gd name="T37" fmla="*/ 16 h 158"/>
                  <a:gd name="T38" fmla="*/ 18 w 97"/>
                  <a:gd name="T39" fmla="*/ 12 h 158"/>
                  <a:gd name="T40" fmla="*/ 21 w 97"/>
                  <a:gd name="T41" fmla="*/ 7 h 158"/>
                  <a:gd name="T42" fmla="*/ 31 w 97"/>
                  <a:gd name="T43" fmla="*/ 2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58">
                    <a:moveTo>
                      <a:pt x="31" y="20"/>
                    </a:moveTo>
                    <a:lnTo>
                      <a:pt x="93" y="0"/>
                    </a:lnTo>
                    <a:lnTo>
                      <a:pt x="97" y="4"/>
                    </a:lnTo>
                    <a:lnTo>
                      <a:pt x="83" y="55"/>
                    </a:lnTo>
                    <a:lnTo>
                      <a:pt x="64" y="85"/>
                    </a:lnTo>
                    <a:lnTo>
                      <a:pt x="49" y="112"/>
                    </a:lnTo>
                    <a:lnTo>
                      <a:pt x="36" y="116"/>
                    </a:lnTo>
                    <a:lnTo>
                      <a:pt x="11" y="149"/>
                    </a:lnTo>
                    <a:lnTo>
                      <a:pt x="6" y="158"/>
                    </a:lnTo>
                    <a:lnTo>
                      <a:pt x="0" y="149"/>
                    </a:lnTo>
                    <a:lnTo>
                      <a:pt x="0" y="146"/>
                    </a:lnTo>
                    <a:lnTo>
                      <a:pt x="0" y="107"/>
                    </a:lnTo>
                    <a:lnTo>
                      <a:pt x="9" y="94"/>
                    </a:lnTo>
                    <a:lnTo>
                      <a:pt x="23" y="84"/>
                    </a:lnTo>
                    <a:lnTo>
                      <a:pt x="37" y="83"/>
                    </a:lnTo>
                    <a:lnTo>
                      <a:pt x="64" y="47"/>
                    </a:lnTo>
                    <a:lnTo>
                      <a:pt x="56" y="47"/>
                    </a:lnTo>
                    <a:lnTo>
                      <a:pt x="28" y="36"/>
                    </a:lnTo>
                    <a:lnTo>
                      <a:pt x="15" y="16"/>
                    </a:lnTo>
                    <a:lnTo>
                      <a:pt x="18" y="12"/>
                    </a:lnTo>
                    <a:lnTo>
                      <a:pt x="21" y="7"/>
                    </a:lnTo>
                    <a:lnTo>
                      <a:pt x="31" y="20"/>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91" name="Freeform 85"/>
              <p:cNvSpPr>
                <a:spLocks/>
              </p:cNvSpPr>
              <p:nvPr/>
            </p:nvSpPr>
            <p:spPr bwMode="auto">
              <a:xfrm>
                <a:off x="5232" y="3571"/>
                <a:ext cx="71" cy="78"/>
              </a:xfrm>
              <a:custGeom>
                <a:avLst/>
                <a:gdLst>
                  <a:gd name="T0" fmla="*/ 17 w 71"/>
                  <a:gd name="T1" fmla="*/ 28 h 78"/>
                  <a:gd name="T2" fmla="*/ 20 w 71"/>
                  <a:gd name="T3" fmla="*/ 23 h 78"/>
                  <a:gd name="T4" fmla="*/ 35 w 71"/>
                  <a:gd name="T5" fmla="*/ 3 h 78"/>
                  <a:gd name="T6" fmla="*/ 48 w 71"/>
                  <a:gd name="T7" fmla="*/ 0 h 78"/>
                  <a:gd name="T8" fmla="*/ 49 w 71"/>
                  <a:gd name="T9" fmla="*/ 4 h 78"/>
                  <a:gd name="T10" fmla="*/ 56 w 71"/>
                  <a:gd name="T11" fmla="*/ 5 h 78"/>
                  <a:gd name="T12" fmla="*/ 63 w 71"/>
                  <a:gd name="T13" fmla="*/ 9 h 78"/>
                  <a:gd name="T14" fmla="*/ 71 w 71"/>
                  <a:gd name="T15" fmla="*/ 13 h 78"/>
                  <a:gd name="T16" fmla="*/ 71 w 71"/>
                  <a:gd name="T17" fmla="*/ 32 h 78"/>
                  <a:gd name="T18" fmla="*/ 66 w 71"/>
                  <a:gd name="T19" fmla="*/ 66 h 78"/>
                  <a:gd name="T20" fmla="*/ 56 w 71"/>
                  <a:gd name="T21" fmla="*/ 78 h 78"/>
                  <a:gd name="T22" fmla="*/ 47 w 71"/>
                  <a:gd name="T23" fmla="*/ 77 h 78"/>
                  <a:gd name="T24" fmla="*/ 38 w 71"/>
                  <a:gd name="T25" fmla="*/ 76 h 78"/>
                  <a:gd name="T26" fmla="*/ 11 w 71"/>
                  <a:gd name="T27" fmla="*/ 47 h 78"/>
                  <a:gd name="T28" fmla="*/ 0 w 71"/>
                  <a:gd name="T29" fmla="*/ 25 h 78"/>
                  <a:gd name="T30" fmla="*/ 17 w 71"/>
                  <a:gd name="T31" fmla="*/ 2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78">
                    <a:moveTo>
                      <a:pt x="17" y="28"/>
                    </a:moveTo>
                    <a:lnTo>
                      <a:pt x="20" y="23"/>
                    </a:lnTo>
                    <a:lnTo>
                      <a:pt x="35" y="3"/>
                    </a:lnTo>
                    <a:lnTo>
                      <a:pt x="48" y="0"/>
                    </a:lnTo>
                    <a:lnTo>
                      <a:pt x="49" y="4"/>
                    </a:lnTo>
                    <a:lnTo>
                      <a:pt x="56" y="5"/>
                    </a:lnTo>
                    <a:lnTo>
                      <a:pt x="63" y="9"/>
                    </a:lnTo>
                    <a:lnTo>
                      <a:pt x="71" y="13"/>
                    </a:lnTo>
                    <a:lnTo>
                      <a:pt x="71" y="32"/>
                    </a:lnTo>
                    <a:lnTo>
                      <a:pt x="66" y="66"/>
                    </a:lnTo>
                    <a:lnTo>
                      <a:pt x="56" y="78"/>
                    </a:lnTo>
                    <a:lnTo>
                      <a:pt x="47" y="77"/>
                    </a:lnTo>
                    <a:lnTo>
                      <a:pt x="38" y="76"/>
                    </a:lnTo>
                    <a:lnTo>
                      <a:pt x="11" y="47"/>
                    </a:lnTo>
                    <a:lnTo>
                      <a:pt x="0" y="25"/>
                    </a:lnTo>
                    <a:lnTo>
                      <a:pt x="17" y="28"/>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92" name="Freeform 86"/>
              <p:cNvSpPr>
                <a:spLocks/>
              </p:cNvSpPr>
              <p:nvPr/>
            </p:nvSpPr>
            <p:spPr bwMode="auto">
              <a:xfrm>
                <a:off x="5109" y="3589"/>
                <a:ext cx="122" cy="135"/>
              </a:xfrm>
              <a:custGeom>
                <a:avLst/>
                <a:gdLst>
                  <a:gd name="T0" fmla="*/ 0 w 122"/>
                  <a:gd name="T1" fmla="*/ 0 h 135"/>
                  <a:gd name="T2" fmla="*/ 61 w 122"/>
                  <a:gd name="T3" fmla="*/ 2 h 135"/>
                  <a:gd name="T4" fmla="*/ 86 w 122"/>
                  <a:gd name="T5" fmla="*/ 9 h 135"/>
                  <a:gd name="T6" fmla="*/ 111 w 122"/>
                  <a:gd name="T7" fmla="*/ 3 h 135"/>
                  <a:gd name="T8" fmla="*/ 117 w 122"/>
                  <a:gd name="T9" fmla="*/ 3 h 135"/>
                  <a:gd name="T10" fmla="*/ 122 w 122"/>
                  <a:gd name="T11" fmla="*/ 5 h 135"/>
                  <a:gd name="T12" fmla="*/ 122 w 122"/>
                  <a:gd name="T13" fmla="*/ 7 h 135"/>
                  <a:gd name="T14" fmla="*/ 115 w 122"/>
                  <a:gd name="T15" fmla="*/ 11 h 135"/>
                  <a:gd name="T16" fmla="*/ 85 w 122"/>
                  <a:gd name="T17" fmla="*/ 13 h 135"/>
                  <a:gd name="T18" fmla="*/ 85 w 122"/>
                  <a:gd name="T19" fmla="*/ 56 h 135"/>
                  <a:gd name="T20" fmla="*/ 75 w 122"/>
                  <a:gd name="T21" fmla="*/ 56 h 135"/>
                  <a:gd name="T22" fmla="*/ 75 w 122"/>
                  <a:gd name="T23" fmla="*/ 89 h 135"/>
                  <a:gd name="T24" fmla="*/ 75 w 122"/>
                  <a:gd name="T25" fmla="*/ 130 h 135"/>
                  <a:gd name="T26" fmla="*/ 65 w 122"/>
                  <a:gd name="T27" fmla="*/ 135 h 135"/>
                  <a:gd name="T28" fmla="*/ 53 w 122"/>
                  <a:gd name="T29" fmla="*/ 133 h 135"/>
                  <a:gd name="T30" fmla="*/ 49 w 122"/>
                  <a:gd name="T31" fmla="*/ 127 h 135"/>
                  <a:gd name="T32" fmla="*/ 43 w 122"/>
                  <a:gd name="T33" fmla="*/ 131 h 135"/>
                  <a:gd name="T34" fmla="*/ 40 w 122"/>
                  <a:gd name="T35" fmla="*/ 130 h 135"/>
                  <a:gd name="T36" fmla="*/ 31 w 122"/>
                  <a:gd name="T37" fmla="*/ 114 h 135"/>
                  <a:gd name="T38" fmla="*/ 24 w 122"/>
                  <a:gd name="T39" fmla="*/ 67 h 135"/>
                  <a:gd name="T40" fmla="*/ 1 w 122"/>
                  <a:gd name="T41" fmla="*/ 11 h 135"/>
                  <a:gd name="T42" fmla="*/ 0 w 122"/>
                  <a:gd name="T4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2" h="135">
                    <a:moveTo>
                      <a:pt x="0" y="0"/>
                    </a:moveTo>
                    <a:lnTo>
                      <a:pt x="61" y="2"/>
                    </a:lnTo>
                    <a:lnTo>
                      <a:pt x="86" y="9"/>
                    </a:lnTo>
                    <a:lnTo>
                      <a:pt x="111" y="3"/>
                    </a:lnTo>
                    <a:lnTo>
                      <a:pt x="117" y="3"/>
                    </a:lnTo>
                    <a:lnTo>
                      <a:pt x="122" y="5"/>
                    </a:lnTo>
                    <a:lnTo>
                      <a:pt x="122" y="7"/>
                    </a:lnTo>
                    <a:lnTo>
                      <a:pt x="115" y="11"/>
                    </a:lnTo>
                    <a:lnTo>
                      <a:pt x="85" y="13"/>
                    </a:lnTo>
                    <a:lnTo>
                      <a:pt x="85" y="56"/>
                    </a:lnTo>
                    <a:lnTo>
                      <a:pt x="75" y="56"/>
                    </a:lnTo>
                    <a:lnTo>
                      <a:pt x="75" y="89"/>
                    </a:lnTo>
                    <a:lnTo>
                      <a:pt x="75" y="130"/>
                    </a:lnTo>
                    <a:lnTo>
                      <a:pt x="65" y="135"/>
                    </a:lnTo>
                    <a:lnTo>
                      <a:pt x="53" y="133"/>
                    </a:lnTo>
                    <a:lnTo>
                      <a:pt x="49" y="127"/>
                    </a:lnTo>
                    <a:lnTo>
                      <a:pt x="43" y="131"/>
                    </a:lnTo>
                    <a:lnTo>
                      <a:pt x="40" y="130"/>
                    </a:lnTo>
                    <a:lnTo>
                      <a:pt x="31" y="114"/>
                    </a:lnTo>
                    <a:lnTo>
                      <a:pt x="24" y="67"/>
                    </a:lnTo>
                    <a:lnTo>
                      <a:pt x="1" y="11"/>
                    </a:lnTo>
                    <a:lnTo>
                      <a:pt x="0" y="0"/>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93" name="Freeform 87"/>
              <p:cNvSpPr>
                <a:spLocks/>
              </p:cNvSpPr>
              <p:nvPr/>
            </p:nvSpPr>
            <p:spPr bwMode="auto">
              <a:xfrm>
                <a:off x="5284" y="3688"/>
                <a:ext cx="11" cy="16"/>
              </a:xfrm>
              <a:custGeom>
                <a:avLst/>
                <a:gdLst>
                  <a:gd name="T0" fmla="*/ 2 w 11"/>
                  <a:gd name="T1" fmla="*/ 2 h 16"/>
                  <a:gd name="T2" fmla="*/ 7 w 11"/>
                  <a:gd name="T3" fmla="*/ 0 h 16"/>
                  <a:gd name="T4" fmla="*/ 11 w 11"/>
                  <a:gd name="T5" fmla="*/ 9 h 16"/>
                  <a:gd name="T6" fmla="*/ 7 w 11"/>
                  <a:gd name="T7" fmla="*/ 16 h 16"/>
                  <a:gd name="T8" fmla="*/ 0 w 11"/>
                  <a:gd name="T9" fmla="*/ 12 h 16"/>
                  <a:gd name="T10" fmla="*/ 2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2" y="2"/>
                    </a:moveTo>
                    <a:lnTo>
                      <a:pt x="7" y="0"/>
                    </a:lnTo>
                    <a:lnTo>
                      <a:pt x="11" y="9"/>
                    </a:lnTo>
                    <a:lnTo>
                      <a:pt x="7" y="16"/>
                    </a:lnTo>
                    <a:lnTo>
                      <a:pt x="0" y="12"/>
                    </a:lnTo>
                    <a:lnTo>
                      <a:pt x="2" y="2"/>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94" name="Freeform 88"/>
              <p:cNvSpPr>
                <a:spLocks/>
              </p:cNvSpPr>
              <p:nvPr/>
            </p:nvSpPr>
            <p:spPr bwMode="auto">
              <a:xfrm>
                <a:off x="5252" y="3724"/>
                <a:ext cx="15" cy="18"/>
              </a:xfrm>
              <a:custGeom>
                <a:avLst/>
                <a:gdLst>
                  <a:gd name="T0" fmla="*/ 4 w 15"/>
                  <a:gd name="T1" fmla="*/ 0 h 18"/>
                  <a:gd name="T2" fmla="*/ 15 w 15"/>
                  <a:gd name="T3" fmla="*/ 0 h 18"/>
                  <a:gd name="T4" fmla="*/ 15 w 15"/>
                  <a:gd name="T5" fmla="*/ 8 h 18"/>
                  <a:gd name="T6" fmla="*/ 8 w 15"/>
                  <a:gd name="T7" fmla="*/ 18 h 18"/>
                  <a:gd name="T8" fmla="*/ 0 w 15"/>
                  <a:gd name="T9" fmla="*/ 11 h 18"/>
                  <a:gd name="T10" fmla="*/ 4 w 15"/>
                  <a:gd name="T11" fmla="*/ 0 h 18"/>
                </a:gdLst>
                <a:ahLst/>
                <a:cxnLst>
                  <a:cxn ang="0">
                    <a:pos x="T0" y="T1"/>
                  </a:cxn>
                  <a:cxn ang="0">
                    <a:pos x="T2" y="T3"/>
                  </a:cxn>
                  <a:cxn ang="0">
                    <a:pos x="T4" y="T5"/>
                  </a:cxn>
                  <a:cxn ang="0">
                    <a:pos x="T6" y="T7"/>
                  </a:cxn>
                  <a:cxn ang="0">
                    <a:pos x="T8" y="T9"/>
                  </a:cxn>
                  <a:cxn ang="0">
                    <a:pos x="T10" y="T11"/>
                  </a:cxn>
                </a:cxnLst>
                <a:rect l="0" t="0" r="r" b="b"/>
                <a:pathLst>
                  <a:path w="15" h="18">
                    <a:moveTo>
                      <a:pt x="4" y="0"/>
                    </a:moveTo>
                    <a:lnTo>
                      <a:pt x="15" y="0"/>
                    </a:lnTo>
                    <a:lnTo>
                      <a:pt x="15" y="8"/>
                    </a:lnTo>
                    <a:lnTo>
                      <a:pt x="8" y="18"/>
                    </a:lnTo>
                    <a:lnTo>
                      <a:pt x="0" y="11"/>
                    </a:lnTo>
                    <a:lnTo>
                      <a:pt x="4" y="0"/>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95" name="Freeform 89"/>
              <p:cNvSpPr>
                <a:spLocks/>
              </p:cNvSpPr>
              <p:nvPr/>
            </p:nvSpPr>
            <p:spPr bwMode="auto">
              <a:xfrm>
                <a:off x="5396" y="3529"/>
                <a:ext cx="67" cy="157"/>
              </a:xfrm>
              <a:custGeom>
                <a:avLst/>
                <a:gdLst>
                  <a:gd name="T0" fmla="*/ 57 w 67"/>
                  <a:gd name="T1" fmla="*/ 0 h 157"/>
                  <a:gd name="T2" fmla="*/ 67 w 67"/>
                  <a:gd name="T3" fmla="*/ 37 h 157"/>
                  <a:gd name="T4" fmla="*/ 66 w 67"/>
                  <a:gd name="T5" fmla="*/ 46 h 157"/>
                  <a:gd name="T6" fmla="*/ 61 w 67"/>
                  <a:gd name="T7" fmla="*/ 42 h 157"/>
                  <a:gd name="T8" fmla="*/ 60 w 67"/>
                  <a:gd name="T9" fmla="*/ 58 h 157"/>
                  <a:gd name="T10" fmla="*/ 37 w 67"/>
                  <a:gd name="T11" fmla="*/ 150 h 157"/>
                  <a:gd name="T12" fmla="*/ 21 w 67"/>
                  <a:gd name="T13" fmla="*/ 157 h 157"/>
                  <a:gd name="T14" fmla="*/ 8 w 67"/>
                  <a:gd name="T15" fmla="*/ 151 h 157"/>
                  <a:gd name="T16" fmla="*/ 6 w 67"/>
                  <a:gd name="T17" fmla="*/ 133 h 157"/>
                  <a:gd name="T18" fmla="*/ 0 w 67"/>
                  <a:gd name="T19" fmla="*/ 118 h 157"/>
                  <a:gd name="T20" fmla="*/ 11 w 67"/>
                  <a:gd name="T21" fmla="*/ 93 h 157"/>
                  <a:gd name="T22" fmla="*/ 11 w 67"/>
                  <a:gd name="T23" fmla="*/ 86 h 157"/>
                  <a:gd name="T24" fmla="*/ 8 w 67"/>
                  <a:gd name="T25" fmla="*/ 63 h 157"/>
                  <a:gd name="T26" fmla="*/ 12 w 67"/>
                  <a:gd name="T27" fmla="*/ 49 h 157"/>
                  <a:gd name="T28" fmla="*/ 35 w 67"/>
                  <a:gd name="T29" fmla="*/ 39 h 157"/>
                  <a:gd name="T30" fmla="*/ 38 w 67"/>
                  <a:gd name="T31" fmla="*/ 36 h 157"/>
                  <a:gd name="T32" fmla="*/ 53 w 67"/>
                  <a:gd name="T33" fmla="*/ 2 h 157"/>
                  <a:gd name="T34" fmla="*/ 57 w 67"/>
                  <a:gd name="T3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157">
                    <a:moveTo>
                      <a:pt x="57" y="0"/>
                    </a:moveTo>
                    <a:lnTo>
                      <a:pt x="67" y="37"/>
                    </a:lnTo>
                    <a:lnTo>
                      <a:pt x="66" y="46"/>
                    </a:lnTo>
                    <a:lnTo>
                      <a:pt x="61" y="42"/>
                    </a:lnTo>
                    <a:lnTo>
                      <a:pt x="60" y="58"/>
                    </a:lnTo>
                    <a:lnTo>
                      <a:pt x="37" y="150"/>
                    </a:lnTo>
                    <a:lnTo>
                      <a:pt x="21" y="157"/>
                    </a:lnTo>
                    <a:lnTo>
                      <a:pt x="8" y="151"/>
                    </a:lnTo>
                    <a:lnTo>
                      <a:pt x="6" y="133"/>
                    </a:lnTo>
                    <a:lnTo>
                      <a:pt x="0" y="118"/>
                    </a:lnTo>
                    <a:lnTo>
                      <a:pt x="11" y="93"/>
                    </a:lnTo>
                    <a:lnTo>
                      <a:pt x="11" y="86"/>
                    </a:lnTo>
                    <a:lnTo>
                      <a:pt x="8" y="63"/>
                    </a:lnTo>
                    <a:lnTo>
                      <a:pt x="12" y="49"/>
                    </a:lnTo>
                    <a:lnTo>
                      <a:pt x="35" y="39"/>
                    </a:lnTo>
                    <a:lnTo>
                      <a:pt x="38" y="36"/>
                    </a:lnTo>
                    <a:lnTo>
                      <a:pt x="53" y="2"/>
                    </a:lnTo>
                    <a:lnTo>
                      <a:pt x="57" y="0"/>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96" name="Freeform 90"/>
              <p:cNvSpPr>
                <a:spLocks/>
              </p:cNvSpPr>
              <p:nvPr/>
            </p:nvSpPr>
            <p:spPr bwMode="auto">
              <a:xfrm>
                <a:off x="5356" y="2957"/>
                <a:ext cx="88" cy="98"/>
              </a:xfrm>
              <a:custGeom>
                <a:avLst/>
                <a:gdLst>
                  <a:gd name="T0" fmla="*/ 61 w 88"/>
                  <a:gd name="T1" fmla="*/ 17 h 98"/>
                  <a:gd name="T2" fmla="*/ 69 w 88"/>
                  <a:gd name="T3" fmla="*/ 20 h 98"/>
                  <a:gd name="T4" fmla="*/ 68 w 88"/>
                  <a:gd name="T5" fmla="*/ 28 h 98"/>
                  <a:gd name="T6" fmla="*/ 61 w 88"/>
                  <a:gd name="T7" fmla="*/ 41 h 98"/>
                  <a:gd name="T8" fmla="*/ 78 w 88"/>
                  <a:gd name="T9" fmla="*/ 57 h 98"/>
                  <a:gd name="T10" fmla="*/ 83 w 88"/>
                  <a:gd name="T11" fmla="*/ 66 h 98"/>
                  <a:gd name="T12" fmla="*/ 82 w 88"/>
                  <a:gd name="T13" fmla="*/ 75 h 98"/>
                  <a:gd name="T14" fmla="*/ 88 w 88"/>
                  <a:gd name="T15" fmla="*/ 89 h 98"/>
                  <a:gd name="T16" fmla="*/ 79 w 88"/>
                  <a:gd name="T17" fmla="*/ 84 h 98"/>
                  <a:gd name="T18" fmla="*/ 75 w 88"/>
                  <a:gd name="T19" fmla="*/ 90 h 98"/>
                  <a:gd name="T20" fmla="*/ 71 w 88"/>
                  <a:gd name="T21" fmla="*/ 98 h 98"/>
                  <a:gd name="T22" fmla="*/ 55 w 88"/>
                  <a:gd name="T23" fmla="*/ 95 h 98"/>
                  <a:gd name="T24" fmla="*/ 15 w 88"/>
                  <a:gd name="T25" fmla="*/ 64 h 98"/>
                  <a:gd name="T26" fmla="*/ 4 w 88"/>
                  <a:gd name="T27" fmla="*/ 63 h 98"/>
                  <a:gd name="T28" fmla="*/ 0 w 88"/>
                  <a:gd name="T29" fmla="*/ 47 h 98"/>
                  <a:gd name="T30" fmla="*/ 7 w 88"/>
                  <a:gd name="T31" fmla="*/ 43 h 98"/>
                  <a:gd name="T32" fmla="*/ 22 w 88"/>
                  <a:gd name="T33" fmla="*/ 33 h 98"/>
                  <a:gd name="T34" fmla="*/ 24 w 88"/>
                  <a:gd name="T35" fmla="*/ 10 h 98"/>
                  <a:gd name="T36" fmla="*/ 29 w 88"/>
                  <a:gd name="T37" fmla="*/ 10 h 98"/>
                  <a:gd name="T38" fmla="*/ 32 w 88"/>
                  <a:gd name="T39" fmla="*/ 4 h 98"/>
                  <a:gd name="T40" fmla="*/ 38 w 88"/>
                  <a:gd name="T41" fmla="*/ 0 h 98"/>
                  <a:gd name="T42" fmla="*/ 48 w 88"/>
                  <a:gd name="T43" fmla="*/ 4 h 98"/>
                  <a:gd name="T44" fmla="*/ 51 w 88"/>
                  <a:gd name="T45" fmla="*/ 4 h 98"/>
                  <a:gd name="T46" fmla="*/ 57 w 88"/>
                  <a:gd name="T47" fmla="*/ 4 h 98"/>
                  <a:gd name="T48" fmla="*/ 61 w 88"/>
                  <a:gd name="T49" fmla="*/ 1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98">
                    <a:moveTo>
                      <a:pt x="61" y="17"/>
                    </a:moveTo>
                    <a:lnTo>
                      <a:pt x="69" y="20"/>
                    </a:lnTo>
                    <a:lnTo>
                      <a:pt x="68" y="28"/>
                    </a:lnTo>
                    <a:lnTo>
                      <a:pt x="61" y="41"/>
                    </a:lnTo>
                    <a:lnTo>
                      <a:pt x="78" y="57"/>
                    </a:lnTo>
                    <a:lnTo>
                      <a:pt x="83" y="66"/>
                    </a:lnTo>
                    <a:lnTo>
                      <a:pt x="82" y="75"/>
                    </a:lnTo>
                    <a:lnTo>
                      <a:pt x="88" y="89"/>
                    </a:lnTo>
                    <a:lnTo>
                      <a:pt x="79" y="84"/>
                    </a:lnTo>
                    <a:lnTo>
                      <a:pt x="75" y="90"/>
                    </a:lnTo>
                    <a:lnTo>
                      <a:pt x="71" y="98"/>
                    </a:lnTo>
                    <a:lnTo>
                      <a:pt x="55" y="95"/>
                    </a:lnTo>
                    <a:lnTo>
                      <a:pt x="15" y="64"/>
                    </a:lnTo>
                    <a:lnTo>
                      <a:pt x="4" y="63"/>
                    </a:lnTo>
                    <a:lnTo>
                      <a:pt x="0" y="47"/>
                    </a:lnTo>
                    <a:lnTo>
                      <a:pt x="7" y="43"/>
                    </a:lnTo>
                    <a:lnTo>
                      <a:pt x="22" y="33"/>
                    </a:lnTo>
                    <a:lnTo>
                      <a:pt x="24" y="10"/>
                    </a:lnTo>
                    <a:lnTo>
                      <a:pt x="29" y="10"/>
                    </a:lnTo>
                    <a:lnTo>
                      <a:pt x="32" y="4"/>
                    </a:lnTo>
                    <a:lnTo>
                      <a:pt x="38" y="0"/>
                    </a:lnTo>
                    <a:lnTo>
                      <a:pt x="48" y="4"/>
                    </a:lnTo>
                    <a:lnTo>
                      <a:pt x="51" y="4"/>
                    </a:lnTo>
                    <a:lnTo>
                      <a:pt x="57" y="4"/>
                    </a:lnTo>
                    <a:lnTo>
                      <a:pt x="61" y="17"/>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97" name="Freeform 91"/>
              <p:cNvSpPr>
                <a:spLocks/>
              </p:cNvSpPr>
              <p:nvPr/>
            </p:nvSpPr>
            <p:spPr bwMode="auto">
              <a:xfrm>
                <a:off x="5427" y="3041"/>
                <a:ext cx="17" cy="19"/>
              </a:xfrm>
              <a:custGeom>
                <a:avLst/>
                <a:gdLst>
                  <a:gd name="T0" fmla="*/ 8 w 17"/>
                  <a:gd name="T1" fmla="*/ 0 h 19"/>
                  <a:gd name="T2" fmla="*/ 17 w 17"/>
                  <a:gd name="T3" fmla="*/ 5 h 19"/>
                  <a:gd name="T4" fmla="*/ 13 w 17"/>
                  <a:gd name="T5" fmla="*/ 9 h 19"/>
                  <a:gd name="T6" fmla="*/ 17 w 17"/>
                  <a:gd name="T7" fmla="*/ 16 h 19"/>
                  <a:gd name="T8" fmla="*/ 17 w 17"/>
                  <a:gd name="T9" fmla="*/ 19 h 19"/>
                  <a:gd name="T10" fmla="*/ 8 w 17"/>
                  <a:gd name="T11" fmla="*/ 15 h 19"/>
                  <a:gd name="T12" fmla="*/ 0 w 17"/>
                  <a:gd name="T13" fmla="*/ 14 h 19"/>
                  <a:gd name="T14" fmla="*/ 4 w 17"/>
                  <a:gd name="T15" fmla="*/ 6 h 19"/>
                  <a:gd name="T16" fmla="*/ 8 w 17"/>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8" y="0"/>
                    </a:moveTo>
                    <a:lnTo>
                      <a:pt x="17" y="5"/>
                    </a:lnTo>
                    <a:lnTo>
                      <a:pt x="13" y="9"/>
                    </a:lnTo>
                    <a:lnTo>
                      <a:pt x="17" y="16"/>
                    </a:lnTo>
                    <a:lnTo>
                      <a:pt x="17" y="19"/>
                    </a:lnTo>
                    <a:lnTo>
                      <a:pt x="8" y="15"/>
                    </a:lnTo>
                    <a:lnTo>
                      <a:pt x="0" y="14"/>
                    </a:lnTo>
                    <a:lnTo>
                      <a:pt x="4" y="6"/>
                    </a:lnTo>
                    <a:lnTo>
                      <a:pt x="8" y="0"/>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98" name="Freeform 92"/>
              <p:cNvSpPr>
                <a:spLocks/>
              </p:cNvSpPr>
              <p:nvPr/>
            </p:nvSpPr>
            <p:spPr bwMode="auto">
              <a:xfrm>
                <a:off x="5465" y="3087"/>
                <a:ext cx="9" cy="19"/>
              </a:xfrm>
              <a:custGeom>
                <a:avLst/>
                <a:gdLst>
                  <a:gd name="T0" fmla="*/ 8 w 9"/>
                  <a:gd name="T1" fmla="*/ 4 h 19"/>
                  <a:gd name="T2" fmla="*/ 9 w 9"/>
                  <a:gd name="T3" fmla="*/ 14 h 19"/>
                  <a:gd name="T4" fmla="*/ 7 w 9"/>
                  <a:gd name="T5" fmla="*/ 19 h 19"/>
                  <a:gd name="T6" fmla="*/ 2 w 9"/>
                  <a:gd name="T7" fmla="*/ 17 h 19"/>
                  <a:gd name="T8" fmla="*/ 0 w 9"/>
                  <a:gd name="T9" fmla="*/ 13 h 19"/>
                  <a:gd name="T10" fmla="*/ 0 w 9"/>
                  <a:gd name="T11" fmla="*/ 9 h 19"/>
                  <a:gd name="T12" fmla="*/ 4 w 9"/>
                  <a:gd name="T13" fmla="*/ 2 h 19"/>
                  <a:gd name="T14" fmla="*/ 5 w 9"/>
                  <a:gd name="T15" fmla="*/ 0 h 19"/>
                  <a:gd name="T16" fmla="*/ 8 w 9"/>
                  <a:gd name="T1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9">
                    <a:moveTo>
                      <a:pt x="8" y="4"/>
                    </a:moveTo>
                    <a:lnTo>
                      <a:pt x="9" y="14"/>
                    </a:lnTo>
                    <a:lnTo>
                      <a:pt x="7" y="19"/>
                    </a:lnTo>
                    <a:lnTo>
                      <a:pt x="2" y="17"/>
                    </a:lnTo>
                    <a:lnTo>
                      <a:pt x="0" y="13"/>
                    </a:lnTo>
                    <a:lnTo>
                      <a:pt x="0" y="9"/>
                    </a:lnTo>
                    <a:lnTo>
                      <a:pt x="4" y="2"/>
                    </a:lnTo>
                    <a:lnTo>
                      <a:pt x="5" y="0"/>
                    </a:lnTo>
                    <a:lnTo>
                      <a:pt x="8" y="4"/>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99" name="Freeform 93"/>
              <p:cNvSpPr>
                <a:spLocks/>
              </p:cNvSpPr>
              <p:nvPr/>
            </p:nvSpPr>
            <p:spPr bwMode="auto">
              <a:xfrm>
                <a:off x="5555" y="2945"/>
                <a:ext cx="130" cy="106"/>
              </a:xfrm>
              <a:custGeom>
                <a:avLst/>
                <a:gdLst>
                  <a:gd name="T0" fmla="*/ 7 w 130"/>
                  <a:gd name="T1" fmla="*/ 34 h 106"/>
                  <a:gd name="T2" fmla="*/ 20 w 130"/>
                  <a:gd name="T3" fmla="*/ 39 h 106"/>
                  <a:gd name="T4" fmla="*/ 26 w 130"/>
                  <a:gd name="T5" fmla="*/ 30 h 106"/>
                  <a:gd name="T6" fmla="*/ 36 w 130"/>
                  <a:gd name="T7" fmla="*/ 26 h 106"/>
                  <a:gd name="T8" fmla="*/ 40 w 130"/>
                  <a:gd name="T9" fmla="*/ 15 h 106"/>
                  <a:gd name="T10" fmla="*/ 55 w 130"/>
                  <a:gd name="T11" fmla="*/ 12 h 106"/>
                  <a:gd name="T12" fmla="*/ 66 w 130"/>
                  <a:gd name="T13" fmla="*/ 16 h 106"/>
                  <a:gd name="T14" fmla="*/ 69 w 130"/>
                  <a:gd name="T15" fmla="*/ 19 h 106"/>
                  <a:gd name="T16" fmla="*/ 82 w 130"/>
                  <a:gd name="T17" fmla="*/ 11 h 106"/>
                  <a:gd name="T18" fmla="*/ 88 w 130"/>
                  <a:gd name="T19" fmla="*/ 10 h 106"/>
                  <a:gd name="T20" fmla="*/ 94 w 130"/>
                  <a:gd name="T21" fmla="*/ 2 h 106"/>
                  <a:gd name="T22" fmla="*/ 95 w 130"/>
                  <a:gd name="T23" fmla="*/ 0 h 106"/>
                  <a:gd name="T24" fmla="*/ 101 w 130"/>
                  <a:gd name="T25" fmla="*/ 7 h 106"/>
                  <a:gd name="T26" fmla="*/ 101 w 130"/>
                  <a:gd name="T27" fmla="*/ 21 h 106"/>
                  <a:gd name="T28" fmla="*/ 117 w 130"/>
                  <a:gd name="T29" fmla="*/ 11 h 106"/>
                  <a:gd name="T30" fmla="*/ 130 w 130"/>
                  <a:gd name="T31" fmla="*/ 12 h 106"/>
                  <a:gd name="T32" fmla="*/ 127 w 130"/>
                  <a:gd name="T33" fmla="*/ 19 h 106"/>
                  <a:gd name="T34" fmla="*/ 123 w 130"/>
                  <a:gd name="T35" fmla="*/ 19 h 106"/>
                  <a:gd name="T36" fmla="*/ 107 w 130"/>
                  <a:gd name="T37" fmla="*/ 22 h 106"/>
                  <a:gd name="T38" fmla="*/ 101 w 130"/>
                  <a:gd name="T39" fmla="*/ 28 h 106"/>
                  <a:gd name="T40" fmla="*/ 97 w 130"/>
                  <a:gd name="T41" fmla="*/ 48 h 106"/>
                  <a:gd name="T42" fmla="*/ 88 w 130"/>
                  <a:gd name="T43" fmla="*/ 53 h 106"/>
                  <a:gd name="T44" fmla="*/ 88 w 130"/>
                  <a:gd name="T45" fmla="*/ 60 h 106"/>
                  <a:gd name="T46" fmla="*/ 82 w 130"/>
                  <a:gd name="T47" fmla="*/ 63 h 106"/>
                  <a:gd name="T48" fmla="*/ 77 w 130"/>
                  <a:gd name="T49" fmla="*/ 79 h 106"/>
                  <a:gd name="T50" fmla="*/ 70 w 130"/>
                  <a:gd name="T51" fmla="*/ 77 h 106"/>
                  <a:gd name="T52" fmla="*/ 53 w 130"/>
                  <a:gd name="T53" fmla="*/ 88 h 106"/>
                  <a:gd name="T54" fmla="*/ 53 w 130"/>
                  <a:gd name="T55" fmla="*/ 100 h 106"/>
                  <a:gd name="T56" fmla="*/ 33 w 130"/>
                  <a:gd name="T57" fmla="*/ 105 h 106"/>
                  <a:gd name="T58" fmla="*/ 17 w 130"/>
                  <a:gd name="T59" fmla="*/ 106 h 106"/>
                  <a:gd name="T60" fmla="*/ 3 w 130"/>
                  <a:gd name="T61" fmla="*/ 101 h 106"/>
                  <a:gd name="T62" fmla="*/ 10 w 130"/>
                  <a:gd name="T63" fmla="*/ 89 h 106"/>
                  <a:gd name="T64" fmla="*/ 13 w 130"/>
                  <a:gd name="T65" fmla="*/ 87 h 106"/>
                  <a:gd name="T66" fmla="*/ 10 w 130"/>
                  <a:gd name="T67" fmla="*/ 82 h 106"/>
                  <a:gd name="T68" fmla="*/ 3 w 130"/>
                  <a:gd name="T69" fmla="*/ 81 h 106"/>
                  <a:gd name="T70" fmla="*/ 0 w 130"/>
                  <a:gd name="T71" fmla="*/ 57 h 106"/>
                  <a:gd name="T72" fmla="*/ 7 w 130"/>
                  <a:gd name="T73" fmla="*/ 3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06">
                    <a:moveTo>
                      <a:pt x="7" y="34"/>
                    </a:moveTo>
                    <a:lnTo>
                      <a:pt x="20" y="39"/>
                    </a:lnTo>
                    <a:lnTo>
                      <a:pt x="26" y="30"/>
                    </a:lnTo>
                    <a:lnTo>
                      <a:pt x="36" y="26"/>
                    </a:lnTo>
                    <a:lnTo>
                      <a:pt x="40" y="15"/>
                    </a:lnTo>
                    <a:lnTo>
                      <a:pt x="55" y="12"/>
                    </a:lnTo>
                    <a:lnTo>
                      <a:pt x="66" y="16"/>
                    </a:lnTo>
                    <a:lnTo>
                      <a:pt x="69" y="19"/>
                    </a:lnTo>
                    <a:lnTo>
                      <a:pt x="82" y="11"/>
                    </a:lnTo>
                    <a:lnTo>
                      <a:pt x="88" y="10"/>
                    </a:lnTo>
                    <a:lnTo>
                      <a:pt x="94" y="2"/>
                    </a:lnTo>
                    <a:lnTo>
                      <a:pt x="95" y="0"/>
                    </a:lnTo>
                    <a:lnTo>
                      <a:pt x="101" y="7"/>
                    </a:lnTo>
                    <a:lnTo>
                      <a:pt x="101" y="21"/>
                    </a:lnTo>
                    <a:lnTo>
                      <a:pt x="117" y="11"/>
                    </a:lnTo>
                    <a:lnTo>
                      <a:pt x="130" y="12"/>
                    </a:lnTo>
                    <a:lnTo>
                      <a:pt x="127" y="19"/>
                    </a:lnTo>
                    <a:lnTo>
                      <a:pt x="123" y="19"/>
                    </a:lnTo>
                    <a:lnTo>
                      <a:pt x="107" y="22"/>
                    </a:lnTo>
                    <a:lnTo>
                      <a:pt x="101" y="28"/>
                    </a:lnTo>
                    <a:lnTo>
                      <a:pt x="97" y="48"/>
                    </a:lnTo>
                    <a:lnTo>
                      <a:pt x="88" y="53"/>
                    </a:lnTo>
                    <a:lnTo>
                      <a:pt x="88" y="60"/>
                    </a:lnTo>
                    <a:lnTo>
                      <a:pt x="82" y="63"/>
                    </a:lnTo>
                    <a:lnTo>
                      <a:pt x="77" y="79"/>
                    </a:lnTo>
                    <a:lnTo>
                      <a:pt x="70" y="77"/>
                    </a:lnTo>
                    <a:lnTo>
                      <a:pt x="53" y="88"/>
                    </a:lnTo>
                    <a:lnTo>
                      <a:pt x="53" y="100"/>
                    </a:lnTo>
                    <a:lnTo>
                      <a:pt x="33" y="105"/>
                    </a:lnTo>
                    <a:lnTo>
                      <a:pt x="17" y="106"/>
                    </a:lnTo>
                    <a:lnTo>
                      <a:pt x="3" y="101"/>
                    </a:lnTo>
                    <a:lnTo>
                      <a:pt x="10" y="89"/>
                    </a:lnTo>
                    <a:lnTo>
                      <a:pt x="13" y="87"/>
                    </a:lnTo>
                    <a:lnTo>
                      <a:pt x="10" y="82"/>
                    </a:lnTo>
                    <a:lnTo>
                      <a:pt x="3" y="81"/>
                    </a:lnTo>
                    <a:lnTo>
                      <a:pt x="0" y="57"/>
                    </a:lnTo>
                    <a:lnTo>
                      <a:pt x="7" y="34"/>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00" name="Freeform 94"/>
              <p:cNvSpPr>
                <a:spLocks/>
              </p:cNvSpPr>
              <p:nvPr/>
            </p:nvSpPr>
            <p:spPr bwMode="auto">
              <a:xfrm>
                <a:off x="5813" y="3063"/>
                <a:ext cx="30" cy="19"/>
              </a:xfrm>
              <a:custGeom>
                <a:avLst/>
                <a:gdLst>
                  <a:gd name="T0" fmla="*/ 9 w 30"/>
                  <a:gd name="T1" fmla="*/ 0 h 19"/>
                  <a:gd name="T2" fmla="*/ 27 w 30"/>
                  <a:gd name="T3" fmla="*/ 5 h 19"/>
                  <a:gd name="T4" fmla="*/ 30 w 30"/>
                  <a:gd name="T5" fmla="*/ 17 h 19"/>
                  <a:gd name="T6" fmla="*/ 19 w 30"/>
                  <a:gd name="T7" fmla="*/ 17 h 19"/>
                  <a:gd name="T8" fmla="*/ 8 w 30"/>
                  <a:gd name="T9" fmla="*/ 19 h 19"/>
                  <a:gd name="T10" fmla="*/ 0 w 30"/>
                  <a:gd name="T11" fmla="*/ 14 h 19"/>
                  <a:gd name="T12" fmla="*/ 3 w 30"/>
                  <a:gd name="T13" fmla="*/ 9 h 19"/>
                  <a:gd name="T14" fmla="*/ 9 w 30"/>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9">
                    <a:moveTo>
                      <a:pt x="9" y="0"/>
                    </a:moveTo>
                    <a:lnTo>
                      <a:pt x="27" y="5"/>
                    </a:lnTo>
                    <a:lnTo>
                      <a:pt x="30" y="17"/>
                    </a:lnTo>
                    <a:lnTo>
                      <a:pt x="19" y="17"/>
                    </a:lnTo>
                    <a:lnTo>
                      <a:pt x="8" y="19"/>
                    </a:lnTo>
                    <a:lnTo>
                      <a:pt x="0" y="14"/>
                    </a:lnTo>
                    <a:lnTo>
                      <a:pt x="3" y="9"/>
                    </a:lnTo>
                    <a:lnTo>
                      <a:pt x="9" y="0"/>
                    </a:lnTo>
                    <a:close/>
                  </a:path>
                </a:pathLst>
              </a:custGeom>
              <a:solidFill>
                <a:schemeClr val="bg1">
                  <a:lumMod val="50000"/>
                </a:schemeClr>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01" name="Freeform 95"/>
              <p:cNvSpPr>
                <a:spLocks/>
              </p:cNvSpPr>
              <p:nvPr/>
            </p:nvSpPr>
            <p:spPr bwMode="auto">
              <a:xfrm>
                <a:off x="5805" y="3085"/>
                <a:ext cx="43" cy="66"/>
              </a:xfrm>
              <a:custGeom>
                <a:avLst/>
                <a:gdLst>
                  <a:gd name="T0" fmla="*/ 30 w 43"/>
                  <a:gd name="T1" fmla="*/ 27 h 66"/>
                  <a:gd name="T2" fmla="*/ 33 w 43"/>
                  <a:gd name="T3" fmla="*/ 39 h 66"/>
                  <a:gd name="T4" fmla="*/ 39 w 43"/>
                  <a:gd name="T5" fmla="*/ 31 h 66"/>
                  <a:gd name="T6" fmla="*/ 43 w 43"/>
                  <a:gd name="T7" fmla="*/ 52 h 66"/>
                  <a:gd name="T8" fmla="*/ 40 w 43"/>
                  <a:gd name="T9" fmla="*/ 66 h 66"/>
                  <a:gd name="T10" fmla="*/ 32 w 43"/>
                  <a:gd name="T11" fmla="*/ 43 h 66"/>
                  <a:gd name="T12" fmla="*/ 27 w 43"/>
                  <a:gd name="T13" fmla="*/ 50 h 66"/>
                  <a:gd name="T14" fmla="*/ 12 w 43"/>
                  <a:gd name="T15" fmla="*/ 55 h 66"/>
                  <a:gd name="T16" fmla="*/ 9 w 43"/>
                  <a:gd name="T17" fmla="*/ 37 h 66"/>
                  <a:gd name="T18" fmla="*/ 6 w 43"/>
                  <a:gd name="T19" fmla="*/ 26 h 66"/>
                  <a:gd name="T20" fmla="*/ 1 w 43"/>
                  <a:gd name="T21" fmla="*/ 21 h 66"/>
                  <a:gd name="T22" fmla="*/ 6 w 43"/>
                  <a:gd name="T23" fmla="*/ 12 h 66"/>
                  <a:gd name="T24" fmla="*/ 0 w 43"/>
                  <a:gd name="T25" fmla="*/ 6 h 66"/>
                  <a:gd name="T26" fmla="*/ 6 w 43"/>
                  <a:gd name="T27" fmla="*/ 0 h 66"/>
                  <a:gd name="T28" fmla="*/ 16 w 43"/>
                  <a:gd name="T29" fmla="*/ 2 h 66"/>
                  <a:gd name="T30" fmla="*/ 18 w 43"/>
                  <a:gd name="T31" fmla="*/ 12 h 66"/>
                  <a:gd name="T32" fmla="*/ 41 w 43"/>
                  <a:gd name="T33" fmla="*/ 15 h 66"/>
                  <a:gd name="T34" fmla="*/ 37 w 43"/>
                  <a:gd name="T35" fmla="*/ 25 h 66"/>
                  <a:gd name="T36" fmla="*/ 30 w 43"/>
                  <a:gd name="T3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66">
                    <a:moveTo>
                      <a:pt x="30" y="27"/>
                    </a:moveTo>
                    <a:lnTo>
                      <a:pt x="33" y="39"/>
                    </a:lnTo>
                    <a:lnTo>
                      <a:pt x="39" y="31"/>
                    </a:lnTo>
                    <a:lnTo>
                      <a:pt x="43" y="52"/>
                    </a:lnTo>
                    <a:lnTo>
                      <a:pt x="40" y="66"/>
                    </a:lnTo>
                    <a:lnTo>
                      <a:pt x="32" y="43"/>
                    </a:lnTo>
                    <a:lnTo>
                      <a:pt x="27" y="50"/>
                    </a:lnTo>
                    <a:lnTo>
                      <a:pt x="12" y="55"/>
                    </a:lnTo>
                    <a:lnTo>
                      <a:pt x="9" y="37"/>
                    </a:lnTo>
                    <a:lnTo>
                      <a:pt x="6" y="26"/>
                    </a:lnTo>
                    <a:lnTo>
                      <a:pt x="1" y="21"/>
                    </a:lnTo>
                    <a:lnTo>
                      <a:pt x="6" y="12"/>
                    </a:lnTo>
                    <a:lnTo>
                      <a:pt x="0" y="6"/>
                    </a:lnTo>
                    <a:lnTo>
                      <a:pt x="6" y="0"/>
                    </a:lnTo>
                    <a:lnTo>
                      <a:pt x="16" y="2"/>
                    </a:lnTo>
                    <a:lnTo>
                      <a:pt x="18" y="12"/>
                    </a:lnTo>
                    <a:lnTo>
                      <a:pt x="41" y="15"/>
                    </a:lnTo>
                    <a:lnTo>
                      <a:pt x="37" y="25"/>
                    </a:lnTo>
                    <a:lnTo>
                      <a:pt x="30" y="27"/>
                    </a:lnTo>
                    <a:close/>
                  </a:path>
                </a:pathLst>
              </a:custGeom>
              <a:solidFill>
                <a:schemeClr val="bg1">
                  <a:lumMod val="50000"/>
                </a:schemeClr>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02" name="Freeform 96"/>
              <p:cNvSpPr>
                <a:spLocks/>
              </p:cNvSpPr>
              <p:nvPr/>
            </p:nvSpPr>
            <p:spPr bwMode="auto">
              <a:xfrm>
                <a:off x="5729" y="3275"/>
                <a:ext cx="21" cy="47"/>
              </a:xfrm>
              <a:custGeom>
                <a:avLst/>
                <a:gdLst>
                  <a:gd name="T0" fmla="*/ 5 w 21"/>
                  <a:gd name="T1" fmla="*/ 0 h 47"/>
                  <a:gd name="T2" fmla="*/ 12 w 21"/>
                  <a:gd name="T3" fmla="*/ 9 h 47"/>
                  <a:gd name="T4" fmla="*/ 21 w 21"/>
                  <a:gd name="T5" fmla="*/ 33 h 47"/>
                  <a:gd name="T6" fmla="*/ 16 w 21"/>
                  <a:gd name="T7" fmla="*/ 45 h 47"/>
                  <a:gd name="T8" fmla="*/ 6 w 21"/>
                  <a:gd name="T9" fmla="*/ 47 h 47"/>
                  <a:gd name="T10" fmla="*/ 0 w 21"/>
                  <a:gd name="T11" fmla="*/ 26 h 47"/>
                  <a:gd name="T12" fmla="*/ 5 w 21"/>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21" h="47">
                    <a:moveTo>
                      <a:pt x="5" y="0"/>
                    </a:moveTo>
                    <a:lnTo>
                      <a:pt x="12" y="9"/>
                    </a:lnTo>
                    <a:lnTo>
                      <a:pt x="21" y="33"/>
                    </a:lnTo>
                    <a:lnTo>
                      <a:pt x="16" y="45"/>
                    </a:lnTo>
                    <a:lnTo>
                      <a:pt x="6" y="47"/>
                    </a:lnTo>
                    <a:lnTo>
                      <a:pt x="0" y="26"/>
                    </a:lnTo>
                    <a:lnTo>
                      <a:pt x="5" y="0"/>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03" name="Freeform 97"/>
              <p:cNvSpPr>
                <a:spLocks/>
              </p:cNvSpPr>
              <p:nvPr/>
            </p:nvSpPr>
            <p:spPr bwMode="auto">
              <a:xfrm>
                <a:off x="5845" y="3061"/>
                <a:ext cx="81" cy="215"/>
              </a:xfrm>
              <a:custGeom>
                <a:avLst/>
                <a:gdLst>
                  <a:gd name="T0" fmla="*/ 59 w 81"/>
                  <a:gd name="T1" fmla="*/ 11 h 215"/>
                  <a:gd name="T2" fmla="*/ 59 w 81"/>
                  <a:gd name="T3" fmla="*/ 31 h 215"/>
                  <a:gd name="T4" fmla="*/ 47 w 81"/>
                  <a:gd name="T5" fmla="*/ 46 h 215"/>
                  <a:gd name="T6" fmla="*/ 53 w 81"/>
                  <a:gd name="T7" fmla="*/ 51 h 215"/>
                  <a:gd name="T8" fmla="*/ 54 w 81"/>
                  <a:gd name="T9" fmla="*/ 51 h 215"/>
                  <a:gd name="T10" fmla="*/ 64 w 81"/>
                  <a:gd name="T11" fmla="*/ 61 h 215"/>
                  <a:gd name="T12" fmla="*/ 67 w 81"/>
                  <a:gd name="T13" fmla="*/ 75 h 215"/>
                  <a:gd name="T14" fmla="*/ 81 w 81"/>
                  <a:gd name="T15" fmla="*/ 79 h 215"/>
                  <a:gd name="T16" fmla="*/ 74 w 81"/>
                  <a:gd name="T17" fmla="*/ 88 h 215"/>
                  <a:gd name="T18" fmla="*/ 71 w 81"/>
                  <a:gd name="T19" fmla="*/ 91 h 215"/>
                  <a:gd name="T20" fmla="*/ 56 w 81"/>
                  <a:gd name="T21" fmla="*/ 102 h 215"/>
                  <a:gd name="T22" fmla="*/ 51 w 81"/>
                  <a:gd name="T23" fmla="*/ 103 h 215"/>
                  <a:gd name="T24" fmla="*/ 47 w 81"/>
                  <a:gd name="T25" fmla="*/ 115 h 215"/>
                  <a:gd name="T26" fmla="*/ 49 w 81"/>
                  <a:gd name="T27" fmla="*/ 124 h 215"/>
                  <a:gd name="T28" fmla="*/ 60 w 81"/>
                  <a:gd name="T29" fmla="*/ 139 h 215"/>
                  <a:gd name="T30" fmla="*/ 53 w 81"/>
                  <a:gd name="T31" fmla="*/ 155 h 215"/>
                  <a:gd name="T32" fmla="*/ 62 w 81"/>
                  <a:gd name="T33" fmla="*/ 168 h 215"/>
                  <a:gd name="T34" fmla="*/ 62 w 81"/>
                  <a:gd name="T35" fmla="*/ 178 h 215"/>
                  <a:gd name="T36" fmla="*/ 66 w 81"/>
                  <a:gd name="T37" fmla="*/ 193 h 215"/>
                  <a:gd name="T38" fmla="*/ 57 w 81"/>
                  <a:gd name="T39" fmla="*/ 215 h 215"/>
                  <a:gd name="T40" fmla="*/ 58 w 81"/>
                  <a:gd name="T41" fmla="*/ 181 h 215"/>
                  <a:gd name="T42" fmla="*/ 51 w 81"/>
                  <a:gd name="T43" fmla="*/ 154 h 215"/>
                  <a:gd name="T44" fmla="*/ 42 w 81"/>
                  <a:gd name="T45" fmla="*/ 129 h 215"/>
                  <a:gd name="T46" fmla="*/ 40 w 81"/>
                  <a:gd name="T47" fmla="*/ 139 h 215"/>
                  <a:gd name="T48" fmla="*/ 29 w 81"/>
                  <a:gd name="T49" fmla="*/ 148 h 215"/>
                  <a:gd name="T50" fmla="*/ 17 w 81"/>
                  <a:gd name="T51" fmla="*/ 145 h 215"/>
                  <a:gd name="T52" fmla="*/ 21 w 81"/>
                  <a:gd name="T53" fmla="*/ 126 h 215"/>
                  <a:gd name="T54" fmla="*/ 4 w 81"/>
                  <a:gd name="T55" fmla="*/ 94 h 215"/>
                  <a:gd name="T56" fmla="*/ 0 w 81"/>
                  <a:gd name="T57" fmla="*/ 90 h 215"/>
                  <a:gd name="T58" fmla="*/ 3 w 81"/>
                  <a:gd name="T59" fmla="*/ 76 h 215"/>
                  <a:gd name="T60" fmla="*/ 8 w 81"/>
                  <a:gd name="T61" fmla="*/ 73 h 215"/>
                  <a:gd name="T62" fmla="*/ 9 w 81"/>
                  <a:gd name="T63" fmla="*/ 51 h 215"/>
                  <a:gd name="T64" fmla="*/ 17 w 81"/>
                  <a:gd name="T65" fmla="*/ 54 h 215"/>
                  <a:gd name="T66" fmla="*/ 27 w 81"/>
                  <a:gd name="T67" fmla="*/ 21 h 215"/>
                  <a:gd name="T68" fmla="*/ 42 w 81"/>
                  <a:gd name="T69" fmla="*/ 13 h 215"/>
                  <a:gd name="T70" fmla="*/ 47 w 81"/>
                  <a:gd name="T71" fmla="*/ 3 h 215"/>
                  <a:gd name="T72" fmla="*/ 49 w 81"/>
                  <a:gd name="T73" fmla="*/ 0 h 215"/>
                  <a:gd name="T74" fmla="*/ 59 w 81"/>
                  <a:gd name="T75" fmla="*/ 11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215">
                    <a:moveTo>
                      <a:pt x="59" y="11"/>
                    </a:moveTo>
                    <a:lnTo>
                      <a:pt x="59" y="31"/>
                    </a:lnTo>
                    <a:lnTo>
                      <a:pt x="47" y="46"/>
                    </a:lnTo>
                    <a:lnTo>
                      <a:pt x="53" y="51"/>
                    </a:lnTo>
                    <a:lnTo>
                      <a:pt x="54" y="51"/>
                    </a:lnTo>
                    <a:lnTo>
                      <a:pt x="64" y="61"/>
                    </a:lnTo>
                    <a:lnTo>
                      <a:pt x="67" y="75"/>
                    </a:lnTo>
                    <a:lnTo>
                      <a:pt x="81" y="79"/>
                    </a:lnTo>
                    <a:lnTo>
                      <a:pt x="74" y="88"/>
                    </a:lnTo>
                    <a:lnTo>
                      <a:pt x="71" y="91"/>
                    </a:lnTo>
                    <a:lnTo>
                      <a:pt x="56" y="102"/>
                    </a:lnTo>
                    <a:lnTo>
                      <a:pt x="51" y="103"/>
                    </a:lnTo>
                    <a:lnTo>
                      <a:pt x="47" y="115"/>
                    </a:lnTo>
                    <a:lnTo>
                      <a:pt x="49" y="124"/>
                    </a:lnTo>
                    <a:lnTo>
                      <a:pt x="60" y="139"/>
                    </a:lnTo>
                    <a:lnTo>
                      <a:pt x="53" y="155"/>
                    </a:lnTo>
                    <a:lnTo>
                      <a:pt x="62" y="168"/>
                    </a:lnTo>
                    <a:lnTo>
                      <a:pt x="62" y="178"/>
                    </a:lnTo>
                    <a:lnTo>
                      <a:pt x="66" y="193"/>
                    </a:lnTo>
                    <a:lnTo>
                      <a:pt x="57" y="215"/>
                    </a:lnTo>
                    <a:lnTo>
                      <a:pt x="58" y="181"/>
                    </a:lnTo>
                    <a:lnTo>
                      <a:pt x="51" y="154"/>
                    </a:lnTo>
                    <a:lnTo>
                      <a:pt x="42" y="129"/>
                    </a:lnTo>
                    <a:lnTo>
                      <a:pt x="40" y="139"/>
                    </a:lnTo>
                    <a:lnTo>
                      <a:pt x="29" y="148"/>
                    </a:lnTo>
                    <a:lnTo>
                      <a:pt x="17" y="145"/>
                    </a:lnTo>
                    <a:lnTo>
                      <a:pt x="21" y="126"/>
                    </a:lnTo>
                    <a:lnTo>
                      <a:pt x="4" y="94"/>
                    </a:lnTo>
                    <a:lnTo>
                      <a:pt x="0" y="90"/>
                    </a:lnTo>
                    <a:lnTo>
                      <a:pt x="3" y="76"/>
                    </a:lnTo>
                    <a:lnTo>
                      <a:pt x="8" y="73"/>
                    </a:lnTo>
                    <a:lnTo>
                      <a:pt x="9" y="51"/>
                    </a:lnTo>
                    <a:lnTo>
                      <a:pt x="17" y="54"/>
                    </a:lnTo>
                    <a:lnTo>
                      <a:pt x="27" y="21"/>
                    </a:lnTo>
                    <a:lnTo>
                      <a:pt x="42" y="13"/>
                    </a:lnTo>
                    <a:lnTo>
                      <a:pt x="47" y="3"/>
                    </a:lnTo>
                    <a:lnTo>
                      <a:pt x="49" y="0"/>
                    </a:lnTo>
                    <a:lnTo>
                      <a:pt x="59" y="11"/>
                    </a:lnTo>
                    <a:close/>
                  </a:path>
                </a:pathLst>
              </a:custGeom>
              <a:solidFill>
                <a:schemeClr val="bg1">
                  <a:lumMod val="50000"/>
                </a:schemeClr>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04" name="Freeform 98"/>
              <p:cNvSpPr>
                <a:spLocks/>
              </p:cNvSpPr>
              <p:nvPr/>
            </p:nvSpPr>
            <p:spPr bwMode="auto">
              <a:xfrm>
                <a:off x="5892" y="3152"/>
                <a:ext cx="75" cy="173"/>
              </a:xfrm>
              <a:custGeom>
                <a:avLst/>
                <a:gdLst>
                  <a:gd name="T0" fmla="*/ 29 w 75"/>
                  <a:gd name="T1" fmla="*/ 14 h 173"/>
                  <a:gd name="T2" fmla="*/ 35 w 75"/>
                  <a:gd name="T3" fmla="*/ 13 h 173"/>
                  <a:gd name="T4" fmla="*/ 33 w 75"/>
                  <a:gd name="T5" fmla="*/ 21 h 173"/>
                  <a:gd name="T6" fmla="*/ 33 w 75"/>
                  <a:gd name="T7" fmla="*/ 36 h 173"/>
                  <a:gd name="T8" fmla="*/ 44 w 75"/>
                  <a:gd name="T9" fmla="*/ 28 h 173"/>
                  <a:gd name="T10" fmla="*/ 51 w 75"/>
                  <a:gd name="T11" fmla="*/ 29 h 173"/>
                  <a:gd name="T12" fmla="*/ 57 w 75"/>
                  <a:gd name="T13" fmla="*/ 26 h 173"/>
                  <a:gd name="T14" fmla="*/ 67 w 75"/>
                  <a:gd name="T15" fmla="*/ 37 h 173"/>
                  <a:gd name="T16" fmla="*/ 67 w 75"/>
                  <a:gd name="T17" fmla="*/ 48 h 173"/>
                  <a:gd name="T18" fmla="*/ 75 w 75"/>
                  <a:gd name="T19" fmla="*/ 57 h 173"/>
                  <a:gd name="T20" fmla="*/ 72 w 75"/>
                  <a:gd name="T21" fmla="*/ 74 h 173"/>
                  <a:gd name="T22" fmla="*/ 55 w 75"/>
                  <a:gd name="T23" fmla="*/ 72 h 173"/>
                  <a:gd name="T24" fmla="*/ 50 w 75"/>
                  <a:gd name="T25" fmla="*/ 75 h 173"/>
                  <a:gd name="T26" fmla="*/ 45 w 75"/>
                  <a:gd name="T27" fmla="*/ 84 h 173"/>
                  <a:gd name="T28" fmla="*/ 49 w 75"/>
                  <a:gd name="T29" fmla="*/ 100 h 173"/>
                  <a:gd name="T30" fmla="*/ 31 w 75"/>
                  <a:gd name="T31" fmla="*/ 91 h 173"/>
                  <a:gd name="T32" fmla="*/ 32 w 75"/>
                  <a:gd name="T33" fmla="*/ 83 h 173"/>
                  <a:gd name="T34" fmla="*/ 23 w 75"/>
                  <a:gd name="T35" fmla="*/ 84 h 173"/>
                  <a:gd name="T36" fmla="*/ 24 w 75"/>
                  <a:gd name="T37" fmla="*/ 98 h 173"/>
                  <a:gd name="T38" fmla="*/ 15 w 75"/>
                  <a:gd name="T39" fmla="*/ 119 h 173"/>
                  <a:gd name="T40" fmla="*/ 17 w 75"/>
                  <a:gd name="T41" fmla="*/ 133 h 173"/>
                  <a:gd name="T42" fmla="*/ 23 w 75"/>
                  <a:gd name="T43" fmla="*/ 130 h 173"/>
                  <a:gd name="T44" fmla="*/ 26 w 75"/>
                  <a:gd name="T45" fmla="*/ 144 h 173"/>
                  <a:gd name="T46" fmla="*/ 31 w 75"/>
                  <a:gd name="T47" fmla="*/ 158 h 173"/>
                  <a:gd name="T48" fmla="*/ 37 w 75"/>
                  <a:gd name="T49" fmla="*/ 160 h 173"/>
                  <a:gd name="T50" fmla="*/ 43 w 75"/>
                  <a:gd name="T51" fmla="*/ 166 h 173"/>
                  <a:gd name="T52" fmla="*/ 40 w 75"/>
                  <a:gd name="T53" fmla="*/ 171 h 173"/>
                  <a:gd name="T54" fmla="*/ 37 w 75"/>
                  <a:gd name="T55" fmla="*/ 170 h 173"/>
                  <a:gd name="T56" fmla="*/ 33 w 75"/>
                  <a:gd name="T57" fmla="*/ 173 h 173"/>
                  <a:gd name="T58" fmla="*/ 34 w 75"/>
                  <a:gd name="T59" fmla="*/ 166 h 173"/>
                  <a:gd name="T60" fmla="*/ 25 w 75"/>
                  <a:gd name="T61" fmla="*/ 159 h 173"/>
                  <a:gd name="T62" fmla="*/ 24 w 75"/>
                  <a:gd name="T63" fmla="*/ 164 h 173"/>
                  <a:gd name="T64" fmla="*/ 11 w 75"/>
                  <a:gd name="T65" fmla="*/ 142 h 173"/>
                  <a:gd name="T66" fmla="*/ 8 w 75"/>
                  <a:gd name="T67" fmla="*/ 145 h 173"/>
                  <a:gd name="T68" fmla="*/ 7 w 75"/>
                  <a:gd name="T69" fmla="*/ 134 h 173"/>
                  <a:gd name="T70" fmla="*/ 19 w 75"/>
                  <a:gd name="T71" fmla="*/ 102 h 173"/>
                  <a:gd name="T72" fmla="*/ 15 w 75"/>
                  <a:gd name="T73" fmla="*/ 87 h 173"/>
                  <a:gd name="T74" fmla="*/ 15 w 75"/>
                  <a:gd name="T75" fmla="*/ 77 h 173"/>
                  <a:gd name="T76" fmla="*/ 6 w 75"/>
                  <a:gd name="T77" fmla="*/ 64 h 173"/>
                  <a:gd name="T78" fmla="*/ 13 w 75"/>
                  <a:gd name="T79" fmla="*/ 48 h 173"/>
                  <a:gd name="T80" fmla="*/ 2 w 75"/>
                  <a:gd name="T81" fmla="*/ 33 h 173"/>
                  <a:gd name="T82" fmla="*/ 0 w 75"/>
                  <a:gd name="T83" fmla="*/ 24 h 173"/>
                  <a:gd name="T84" fmla="*/ 4 w 75"/>
                  <a:gd name="T85" fmla="*/ 12 h 173"/>
                  <a:gd name="T86" fmla="*/ 9 w 75"/>
                  <a:gd name="T87" fmla="*/ 11 h 173"/>
                  <a:gd name="T88" fmla="*/ 24 w 75"/>
                  <a:gd name="T89" fmla="*/ 0 h 173"/>
                  <a:gd name="T90" fmla="*/ 28 w 75"/>
                  <a:gd name="T91" fmla="*/ 5 h 173"/>
                  <a:gd name="T92" fmla="*/ 29 w 75"/>
                  <a:gd name="T93" fmla="*/ 1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 h="173">
                    <a:moveTo>
                      <a:pt x="29" y="14"/>
                    </a:moveTo>
                    <a:lnTo>
                      <a:pt x="35" y="13"/>
                    </a:lnTo>
                    <a:lnTo>
                      <a:pt x="33" y="21"/>
                    </a:lnTo>
                    <a:lnTo>
                      <a:pt x="33" y="36"/>
                    </a:lnTo>
                    <a:lnTo>
                      <a:pt x="44" y="28"/>
                    </a:lnTo>
                    <a:lnTo>
                      <a:pt x="51" y="29"/>
                    </a:lnTo>
                    <a:lnTo>
                      <a:pt x="57" y="26"/>
                    </a:lnTo>
                    <a:lnTo>
                      <a:pt x="67" y="37"/>
                    </a:lnTo>
                    <a:lnTo>
                      <a:pt x="67" y="48"/>
                    </a:lnTo>
                    <a:lnTo>
                      <a:pt x="75" y="57"/>
                    </a:lnTo>
                    <a:lnTo>
                      <a:pt x="72" y="74"/>
                    </a:lnTo>
                    <a:lnTo>
                      <a:pt x="55" y="72"/>
                    </a:lnTo>
                    <a:lnTo>
                      <a:pt x="50" y="75"/>
                    </a:lnTo>
                    <a:lnTo>
                      <a:pt x="45" y="84"/>
                    </a:lnTo>
                    <a:lnTo>
                      <a:pt x="49" y="100"/>
                    </a:lnTo>
                    <a:lnTo>
                      <a:pt x="31" y="91"/>
                    </a:lnTo>
                    <a:lnTo>
                      <a:pt x="32" y="83"/>
                    </a:lnTo>
                    <a:lnTo>
                      <a:pt x="23" y="84"/>
                    </a:lnTo>
                    <a:lnTo>
                      <a:pt x="24" y="98"/>
                    </a:lnTo>
                    <a:lnTo>
                      <a:pt x="15" y="119"/>
                    </a:lnTo>
                    <a:lnTo>
                      <a:pt x="17" y="133"/>
                    </a:lnTo>
                    <a:lnTo>
                      <a:pt x="23" y="130"/>
                    </a:lnTo>
                    <a:lnTo>
                      <a:pt x="26" y="144"/>
                    </a:lnTo>
                    <a:lnTo>
                      <a:pt x="31" y="158"/>
                    </a:lnTo>
                    <a:lnTo>
                      <a:pt x="37" y="160"/>
                    </a:lnTo>
                    <a:lnTo>
                      <a:pt x="43" y="166"/>
                    </a:lnTo>
                    <a:lnTo>
                      <a:pt x="40" y="171"/>
                    </a:lnTo>
                    <a:lnTo>
                      <a:pt x="37" y="170"/>
                    </a:lnTo>
                    <a:lnTo>
                      <a:pt x="33" y="173"/>
                    </a:lnTo>
                    <a:lnTo>
                      <a:pt x="34" y="166"/>
                    </a:lnTo>
                    <a:lnTo>
                      <a:pt x="25" y="159"/>
                    </a:lnTo>
                    <a:lnTo>
                      <a:pt x="24" y="164"/>
                    </a:lnTo>
                    <a:lnTo>
                      <a:pt x="11" y="142"/>
                    </a:lnTo>
                    <a:lnTo>
                      <a:pt x="8" y="145"/>
                    </a:lnTo>
                    <a:lnTo>
                      <a:pt x="7" y="134"/>
                    </a:lnTo>
                    <a:lnTo>
                      <a:pt x="19" y="102"/>
                    </a:lnTo>
                    <a:lnTo>
                      <a:pt x="15" y="87"/>
                    </a:lnTo>
                    <a:lnTo>
                      <a:pt x="15" y="77"/>
                    </a:lnTo>
                    <a:lnTo>
                      <a:pt x="6" y="64"/>
                    </a:lnTo>
                    <a:lnTo>
                      <a:pt x="13" y="48"/>
                    </a:lnTo>
                    <a:lnTo>
                      <a:pt x="2" y="33"/>
                    </a:lnTo>
                    <a:lnTo>
                      <a:pt x="0" y="24"/>
                    </a:lnTo>
                    <a:lnTo>
                      <a:pt x="4" y="12"/>
                    </a:lnTo>
                    <a:lnTo>
                      <a:pt x="9" y="11"/>
                    </a:lnTo>
                    <a:lnTo>
                      <a:pt x="24" y="0"/>
                    </a:lnTo>
                    <a:lnTo>
                      <a:pt x="28" y="5"/>
                    </a:lnTo>
                    <a:lnTo>
                      <a:pt x="29" y="14"/>
                    </a:lnTo>
                    <a:close/>
                  </a:path>
                </a:pathLst>
              </a:custGeom>
              <a:solidFill>
                <a:schemeClr val="bg1">
                  <a:lumMod val="50000"/>
                </a:schemeClr>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05" name="Freeform 99"/>
              <p:cNvSpPr>
                <a:spLocks/>
              </p:cNvSpPr>
              <p:nvPr/>
            </p:nvSpPr>
            <p:spPr bwMode="auto">
              <a:xfrm>
                <a:off x="5937" y="3221"/>
                <a:ext cx="47" cy="52"/>
              </a:xfrm>
              <a:custGeom>
                <a:avLst/>
                <a:gdLst>
                  <a:gd name="T0" fmla="*/ 47 w 47"/>
                  <a:gd name="T1" fmla="*/ 0 h 52"/>
                  <a:gd name="T2" fmla="*/ 47 w 47"/>
                  <a:gd name="T3" fmla="*/ 27 h 52"/>
                  <a:gd name="T4" fmla="*/ 32 w 47"/>
                  <a:gd name="T5" fmla="*/ 35 h 52"/>
                  <a:gd name="T6" fmla="*/ 35 w 47"/>
                  <a:gd name="T7" fmla="*/ 43 h 52"/>
                  <a:gd name="T8" fmla="*/ 24 w 47"/>
                  <a:gd name="T9" fmla="*/ 43 h 52"/>
                  <a:gd name="T10" fmla="*/ 19 w 47"/>
                  <a:gd name="T11" fmla="*/ 50 h 52"/>
                  <a:gd name="T12" fmla="*/ 18 w 47"/>
                  <a:gd name="T13" fmla="*/ 52 h 52"/>
                  <a:gd name="T14" fmla="*/ 8 w 47"/>
                  <a:gd name="T15" fmla="*/ 46 h 52"/>
                  <a:gd name="T16" fmla="*/ 4 w 47"/>
                  <a:gd name="T17" fmla="*/ 31 h 52"/>
                  <a:gd name="T18" fmla="*/ 0 w 47"/>
                  <a:gd name="T19" fmla="*/ 15 h 52"/>
                  <a:gd name="T20" fmla="*/ 5 w 47"/>
                  <a:gd name="T21" fmla="*/ 6 h 52"/>
                  <a:gd name="T22" fmla="*/ 10 w 47"/>
                  <a:gd name="T23" fmla="*/ 3 h 52"/>
                  <a:gd name="T24" fmla="*/ 27 w 47"/>
                  <a:gd name="T25" fmla="*/ 5 h 52"/>
                  <a:gd name="T26" fmla="*/ 34 w 47"/>
                  <a:gd name="T27" fmla="*/ 8 h 52"/>
                  <a:gd name="T28" fmla="*/ 47 w 47"/>
                  <a:gd name="T2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52">
                    <a:moveTo>
                      <a:pt x="47" y="0"/>
                    </a:moveTo>
                    <a:lnTo>
                      <a:pt x="47" y="27"/>
                    </a:lnTo>
                    <a:lnTo>
                      <a:pt x="32" y="35"/>
                    </a:lnTo>
                    <a:lnTo>
                      <a:pt x="35" y="43"/>
                    </a:lnTo>
                    <a:lnTo>
                      <a:pt x="24" y="43"/>
                    </a:lnTo>
                    <a:lnTo>
                      <a:pt x="19" y="50"/>
                    </a:lnTo>
                    <a:lnTo>
                      <a:pt x="18" y="52"/>
                    </a:lnTo>
                    <a:lnTo>
                      <a:pt x="8" y="46"/>
                    </a:lnTo>
                    <a:lnTo>
                      <a:pt x="4" y="31"/>
                    </a:lnTo>
                    <a:lnTo>
                      <a:pt x="0" y="15"/>
                    </a:lnTo>
                    <a:lnTo>
                      <a:pt x="5" y="6"/>
                    </a:lnTo>
                    <a:lnTo>
                      <a:pt x="10" y="3"/>
                    </a:lnTo>
                    <a:lnTo>
                      <a:pt x="27" y="5"/>
                    </a:lnTo>
                    <a:lnTo>
                      <a:pt x="34" y="8"/>
                    </a:lnTo>
                    <a:lnTo>
                      <a:pt x="47" y="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06" name="Freeform 100"/>
              <p:cNvSpPr>
                <a:spLocks/>
              </p:cNvSpPr>
              <p:nvPr/>
            </p:nvSpPr>
            <p:spPr bwMode="auto">
              <a:xfrm>
                <a:off x="6043" y="3333"/>
                <a:ext cx="12" cy="12"/>
              </a:xfrm>
              <a:custGeom>
                <a:avLst/>
                <a:gdLst>
                  <a:gd name="T0" fmla="*/ 10 w 12"/>
                  <a:gd name="T1" fmla="*/ 0 h 12"/>
                  <a:gd name="T2" fmla="*/ 12 w 12"/>
                  <a:gd name="T3" fmla="*/ 7 h 12"/>
                  <a:gd name="T4" fmla="*/ 6 w 12"/>
                  <a:gd name="T5" fmla="*/ 12 h 12"/>
                  <a:gd name="T6" fmla="*/ 0 w 12"/>
                  <a:gd name="T7" fmla="*/ 4 h 12"/>
                  <a:gd name="T8" fmla="*/ 4 w 12"/>
                  <a:gd name="T9" fmla="*/ 0 h 12"/>
                  <a:gd name="T10" fmla="*/ 10 w 12"/>
                  <a:gd name="T11" fmla="*/ 0 h 12"/>
                </a:gdLst>
                <a:ahLst/>
                <a:cxnLst>
                  <a:cxn ang="0">
                    <a:pos x="T0" y="T1"/>
                  </a:cxn>
                  <a:cxn ang="0">
                    <a:pos x="T2" y="T3"/>
                  </a:cxn>
                  <a:cxn ang="0">
                    <a:pos x="T4" y="T5"/>
                  </a:cxn>
                  <a:cxn ang="0">
                    <a:pos x="T6" y="T7"/>
                  </a:cxn>
                  <a:cxn ang="0">
                    <a:pos x="T8" y="T9"/>
                  </a:cxn>
                  <a:cxn ang="0">
                    <a:pos x="T10" y="T11"/>
                  </a:cxn>
                </a:cxnLst>
                <a:rect l="0" t="0" r="r" b="b"/>
                <a:pathLst>
                  <a:path w="12" h="12">
                    <a:moveTo>
                      <a:pt x="10" y="0"/>
                    </a:moveTo>
                    <a:lnTo>
                      <a:pt x="12" y="7"/>
                    </a:lnTo>
                    <a:lnTo>
                      <a:pt x="6" y="12"/>
                    </a:lnTo>
                    <a:lnTo>
                      <a:pt x="0" y="4"/>
                    </a:lnTo>
                    <a:lnTo>
                      <a:pt x="4" y="0"/>
                    </a:lnTo>
                    <a:lnTo>
                      <a:pt x="10" y="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07" name="Freeform 101"/>
              <p:cNvSpPr>
                <a:spLocks/>
              </p:cNvSpPr>
              <p:nvPr/>
            </p:nvSpPr>
            <p:spPr bwMode="auto">
              <a:xfrm>
                <a:off x="6500" y="3624"/>
                <a:ext cx="26" cy="21"/>
              </a:xfrm>
              <a:custGeom>
                <a:avLst/>
                <a:gdLst>
                  <a:gd name="T0" fmla="*/ 0 w 26"/>
                  <a:gd name="T1" fmla="*/ 1 h 21"/>
                  <a:gd name="T2" fmla="*/ 2 w 26"/>
                  <a:gd name="T3" fmla="*/ 0 h 21"/>
                  <a:gd name="T4" fmla="*/ 26 w 26"/>
                  <a:gd name="T5" fmla="*/ 21 h 21"/>
                  <a:gd name="T6" fmla="*/ 22 w 26"/>
                  <a:gd name="T7" fmla="*/ 21 h 21"/>
                  <a:gd name="T8" fmla="*/ 0 w 26"/>
                  <a:gd name="T9" fmla="*/ 1 h 21"/>
                </a:gdLst>
                <a:ahLst/>
                <a:cxnLst>
                  <a:cxn ang="0">
                    <a:pos x="T0" y="T1"/>
                  </a:cxn>
                  <a:cxn ang="0">
                    <a:pos x="T2" y="T3"/>
                  </a:cxn>
                  <a:cxn ang="0">
                    <a:pos x="T4" y="T5"/>
                  </a:cxn>
                  <a:cxn ang="0">
                    <a:pos x="T6" y="T7"/>
                  </a:cxn>
                  <a:cxn ang="0">
                    <a:pos x="T8" y="T9"/>
                  </a:cxn>
                </a:cxnLst>
                <a:rect l="0" t="0" r="r" b="b"/>
                <a:pathLst>
                  <a:path w="26" h="21">
                    <a:moveTo>
                      <a:pt x="0" y="1"/>
                    </a:moveTo>
                    <a:lnTo>
                      <a:pt x="2" y="0"/>
                    </a:lnTo>
                    <a:lnTo>
                      <a:pt x="26" y="21"/>
                    </a:lnTo>
                    <a:lnTo>
                      <a:pt x="22" y="21"/>
                    </a:lnTo>
                    <a:lnTo>
                      <a:pt x="0" y="1"/>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08" name="Freeform 102"/>
              <p:cNvSpPr>
                <a:spLocks/>
              </p:cNvSpPr>
              <p:nvPr/>
            </p:nvSpPr>
            <p:spPr bwMode="auto">
              <a:xfrm>
                <a:off x="6154" y="2943"/>
                <a:ext cx="32" cy="50"/>
              </a:xfrm>
              <a:custGeom>
                <a:avLst/>
                <a:gdLst>
                  <a:gd name="T0" fmla="*/ 21 w 32"/>
                  <a:gd name="T1" fmla="*/ 0 h 50"/>
                  <a:gd name="T2" fmla="*/ 30 w 32"/>
                  <a:gd name="T3" fmla="*/ 18 h 50"/>
                  <a:gd name="T4" fmla="*/ 32 w 32"/>
                  <a:gd name="T5" fmla="*/ 31 h 50"/>
                  <a:gd name="T6" fmla="*/ 29 w 32"/>
                  <a:gd name="T7" fmla="*/ 43 h 50"/>
                  <a:gd name="T8" fmla="*/ 12 w 32"/>
                  <a:gd name="T9" fmla="*/ 49 h 50"/>
                  <a:gd name="T10" fmla="*/ 1 w 32"/>
                  <a:gd name="T11" fmla="*/ 50 h 50"/>
                  <a:gd name="T12" fmla="*/ 2 w 32"/>
                  <a:gd name="T13" fmla="*/ 40 h 50"/>
                  <a:gd name="T14" fmla="*/ 6 w 32"/>
                  <a:gd name="T15" fmla="*/ 33 h 50"/>
                  <a:gd name="T16" fmla="*/ 0 w 32"/>
                  <a:gd name="T17" fmla="*/ 21 h 50"/>
                  <a:gd name="T18" fmla="*/ 5 w 32"/>
                  <a:gd name="T19" fmla="*/ 10 h 50"/>
                  <a:gd name="T20" fmla="*/ 8 w 32"/>
                  <a:gd name="T21" fmla="*/ 5 h 50"/>
                  <a:gd name="T22" fmla="*/ 21 w 32"/>
                  <a:gd name="T2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50">
                    <a:moveTo>
                      <a:pt x="21" y="0"/>
                    </a:moveTo>
                    <a:lnTo>
                      <a:pt x="30" y="18"/>
                    </a:lnTo>
                    <a:lnTo>
                      <a:pt x="32" y="31"/>
                    </a:lnTo>
                    <a:lnTo>
                      <a:pt x="29" y="43"/>
                    </a:lnTo>
                    <a:lnTo>
                      <a:pt x="12" y="49"/>
                    </a:lnTo>
                    <a:lnTo>
                      <a:pt x="1" y="50"/>
                    </a:lnTo>
                    <a:lnTo>
                      <a:pt x="2" y="40"/>
                    </a:lnTo>
                    <a:lnTo>
                      <a:pt x="6" y="33"/>
                    </a:lnTo>
                    <a:lnTo>
                      <a:pt x="0" y="21"/>
                    </a:lnTo>
                    <a:lnTo>
                      <a:pt x="5" y="10"/>
                    </a:lnTo>
                    <a:lnTo>
                      <a:pt x="8" y="5"/>
                    </a:lnTo>
                    <a:lnTo>
                      <a:pt x="21" y="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09" name="Freeform 103"/>
              <p:cNvSpPr>
                <a:spLocks/>
              </p:cNvSpPr>
              <p:nvPr/>
            </p:nvSpPr>
            <p:spPr bwMode="auto">
              <a:xfrm>
                <a:off x="6137" y="2900"/>
                <a:ext cx="57" cy="53"/>
              </a:xfrm>
              <a:custGeom>
                <a:avLst/>
                <a:gdLst>
                  <a:gd name="T0" fmla="*/ 57 w 57"/>
                  <a:gd name="T1" fmla="*/ 0 h 53"/>
                  <a:gd name="T2" fmla="*/ 49 w 57"/>
                  <a:gd name="T3" fmla="*/ 18 h 53"/>
                  <a:gd name="T4" fmla="*/ 29 w 57"/>
                  <a:gd name="T5" fmla="*/ 37 h 53"/>
                  <a:gd name="T6" fmla="*/ 38 w 57"/>
                  <a:gd name="T7" fmla="*/ 43 h 53"/>
                  <a:gd name="T8" fmla="*/ 25 w 57"/>
                  <a:gd name="T9" fmla="*/ 48 h 53"/>
                  <a:gd name="T10" fmla="*/ 22 w 57"/>
                  <a:gd name="T11" fmla="*/ 53 h 53"/>
                  <a:gd name="T12" fmla="*/ 14 w 57"/>
                  <a:gd name="T13" fmla="*/ 52 h 53"/>
                  <a:gd name="T14" fmla="*/ 9 w 57"/>
                  <a:gd name="T15" fmla="*/ 53 h 53"/>
                  <a:gd name="T16" fmla="*/ 4 w 57"/>
                  <a:gd name="T17" fmla="*/ 50 h 53"/>
                  <a:gd name="T18" fmla="*/ 10 w 57"/>
                  <a:gd name="T19" fmla="*/ 36 h 53"/>
                  <a:gd name="T20" fmla="*/ 0 w 57"/>
                  <a:gd name="T21" fmla="*/ 29 h 53"/>
                  <a:gd name="T22" fmla="*/ 25 w 57"/>
                  <a:gd name="T23" fmla="*/ 6 h 53"/>
                  <a:gd name="T24" fmla="*/ 57 w 57"/>
                  <a:gd name="T2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53">
                    <a:moveTo>
                      <a:pt x="57" y="0"/>
                    </a:moveTo>
                    <a:lnTo>
                      <a:pt x="49" y="18"/>
                    </a:lnTo>
                    <a:lnTo>
                      <a:pt x="29" y="37"/>
                    </a:lnTo>
                    <a:lnTo>
                      <a:pt x="38" y="43"/>
                    </a:lnTo>
                    <a:lnTo>
                      <a:pt x="25" y="48"/>
                    </a:lnTo>
                    <a:lnTo>
                      <a:pt x="22" y="53"/>
                    </a:lnTo>
                    <a:lnTo>
                      <a:pt x="14" y="52"/>
                    </a:lnTo>
                    <a:lnTo>
                      <a:pt x="9" y="53"/>
                    </a:lnTo>
                    <a:lnTo>
                      <a:pt x="4" y="50"/>
                    </a:lnTo>
                    <a:lnTo>
                      <a:pt x="10" y="36"/>
                    </a:lnTo>
                    <a:lnTo>
                      <a:pt x="0" y="29"/>
                    </a:lnTo>
                    <a:lnTo>
                      <a:pt x="25" y="6"/>
                    </a:lnTo>
                    <a:lnTo>
                      <a:pt x="57" y="0"/>
                    </a:lnTo>
                    <a:close/>
                  </a:path>
                </a:pathLst>
              </a:custGeom>
              <a:solidFill>
                <a:schemeClr val="bg1">
                  <a:lumMod val="50000"/>
                </a:schemeClr>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10" name="Freeform 104"/>
              <p:cNvSpPr>
                <a:spLocks/>
              </p:cNvSpPr>
              <p:nvPr/>
            </p:nvSpPr>
            <p:spPr bwMode="auto">
              <a:xfrm>
                <a:off x="5798" y="2787"/>
                <a:ext cx="298" cy="124"/>
              </a:xfrm>
              <a:custGeom>
                <a:avLst/>
                <a:gdLst>
                  <a:gd name="T0" fmla="*/ 0 w 298"/>
                  <a:gd name="T1" fmla="*/ 37 h 124"/>
                  <a:gd name="T2" fmla="*/ 8 w 298"/>
                  <a:gd name="T3" fmla="*/ 31 h 124"/>
                  <a:gd name="T4" fmla="*/ 22 w 298"/>
                  <a:gd name="T5" fmla="*/ 29 h 124"/>
                  <a:gd name="T6" fmla="*/ 47 w 298"/>
                  <a:gd name="T7" fmla="*/ 16 h 124"/>
                  <a:gd name="T8" fmla="*/ 66 w 298"/>
                  <a:gd name="T9" fmla="*/ 19 h 124"/>
                  <a:gd name="T10" fmla="*/ 72 w 298"/>
                  <a:gd name="T11" fmla="*/ 25 h 124"/>
                  <a:gd name="T12" fmla="*/ 95 w 298"/>
                  <a:gd name="T13" fmla="*/ 28 h 124"/>
                  <a:gd name="T14" fmla="*/ 103 w 298"/>
                  <a:gd name="T15" fmla="*/ 21 h 124"/>
                  <a:gd name="T16" fmla="*/ 96 w 298"/>
                  <a:gd name="T17" fmla="*/ 13 h 124"/>
                  <a:gd name="T18" fmla="*/ 106 w 298"/>
                  <a:gd name="T19" fmla="*/ 0 h 124"/>
                  <a:gd name="T20" fmla="*/ 137 w 298"/>
                  <a:gd name="T21" fmla="*/ 9 h 124"/>
                  <a:gd name="T22" fmla="*/ 138 w 298"/>
                  <a:gd name="T23" fmla="*/ 20 h 124"/>
                  <a:gd name="T24" fmla="*/ 155 w 298"/>
                  <a:gd name="T25" fmla="*/ 23 h 124"/>
                  <a:gd name="T26" fmla="*/ 171 w 298"/>
                  <a:gd name="T27" fmla="*/ 18 h 124"/>
                  <a:gd name="T28" fmla="*/ 208 w 298"/>
                  <a:gd name="T29" fmla="*/ 35 h 124"/>
                  <a:gd name="T30" fmla="*/ 248 w 298"/>
                  <a:gd name="T31" fmla="*/ 22 h 124"/>
                  <a:gd name="T32" fmla="*/ 253 w 298"/>
                  <a:gd name="T33" fmla="*/ 22 h 124"/>
                  <a:gd name="T34" fmla="*/ 269 w 298"/>
                  <a:gd name="T35" fmla="*/ 28 h 124"/>
                  <a:gd name="T36" fmla="*/ 259 w 298"/>
                  <a:gd name="T37" fmla="*/ 48 h 124"/>
                  <a:gd name="T38" fmla="*/ 285 w 298"/>
                  <a:gd name="T39" fmla="*/ 48 h 124"/>
                  <a:gd name="T40" fmla="*/ 298 w 298"/>
                  <a:gd name="T41" fmla="*/ 62 h 124"/>
                  <a:gd name="T42" fmla="*/ 275 w 298"/>
                  <a:gd name="T43" fmla="*/ 66 h 124"/>
                  <a:gd name="T44" fmla="*/ 241 w 298"/>
                  <a:gd name="T45" fmla="*/ 88 h 124"/>
                  <a:gd name="T46" fmla="*/ 225 w 298"/>
                  <a:gd name="T47" fmla="*/ 83 h 124"/>
                  <a:gd name="T48" fmla="*/ 221 w 298"/>
                  <a:gd name="T49" fmla="*/ 90 h 124"/>
                  <a:gd name="T50" fmla="*/ 225 w 298"/>
                  <a:gd name="T51" fmla="*/ 98 h 124"/>
                  <a:gd name="T52" fmla="*/ 209 w 298"/>
                  <a:gd name="T53" fmla="*/ 112 h 124"/>
                  <a:gd name="T54" fmla="*/ 186 w 298"/>
                  <a:gd name="T55" fmla="*/ 113 h 124"/>
                  <a:gd name="T56" fmla="*/ 167 w 298"/>
                  <a:gd name="T57" fmla="*/ 119 h 124"/>
                  <a:gd name="T58" fmla="*/ 160 w 298"/>
                  <a:gd name="T59" fmla="*/ 124 h 124"/>
                  <a:gd name="T60" fmla="*/ 134 w 298"/>
                  <a:gd name="T61" fmla="*/ 113 h 124"/>
                  <a:gd name="T62" fmla="*/ 85 w 298"/>
                  <a:gd name="T63" fmla="*/ 109 h 124"/>
                  <a:gd name="T64" fmla="*/ 82 w 298"/>
                  <a:gd name="T65" fmla="*/ 104 h 124"/>
                  <a:gd name="T66" fmla="*/ 79 w 298"/>
                  <a:gd name="T67" fmla="*/ 101 h 124"/>
                  <a:gd name="T68" fmla="*/ 57 w 298"/>
                  <a:gd name="T69" fmla="*/ 83 h 124"/>
                  <a:gd name="T70" fmla="*/ 32 w 298"/>
                  <a:gd name="T71" fmla="*/ 80 h 124"/>
                  <a:gd name="T72" fmla="*/ 35 w 298"/>
                  <a:gd name="T73" fmla="*/ 65 h 124"/>
                  <a:gd name="T74" fmla="*/ 26 w 298"/>
                  <a:gd name="T75" fmla="*/ 50 h 124"/>
                  <a:gd name="T76" fmla="*/ 0 w 298"/>
                  <a:gd name="T77" fmla="*/ 3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8" h="124">
                    <a:moveTo>
                      <a:pt x="0" y="37"/>
                    </a:moveTo>
                    <a:lnTo>
                      <a:pt x="8" y="31"/>
                    </a:lnTo>
                    <a:lnTo>
                      <a:pt x="22" y="29"/>
                    </a:lnTo>
                    <a:lnTo>
                      <a:pt x="47" y="16"/>
                    </a:lnTo>
                    <a:lnTo>
                      <a:pt x="66" y="19"/>
                    </a:lnTo>
                    <a:lnTo>
                      <a:pt x="72" y="25"/>
                    </a:lnTo>
                    <a:lnTo>
                      <a:pt x="95" y="28"/>
                    </a:lnTo>
                    <a:lnTo>
                      <a:pt x="103" y="21"/>
                    </a:lnTo>
                    <a:lnTo>
                      <a:pt x="96" y="13"/>
                    </a:lnTo>
                    <a:lnTo>
                      <a:pt x="106" y="0"/>
                    </a:lnTo>
                    <a:lnTo>
                      <a:pt x="137" y="9"/>
                    </a:lnTo>
                    <a:lnTo>
                      <a:pt x="138" y="20"/>
                    </a:lnTo>
                    <a:lnTo>
                      <a:pt x="155" y="23"/>
                    </a:lnTo>
                    <a:lnTo>
                      <a:pt x="171" y="18"/>
                    </a:lnTo>
                    <a:lnTo>
                      <a:pt x="208" y="35"/>
                    </a:lnTo>
                    <a:lnTo>
                      <a:pt x="248" y="22"/>
                    </a:lnTo>
                    <a:lnTo>
                      <a:pt x="253" y="22"/>
                    </a:lnTo>
                    <a:lnTo>
                      <a:pt x="269" y="28"/>
                    </a:lnTo>
                    <a:lnTo>
                      <a:pt x="259" y="48"/>
                    </a:lnTo>
                    <a:lnTo>
                      <a:pt x="285" y="48"/>
                    </a:lnTo>
                    <a:lnTo>
                      <a:pt x="298" y="62"/>
                    </a:lnTo>
                    <a:lnTo>
                      <a:pt x="275" y="66"/>
                    </a:lnTo>
                    <a:lnTo>
                      <a:pt x="241" y="88"/>
                    </a:lnTo>
                    <a:lnTo>
                      <a:pt x="225" y="83"/>
                    </a:lnTo>
                    <a:lnTo>
                      <a:pt x="221" y="90"/>
                    </a:lnTo>
                    <a:lnTo>
                      <a:pt x="225" y="98"/>
                    </a:lnTo>
                    <a:lnTo>
                      <a:pt x="209" y="112"/>
                    </a:lnTo>
                    <a:lnTo>
                      <a:pt x="186" y="113"/>
                    </a:lnTo>
                    <a:lnTo>
                      <a:pt x="167" y="119"/>
                    </a:lnTo>
                    <a:lnTo>
                      <a:pt x="160" y="124"/>
                    </a:lnTo>
                    <a:lnTo>
                      <a:pt x="134" y="113"/>
                    </a:lnTo>
                    <a:lnTo>
                      <a:pt x="85" y="109"/>
                    </a:lnTo>
                    <a:lnTo>
                      <a:pt x="82" y="104"/>
                    </a:lnTo>
                    <a:lnTo>
                      <a:pt x="79" y="101"/>
                    </a:lnTo>
                    <a:lnTo>
                      <a:pt x="57" y="83"/>
                    </a:lnTo>
                    <a:lnTo>
                      <a:pt x="32" y="80"/>
                    </a:lnTo>
                    <a:lnTo>
                      <a:pt x="35" y="65"/>
                    </a:lnTo>
                    <a:lnTo>
                      <a:pt x="26" y="50"/>
                    </a:lnTo>
                    <a:lnTo>
                      <a:pt x="0" y="37"/>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11" name="Freeform 105"/>
              <p:cNvSpPr>
                <a:spLocks/>
              </p:cNvSpPr>
              <p:nvPr/>
            </p:nvSpPr>
            <p:spPr bwMode="auto">
              <a:xfrm>
                <a:off x="4848" y="3230"/>
                <a:ext cx="28" cy="9"/>
              </a:xfrm>
              <a:custGeom>
                <a:avLst/>
                <a:gdLst>
                  <a:gd name="T0" fmla="*/ 3 w 28"/>
                  <a:gd name="T1" fmla="*/ 3 h 9"/>
                  <a:gd name="T2" fmla="*/ 17 w 28"/>
                  <a:gd name="T3" fmla="*/ 0 h 9"/>
                  <a:gd name="T4" fmla="*/ 24 w 28"/>
                  <a:gd name="T5" fmla="*/ 2 h 9"/>
                  <a:gd name="T6" fmla="*/ 28 w 28"/>
                  <a:gd name="T7" fmla="*/ 6 h 9"/>
                  <a:gd name="T8" fmla="*/ 24 w 28"/>
                  <a:gd name="T9" fmla="*/ 8 h 9"/>
                  <a:gd name="T10" fmla="*/ 0 w 28"/>
                  <a:gd name="T11" fmla="*/ 9 h 9"/>
                  <a:gd name="T12" fmla="*/ 3 w 28"/>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3" y="3"/>
                    </a:moveTo>
                    <a:lnTo>
                      <a:pt x="17" y="0"/>
                    </a:lnTo>
                    <a:lnTo>
                      <a:pt x="24" y="2"/>
                    </a:lnTo>
                    <a:lnTo>
                      <a:pt x="28" y="6"/>
                    </a:lnTo>
                    <a:lnTo>
                      <a:pt x="24" y="8"/>
                    </a:lnTo>
                    <a:lnTo>
                      <a:pt x="0" y="9"/>
                    </a:lnTo>
                    <a:lnTo>
                      <a:pt x="3" y="3"/>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12" name="Freeform 106"/>
              <p:cNvSpPr>
                <a:spLocks/>
              </p:cNvSpPr>
              <p:nvPr/>
            </p:nvSpPr>
            <p:spPr bwMode="auto">
              <a:xfrm>
                <a:off x="4881" y="3275"/>
                <a:ext cx="28" cy="36"/>
              </a:xfrm>
              <a:custGeom>
                <a:avLst/>
                <a:gdLst>
                  <a:gd name="T0" fmla="*/ 0 w 28"/>
                  <a:gd name="T1" fmla="*/ 11 h 36"/>
                  <a:gd name="T2" fmla="*/ 13 w 28"/>
                  <a:gd name="T3" fmla="*/ 0 h 36"/>
                  <a:gd name="T4" fmla="*/ 19 w 28"/>
                  <a:gd name="T5" fmla="*/ 0 h 36"/>
                  <a:gd name="T6" fmla="*/ 28 w 28"/>
                  <a:gd name="T7" fmla="*/ 17 h 36"/>
                  <a:gd name="T8" fmla="*/ 15 w 28"/>
                  <a:gd name="T9" fmla="*/ 36 h 36"/>
                  <a:gd name="T10" fmla="*/ 12 w 28"/>
                  <a:gd name="T11" fmla="*/ 33 h 36"/>
                  <a:gd name="T12" fmla="*/ 4 w 28"/>
                  <a:gd name="T13" fmla="*/ 23 h 36"/>
                  <a:gd name="T14" fmla="*/ 0 w 28"/>
                  <a:gd name="T15" fmla="*/ 11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6">
                    <a:moveTo>
                      <a:pt x="0" y="11"/>
                    </a:moveTo>
                    <a:lnTo>
                      <a:pt x="13" y="0"/>
                    </a:lnTo>
                    <a:lnTo>
                      <a:pt x="19" y="0"/>
                    </a:lnTo>
                    <a:lnTo>
                      <a:pt x="28" y="17"/>
                    </a:lnTo>
                    <a:lnTo>
                      <a:pt x="15" y="36"/>
                    </a:lnTo>
                    <a:lnTo>
                      <a:pt x="12" y="33"/>
                    </a:lnTo>
                    <a:lnTo>
                      <a:pt x="4" y="23"/>
                    </a:lnTo>
                    <a:lnTo>
                      <a:pt x="0" y="11"/>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13" name="Freeform 107"/>
              <p:cNvSpPr>
                <a:spLocks/>
              </p:cNvSpPr>
              <p:nvPr/>
            </p:nvSpPr>
            <p:spPr bwMode="auto">
              <a:xfrm>
                <a:off x="5733" y="3039"/>
                <a:ext cx="75" cy="46"/>
              </a:xfrm>
              <a:custGeom>
                <a:avLst/>
                <a:gdLst>
                  <a:gd name="T0" fmla="*/ 55 w 75"/>
                  <a:gd name="T1" fmla="*/ 22 h 46"/>
                  <a:gd name="T2" fmla="*/ 75 w 75"/>
                  <a:gd name="T3" fmla="*/ 29 h 46"/>
                  <a:gd name="T4" fmla="*/ 73 w 75"/>
                  <a:gd name="T5" fmla="*/ 43 h 46"/>
                  <a:gd name="T6" fmla="*/ 73 w 75"/>
                  <a:gd name="T7" fmla="*/ 46 h 46"/>
                  <a:gd name="T8" fmla="*/ 55 w 75"/>
                  <a:gd name="T9" fmla="*/ 45 h 46"/>
                  <a:gd name="T10" fmla="*/ 43 w 75"/>
                  <a:gd name="T11" fmla="*/ 38 h 46"/>
                  <a:gd name="T12" fmla="*/ 40 w 75"/>
                  <a:gd name="T13" fmla="*/ 34 h 46"/>
                  <a:gd name="T14" fmla="*/ 29 w 75"/>
                  <a:gd name="T15" fmla="*/ 35 h 46"/>
                  <a:gd name="T16" fmla="*/ 0 w 75"/>
                  <a:gd name="T17" fmla="*/ 18 h 46"/>
                  <a:gd name="T18" fmla="*/ 9 w 75"/>
                  <a:gd name="T19" fmla="*/ 0 h 46"/>
                  <a:gd name="T20" fmla="*/ 36 w 75"/>
                  <a:gd name="T21" fmla="*/ 13 h 46"/>
                  <a:gd name="T22" fmla="*/ 55 w 75"/>
                  <a:gd name="T23" fmla="*/ 2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46">
                    <a:moveTo>
                      <a:pt x="55" y="22"/>
                    </a:moveTo>
                    <a:lnTo>
                      <a:pt x="75" y="29"/>
                    </a:lnTo>
                    <a:lnTo>
                      <a:pt x="73" y="43"/>
                    </a:lnTo>
                    <a:lnTo>
                      <a:pt x="73" y="46"/>
                    </a:lnTo>
                    <a:lnTo>
                      <a:pt x="55" y="45"/>
                    </a:lnTo>
                    <a:lnTo>
                      <a:pt x="43" y="38"/>
                    </a:lnTo>
                    <a:lnTo>
                      <a:pt x="40" y="34"/>
                    </a:lnTo>
                    <a:lnTo>
                      <a:pt x="29" y="35"/>
                    </a:lnTo>
                    <a:lnTo>
                      <a:pt x="0" y="18"/>
                    </a:lnTo>
                    <a:lnTo>
                      <a:pt x="9" y="0"/>
                    </a:lnTo>
                    <a:lnTo>
                      <a:pt x="36" y="13"/>
                    </a:lnTo>
                    <a:lnTo>
                      <a:pt x="55" y="22"/>
                    </a:lnTo>
                    <a:close/>
                  </a:path>
                </a:pathLst>
              </a:custGeom>
              <a:solidFill>
                <a:schemeClr val="bg1">
                  <a:lumMod val="50000"/>
                </a:schemeClr>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14" name="Freeform 108"/>
              <p:cNvSpPr>
                <a:spLocks/>
              </p:cNvSpPr>
              <p:nvPr/>
            </p:nvSpPr>
            <p:spPr bwMode="auto">
              <a:xfrm>
                <a:off x="5045" y="2568"/>
                <a:ext cx="242" cy="154"/>
              </a:xfrm>
              <a:custGeom>
                <a:avLst/>
                <a:gdLst>
                  <a:gd name="T0" fmla="*/ 242 w 242"/>
                  <a:gd name="T1" fmla="*/ 8 h 154"/>
                  <a:gd name="T2" fmla="*/ 221 w 242"/>
                  <a:gd name="T3" fmla="*/ 24 h 154"/>
                  <a:gd name="T4" fmla="*/ 225 w 242"/>
                  <a:gd name="T5" fmla="*/ 19 h 154"/>
                  <a:gd name="T6" fmla="*/ 217 w 242"/>
                  <a:gd name="T7" fmla="*/ 15 h 154"/>
                  <a:gd name="T8" fmla="*/ 212 w 242"/>
                  <a:gd name="T9" fmla="*/ 12 h 154"/>
                  <a:gd name="T10" fmla="*/ 194 w 242"/>
                  <a:gd name="T11" fmla="*/ 16 h 154"/>
                  <a:gd name="T12" fmla="*/ 193 w 242"/>
                  <a:gd name="T13" fmla="*/ 24 h 154"/>
                  <a:gd name="T14" fmla="*/ 185 w 242"/>
                  <a:gd name="T15" fmla="*/ 29 h 154"/>
                  <a:gd name="T16" fmla="*/ 163 w 242"/>
                  <a:gd name="T17" fmla="*/ 28 h 154"/>
                  <a:gd name="T18" fmla="*/ 159 w 242"/>
                  <a:gd name="T19" fmla="*/ 25 h 154"/>
                  <a:gd name="T20" fmla="*/ 152 w 242"/>
                  <a:gd name="T21" fmla="*/ 21 h 154"/>
                  <a:gd name="T22" fmla="*/ 150 w 242"/>
                  <a:gd name="T23" fmla="*/ 24 h 154"/>
                  <a:gd name="T24" fmla="*/ 145 w 242"/>
                  <a:gd name="T25" fmla="*/ 24 h 154"/>
                  <a:gd name="T26" fmla="*/ 142 w 242"/>
                  <a:gd name="T27" fmla="*/ 24 h 154"/>
                  <a:gd name="T28" fmla="*/ 143 w 242"/>
                  <a:gd name="T29" fmla="*/ 27 h 154"/>
                  <a:gd name="T30" fmla="*/ 138 w 242"/>
                  <a:gd name="T31" fmla="*/ 33 h 154"/>
                  <a:gd name="T32" fmla="*/ 124 w 242"/>
                  <a:gd name="T33" fmla="*/ 31 h 154"/>
                  <a:gd name="T34" fmla="*/ 121 w 242"/>
                  <a:gd name="T35" fmla="*/ 36 h 154"/>
                  <a:gd name="T36" fmla="*/ 114 w 242"/>
                  <a:gd name="T37" fmla="*/ 35 h 154"/>
                  <a:gd name="T38" fmla="*/ 106 w 242"/>
                  <a:gd name="T39" fmla="*/ 43 h 154"/>
                  <a:gd name="T40" fmla="*/ 107 w 242"/>
                  <a:gd name="T41" fmla="*/ 47 h 154"/>
                  <a:gd name="T42" fmla="*/ 95 w 242"/>
                  <a:gd name="T43" fmla="*/ 56 h 154"/>
                  <a:gd name="T44" fmla="*/ 86 w 242"/>
                  <a:gd name="T45" fmla="*/ 81 h 154"/>
                  <a:gd name="T46" fmla="*/ 75 w 242"/>
                  <a:gd name="T47" fmla="*/ 82 h 154"/>
                  <a:gd name="T48" fmla="*/ 71 w 242"/>
                  <a:gd name="T49" fmla="*/ 84 h 154"/>
                  <a:gd name="T50" fmla="*/ 67 w 242"/>
                  <a:gd name="T51" fmla="*/ 97 h 154"/>
                  <a:gd name="T52" fmla="*/ 74 w 242"/>
                  <a:gd name="T53" fmla="*/ 113 h 154"/>
                  <a:gd name="T54" fmla="*/ 71 w 242"/>
                  <a:gd name="T55" fmla="*/ 128 h 154"/>
                  <a:gd name="T56" fmla="*/ 61 w 242"/>
                  <a:gd name="T57" fmla="*/ 140 h 154"/>
                  <a:gd name="T58" fmla="*/ 53 w 242"/>
                  <a:gd name="T59" fmla="*/ 135 h 154"/>
                  <a:gd name="T60" fmla="*/ 28 w 242"/>
                  <a:gd name="T61" fmla="*/ 154 h 154"/>
                  <a:gd name="T62" fmla="*/ 7 w 242"/>
                  <a:gd name="T63" fmla="*/ 143 h 154"/>
                  <a:gd name="T64" fmla="*/ 0 w 242"/>
                  <a:gd name="T65" fmla="*/ 108 h 154"/>
                  <a:gd name="T66" fmla="*/ 36 w 242"/>
                  <a:gd name="T67" fmla="*/ 84 h 154"/>
                  <a:gd name="T68" fmla="*/ 44 w 242"/>
                  <a:gd name="T69" fmla="*/ 87 h 154"/>
                  <a:gd name="T70" fmla="*/ 49 w 242"/>
                  <a:gd name="T71" fmla="*/ 77 h 154"/>
                  <a:gd name="T72" fmla="*/ 88 w 242"/>
                  <a:gd name="T73" fmla="*/ 44 h 154"/>
                  <a:gd name="T74" fmla="*/ 96 w 242"/>
                  <a:gd name="T75" fmla="*/ 31 h 154"/>
                  <a:gd name="T76" fmla="*/ 107 w 242"/>
                  <a:gd name="T77" fmla="*/ 26 h 154"/>
                  <a:gd name="T78" fmla="*/ 118 w 242"/>
                  <a:gd name="T79" fmla="*/ 19 h 154"/>
                  <a:gd name="T80" fmla="*/ 128 w 242"/>
                  <a:gd name="T81" fmla="*/ 12 h 154"/>
                  <a:gd name="T82" fmla="*/ 138 w 242"/>
                  <a:gd name="T83" fmla="*/ 10 h 154"/>
                  <a:gd name="T84" fmla="*/ 149 w 242"/>
                  <a:gd name="T85" fmla="*/ 11 h 154"/>
                  <a:gd name="T86" fmla="*/ 159 w 242"/>
                  <a:gd name="T87" fmla="*/ 4 h 154"/>
                  <a:gd name="T88" fmla="*/ 182 w 242"/>
                  <a:gd name="T89" fmla="*/ 0 h 154"/>
                  <a:gd name="T90" fmla="*/ 204 w 242"/>
                  <a:gd name="T91" fmla="*/ 1 h 154"/>
                  <a:gd name="T92" fmla="*/ 213 w 242"/>
                  <a:gd name="T93" fmla="*/ 0 h 154"/>
                  <a:gd name="T94" fmla="*/ 229 w 242"/>
                  <a:gd name="T95" fmla="*/ 4 h 154"/>
                  <a:gd name="T96" fmla="*/ 242 w 242"/>
                  <a:gd name="T97" fmla="*/ 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2" h="154">
                    <a:moveTo>
                      <a:pt x="242" y="8"/>
                    </a:moveTo>
                    <a:lnTo>
                      <a:pt x="221" y="24"/>
                    </a:lnTo>
                    <a:lnTo>
                      <a:pt x="225" y="19"/>
                    </a:lnTo>
                    <a:lnTo>
                      <a:pt x="217" y="15"/>
                    </a:lnTo>
                    <a:lnTo>
                      <a:pt x="212" y="12"/>
                    </a:lnTo>
                    <a:lnTo>
                      <a:pt x="194" y="16"/>
                    </a:lnTo>
                    <a:lnTo>
                      <a:pt x="193" y="24"/>
                    </a:lnTo>
                    <a:lnTo>
                      <a:pt x="185" y="29"/>
                    </a:lnTo>
                    <a:lnTo>
                      <a:pt x="163" y="28"/>
                    </a:lnTo>
                    <a:lnTo>
                      <a:pt x="159" y="25"/>
                    </a:lnTo>
                    <a:lnTo>
                      <a:pt x="152" y="21"/>
                    </a:lnTo>
                    <a:lnTo>
                      <a:pt x="150" y="24"/>
                    </a:lnTo>
                    <a:lnTo>
                      <a:pt x="145" y="24"/>
                    </a:lnTo>
                    <a:lnTo>
                      <a:pt x="142" y="24"/>
                    </a:lnTo>
                    <a:lnTo>
                      <a:pt x="143" y="27"/>
                    </a:lnTo>
                    <a:lnTo>
                      <a:pt x="138" y="33"/>
                    </a:lnTo>
                    <a:lnTo>
                      <a:pt x="124" y="31"/>
                    </a:lnTo>
                    <a:lnTo>
                      <a:pt x="121" y="36"/>
                    </a:lnTo>
                    <a:lnTo>
                      <a:pt x="114" y="35"/>
                    </a:lnTo>
                    <a:lnTo>
                      <a:pt x="106" y="43"/>
                    </a:lnTo>
                    <a:lnTo>
                      <a:pt x="107" y="47"/>
                    </a:lnTo>
                    <a:lnTo>
                      <a:pt x="95" y="56"/>
                    </a:lnTo>
                    <a:lnTo>
                      <a:pt x="86" y="81"/>
                    </a:lnTo>
                    <a:lnTo>
                      <a:pt x="75" y="82"/>
                    </a:lnTo>
                    <a:lnTo>
                      <a:pt x="71" y="84"/>
                    </a:lnTo>
                    <a:lnTo>
                      <a:pt x="67" y="97"/>
                    </a:lnTo>
                    <a:lnTo>
                      <a:pt x="74" y="113"/>
                    </a:lnTo>
                    <a:lnTo>
                      <a:pt x="71" y="128"/>
                    </a:lnTo>
                    <a:lnTo>
                      <a:pt x="61" y="140"/>
                    </a:lnTo>
                    <a:lnTo>
                      <a:pt x="53" y="135"/>
                    </a:lnTo>
                    <a:lnTo>
                      <a:pt x="28" y="154"/>
                    </a:lnTo>
                    <a:lnTo>
                      <a:pt x="7" y="143"/>
                    </a:lnTo>
                    <a:lnTo>
                      <a:pt x="0" y="108"/>
                    </a:lnTo>
                    <a:lnTo>
                      <a:pt x="36" y="84"/>
                    </a:lnTo>
                    <a:lnTo>
                      <a:pt x="44" y="87"/>
                    </a:lnTo>
                    <a:lnTo>
                      <a:pt x="49" y="77"/>
                    </a:lnTo>
                    <a:lnTo>
                      <a:pt x="88" y="44"/>
                    </a:lnTo>
                    <a:lnTo>
                      <a:pt x="96" y="31"/>
                    </a:lnTo>
                    <a:lnTo>
                      <a:pt x="107" y="26"/>
                    </a:lnTo>
                    <a:lnTo>
                      <a:pt x="118" y="19"/>
                    </a:lnTo>
                    <a:lnTo>
                      <a:pt x="128" y="12"/>
                    </a:lnTo>
                    <a:lnTo>
                      <a:pt x="138" y="10"/>
                    </a:lnTo>
                    <a:lnTo>
                      <a:pt x="149" y="11"/>
                    </a:lnTo>
                    <a:lnTo>
                      <a:pt x="159" y="4"/>
                    </a:lnTo>
                    <a:lnTo>
                      <a:pt x="182" y="0"/>
                    </a:lnTo>
                    <a:lnTo>
                      <a:pt x="204" y="1"/>
                    </a:lnTo>
                    <a:lnTo>
                      <a:pt x="213" y="0"/>
                    </a:lnTo>
                    <a:lnTo>
                      <a:pt x="229" y="4"/>
                    </a:lnTo>
                    <a:lnTo>
                      <a:pt x="242" y="8"/>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15" name="Freeform 109"/>
              <p:cNvSpPr>
                <a:spLocks/>
              </p:cNvSpPr>
              <p:nvPr/>
            </p:nvSpPr>
            <p:spPr bwMode="auto">
              <a:xfrm>
                <a:off x="4337" y="2424"/>
                <a:ext cx="565" cy="275"/>
              </a:xfrm>
              <a:custGeom>
                <a:avLst/>
                <a:gdLst>
                  <a:gd name="T0" fmla="*/ 491 w 565"/>
                  <a:gd name="T1" fmla="*/ 0 h 275"/>
                  <a:gd name="T2" fmla="*/ 419 w 565"/>
                  <a:gd name="T3" fmla="*/ 23 h 275"/>
                  <a:gd name="T4" fmla="*/ 460 w 565"/>
                  <a:gd name="T5" fmla="*/ 29 h 275"/>
                  <a:gd name="T6" fmla="*/ 534 w 565"/>
                  <a:gd name="T7" fmla="*/ 17 h 275"/>
                  <a:gd name="T8" fmla="*/ 548 w 565"/>
                  <a:gd name="T9" fmla="*/ 35 h 275"/>
                  <a:gd name="T10" fmla="*/ 525 w 565"/>
                  <a:gd name="T11" fmla="*/ 32 h 275"/>
                  <a:gd name="T12" fmla="*/ 521 w 565"/>
                  <a:gd name="T13" fmla="*/ 38 h 275"/>
                  <a:gd name="T14" fmla="*/ 472 w 565"/>
                  <a:gd name="T15" fmla="*/ 57 h 275"/>
                  <a:gd name="T16" fmla="*/ 503 w 565"/>
                  <a:gd name="T17" fmla="*/ 77 h 275"/>
                  <a:gd name="T18" fmla="*/ 461 w 565"/>
                  <a:gd name="T19" fmla="*/ 88 h 275"/>
                  <a:gd name="T20" fmla="*/ 484 w 565"/>
                  <a:gd name="T21" fmla="*/ 120 h 275"/>
                  <a:gd name="T22" fmla="*/ 443 w 565"/>
                  <a:gd name="T23" fmla="*/ 131 h 275"/>
                  <a:gd name="T24" fmla="*/ 477 w 565"/>
                  <a:gd name="T25" fmla="*/ 137 h 275"/>
                  <a:gd name="T26" fmla="*/ 429 w 565"/>
                  <a:gd name="T27" fmla="*/ 142 h 275"/>
                  <a:gd name="T28" fmla="*/ 400 w 565"/>
                  <a:gd name="T29" fmla="*/ 153 h 275"/>
                  <a:gd name="T30" fmla="*/ 391 w 565"/>
                  <a:gd name="T31" fmla="*/ 181 h 275"/>
                  <a:gd name="T32" fmla="*/ 340 w 565"/>
                  <a:gd name="T33" fmla="*/ 196 h 275"/>
                  <a:gd name="T34" fmla="*/ 317 w 565"/>
                  <a:gd name="T35" fmla="*/ 204 h 275"/>
                  <a:gd name="T36" fmla="*/ 291 w 565"/>
                  <a:gd name="T37" fmla="*/ 235 h 275"/>
                  <a:gd name="T38" fmla="*/ 249 w 565"/>
                  <a:gd name="T39" fmla="*/ 267 h 275"/>
                  <a:gd name="T40" fmla="*/ 227 w 565"/>
                  <a:gd name="T41" fmla="*/ 267 h 275"/>
                  <a:gd name="T42" fmla="*/ 186 w 565"/>
                  <a:gd name="T43" fmla="*/ 212 h 275"/>
                  <a:gd name="T44" fmla="*/ 173 w 565"/>
                  <a:gd name="T45" fmla="*/ 191 h 275"/>
                  <a:gd name="T46" fmla="*/ 195 w 565"/>
                  <a:gd name="T47" fmla="*/ 172 h 275"/>
                  <a:gd name="T48" fmla="*/ 170 w 565"/>
                  <a:gd name="T49" fmla="*/ 165 h 275"/>
                  <a:gd name="T50" fmla="*/ 185 w 565"/>
                  <a:gd name="T51" fmla="*/ 146 h 275"/>
                  <a:gd name="T52" fmla="*/ 159 w 565"/>
                  <a:gd name="T53" fmla="*/ 142 h 275"/>
                  <a:gd name="T54" fmla="*/ 127 w 565"/>
                  <a:gd name="T55" fmla="*/ 92 h 275"/>
                  <a:gd name="T56" fmla="*/ 18 w 565"/>
                  <a:gd name="T57" fmla="*/ 82 h 275"/>
                  <a:gd name="T58" fmla="*/ 58 w 565"/>
                  <a:gd name="T59" fmla="*/ 74 h 275"/>
                  <a:gd name="T60" fmla="*/ 2 w 565"/>
                  <a:gd name="T61" fmla="*/ 64 h 275"/>
                  <a:gd name="T62" fmla="*/ 73 w 565"/>
                  <a:gd name="T63" fmla="*/ 47 h 275"/>
                  <a:gd name="T64" fmla="*/ 48 w 565"/>
                  <a:gd name="T65" fmla="*/ 38 h 275"/>
                  <a:gd name="T66" fmla="*/ 177 w 565"/>
                  <a:gd name="T67" fmla="*/ 23 h 275"/>
                  <a:gd name="T68" fmla="*/ 224 w 565"/>
                  <a:gd name="T69" fmla="*/ 7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5" h="275">
                    <a:moveTo>
                      <a:pt x="224" y="7"/>
                    </a:moveTo>
                    <a:lnTo>
                      <a:pt x="491" y="0"/>
                    </a:lnTo>
                    <a:lnTo>
                      <a:pt x="497" y="8"/>
                    </a:lnTo>
                    <a:lnTo>
                      <a:pt x="419" y="23"/>
                    </a:lnTo>
                    <a:lnTo>
                      <a:pt x="494" y="22"/>
                    </a:lnTo>
                    <a:lnTo>
                      <a:pt x="460" y="29"/>
                    </a:lnTo>
                    <a:lnTo>
                      <a:pt x="467" y="33"/>
                    </a:lnTo>
                    <a:lnTo>
                      <a:pt x="534" y="17"/>
                    </a:lnTo>
                    <a:lnTo>
                      <a:pt x="565" y="27"/>
                    </a:lnTo>
                    <a:lnTo>
                      <a:pt x="548" y="35"/>
                    </a:lnTo>
                    <a:lnTo>
                      <a:pt x="536" y="32"/>
                    </a:lnTo>
                    <a:lnTo>
                      <a:pt x="525" y="32"/>
                    </a:lnTo>
                    <a:lnTo>
                      <a:pt x="520" y="35"/>
                    </a:lnTo>
                    <a:lnTo>
                      <a:pt x="521" y="38"/>
                    </a:lnTo>
                    <a:lnTo>
                      <a:pt x="471" y="50"/>
                    </a:lnTo>
                    <a:lnTo>
                      <a:pt x="472" y="57"/>
                    </a:lnTo>
                    <a:lnTo>
                      <a:pt x="500" y="57"/>
                    </a:lnTo>
                    <a:lnTo>
                      <a:pt x="503" y="77"/>
                    </a:lnTo>
                    <a:lnTo>
                      <a:pt x="469" y="71"/>
                    </a:lnTo>
                    <a:lnTo>
                      <a:pt x="461" y="88"/>
                    </a:lnTo>
                    <a:lnTo>
                      <a:pt x="500" y="88"/>
                    </a:lnTo>
                    <a:lnTo>
                      <a:pt x="484" y="120"/>
                    </a:lnTo>
                    <a:lnTo>
                      <a:pt x="441" y="121"/>
                    </a:lnTo>
                    <a:lnTo>
                      <a:pt x="443" y="131"/>
                    </a:lnTo>
                    <a:lnTo>
                      <a:pt x="453" y="128"/>
                    </a:lnTo>
                    <a:lnTo>
                      <a:pt x="477" y="137"/>
                    </a:lnTo>
                    <a:lnTo>
                      <a:pt x="464" y="155"/>
                    </a:lnTo>
                    <a:lnTo>
                      <a:pt x="429" y="142"/>
                    </a:lnTo>
                    <a:lnTo>
                      <a:pt x="423" y="139"/>
                    </a:lnTo>
                    <a:lnTo>
                      <a:pt x="400" y="153"/>
                    </a:lnTo>
                    <a:lnTo>
                      <a:pt x="454" y="159"/>
                    </a:lnTo>
                    <a:lnTo>
                      <a:pt x="391" y="181"/>
                    </a:lnTo>
                    <a:lnTo>
                      <a:pt x="370" y="178"/>
                    </a:lnTo>
                    <a:lnTo>
                      <a:pt x="340" y="196"/>
                    </a:lnTo>
                    <a:lnTo>
                      <a:pt x="328" y="207"/>
                    </a:lnTo>
                    <a:lnTo>
                      <a:pt x="317" y="204"/>
                    </a:lnTo>
                    <a:lnTo>
                      <a:pt x="308" y="212"/>
                    </a:lnTo>
                    <a:lnTo>
                      <a:pt x="291" y="235"/>
                    </a:lnTo>
                    <a:lnTo>
                      <a:pt x="272" y="275"/>
                    </a:lnTo>
                    <a:lnTo>
                      <a:pt x="249" y="267"/>
                    </a:lnTo>
                    <a:lnTo>
                      <a:pt x="227" y="263"/>
                    </a:lnTo>
                    <a:lnTo>
                      <a:pt x="227" y="267"/>
                    </a:lnTo>
                    <a:lnTo>
                      <a:pt x="192" y="226"/>
                    </a:lnTo>
                    <a:lnTo>
                      <a:pt x="186" y="212"/>
                    </a:lnTo>
                    <a:lnTo>
                      <a:pt x="180" y="208"/>
                    </a:lnTo>
                    <a:lnTo>
                      <a:pt x="173" y="191"/>
                    </a:lnTo>
                    <a:lnTo>
                      <a:pt x="180" y="172"/>
                    </a:lnTo>
                    <a:lnTo>
                      <a:pt x="195" y="172"/>
                    </a:lnTo>
                    <a:lnTo>
                      <a:pt x="197" y="161"/>
                    </a:lnTo>
                    <a:lnTo>
                      <a:pt x="170" y="165"/>
                    </a:lnTo>
                    <a:lnTo>
                      <a:pt x="162" y="153"/>
                    </a:lnTo>
                    <a:lnTo>
                      <a:pt x="185" y="146"/>
                    </a:lnTo>
                    <a:lnTo>
                      <a:pt x="177" y="141"/>
                    </a:lnTo>
                    <a:lnTo>
                      <a:pt x="159" y="142"/>
                    </a:lnTo>
                    <a:lnTo>
                      <a:pt x="148" y="106"/>
                    </a:lnTo>
                    <a:lnTo>
                      <a:pt x="127" y="92"/>
                    </a:lnTo>
                    <a:lnTo>
                      <a:pt x="86" y="86"/>
                    </a:lnTo>
                    <a:lnTo>
                      <a:pt x="18" y="82"/>
                    </a:lnTo>
                    <a:lnTo>
                      <a:pt x="12" y="73"/>
                    </a:lnTo>
                    <a:lnTo>
                      <a:pt x="58" y="74"/>
                    </a:lnTo>
                    <a:lnTo>
                      <a:pt x="59" y="70"/>
                    </a:lnTo>
                    <a:lnTo>
                      <a:pt x="2" y="64"/>
                    </a:lnTo>
                    <a:lnTo>
                      <a:pt x="0" y="59"/>
                    </a:lnTo>
                    <a:lnTo>
                      <a:pt x="73" y="47"/>
                    </a:lnTo>
                    <a:lnTo>
                      <a:pt x="69" y="40"/>
                    </a:lnTo>
                    <a:lnTo>
                      <a:pt x="48" y="38"/>
                    </a:lnTo>
                    <a:lnTo>
                      <a:pt x="170" y="14"/>
                    </a:lnTo>
                    <a:lnTo>
                      <a:pt x="177" y="23"/>
                    </a:lnTo>
                    <a:lnTo>
                      <a:pt x="180" y="13"/>
                    </a:lnTo>
                    <a:lnTo>
                      <a:pt x="224" y="7"/>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16" name="Freeform 110"/>
              <p:cNvSpPr>
                <a:spLocks/>
              </p:cNvSpPr>
              <p:nvPr/>
            </p:nvSpPr>
            <p:spPr bwMode="auto">
              <a:xfrm>
                <a:off x="5201" y="2698"/>
                <a:ext cx="57" cy="28"/>
              </a:xfrm>
              <a:custGeom>
                <a:avLst/>
                <a:gdLst>
                  <a:gd name="T0" fmla="*/ 41 w 57"/>
                  <a:gd name="T1" fmla="*/ 0 h 28"/>
                  <a:gd name="T2" fmla="*/ 56 w 57"/>
                  <a:gd name="T3" fmla="*/ 4 h 28"/>
                  <a:gd name="T4" fmla="*/ 57 w 57"/>
                  <a:gd name="T5" fmla="*/ 14 h 28"/>
                  <a:gd name="T6" fmla="*/ 53 w 57"/>
                  <a:gd name="T7" fmla="*/ 28 h 28"/>
                  <a:gd name="T8" fmla="*/ 50 w 57"/>
                  <a:gd name="T9" fmla="*/ 27 h 28"/>
                  <a:gd name="T10" fmla="*/ 31 w 57"/>
                  <a:gd name="T11" fmla="*/ 22 h 28"/>
                  <a:gd name="T12" fmla="*/ 22 w 57"/>
                  <a:gd name="T13" fmla="*/ 24 h 28"/>
                  <a:gd name="T14" fmla="*/ 13 w 57"/>
                  <a:gd name="T15" fmla="*/ 22 h 28"/>
                  <a:gd name="T16" fmla="*/ 1 w 57"/>
                  <a:gd name="T17" fmla="*/ 24 h 28"/>
                  <a:gd name="T18" fmla="*/ 0 w 57"/>
                  <a:gd name="T19" fmla="*/ 18 h 28"/>
                  <a:gd name="T20" fmla="*/ 0 w 57"/>
                  <a:gd name="T21" fmla="*/ 12 h 28"/>
                  <a:gd name="T22" fmla="*/ 31 w 57"/>
                  <a:gd name="T23" fmla="*/ 0 h 28"/>
                  <a:gd name="T24" fmla="*/ 41 w 57"/>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28">
                    <a:moveTo>
                      <a:pt x="41" y="0"/>
                    </a:moveTo>
                    <a:lnTo>
                      <a:pt x="56" y="4"/>
                    </a:lnTo>
                    <a:lnTo>
                      <a:pt x="57" y="14"/>
                    </a:lnTo>
                    <a:lnTo>
                      <a:pt x="53" y="28"/>
                    </a:lnTo>
                    <a:lnTo>
                      <a:pt x="50" y="27"/>
                    </a:lnTo>
                    <a:lnTo>
                      <a:pt x="31" y="22"/>
                    </a:lnTo>
                    <a:lnTo>
                      <a:pt x="22" y="24"/>
                    </a:lnTo>
                    <a:lnTo>
                      <a:pt x="13" y="22"/>
                    </a:lnTo>
                    <a:lnTo>
                      <a:pt x="1" y="24"/>
                    </a:lnTo>
                    <a:lnTo>
                      <a:pt x="0" y="18"/>
                    </a:lnTo>
                    <a:lnTo>
                      <a:pt x="0" y="12"/>
                    </a:lnTo>
                    <a:lnTo>
                      <a:pt x="31" y="0"/>
                    </a:lnTo>
                    <a:lnTo>
                      <a:pt x="41" y="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17" name="Freeform 111"/>
              <p:cNvSpPr>
                <a:spLocks/>
              </p:cNvSpPr>
              <p:nvPr/>
            </p:nvSpPr>
            <p:spPr bwMode="auto">
              <a:xfrm>
                <a:off x="5195" y="2720"/>
                <a:ext cx="65" cy="27"/>
              </a:xfrm>
              <a:custGeom>
                <a:avLst/>
                <a:gdLst>
                  <a:gd name="T0" fmla="*/ 56 w 65"/>
                  <a:gd name="T1" fmla="*/ 5 h 27"/>
                  <a:gd name="T2" fmla="*/ 62 w 65"/>
                  <a:gd name="T3" fmla="*/ 7 h 27"/>
                  <a:gd name="T4" fmla="*/ 62 w 65"/>
                  <a:gd name="T5" fmla="*/ 13 h 27"/>
                  <a:gd name="T6" fmla="*/ 65 w 65"/>
                  <a:gd name="T7" fmla="*/ 20 h 27"/>
                  <a:gd name="T8" fmla="*/ 59 w 65"/>
                  <a:gd name="T9" fmla="*/ 25 h 27"/>
                  <a:gd name="T10" fmla="*/ 50 w 65"/>
                  <a:gd name="T11" fmla="*/ 27 h 27"/>
                  <a:gd name="T12" fmla="*/ 44 w 65"/>
                  <a:gd name="T13" fmla="*/ 23 h 27"/>
                  <a:gd name="T14" fmla="*/ 33 w 65"/>
                  <a:gd name="T15" fmla="*/ 19 h 27"/>
                  <a:gd name="T16" fmla="*/ 8 w 65"/>
                  <a:gd name="T17" fmla="*/ 18 h 27"/>
                  <a:gd name="T18" fmla="*/ 0 w 65"/>
                  <a:gd name="T19" fmla="*/ 23 h 27"/>
                  <a:gd name="T20" fmla="*/ 0 w 65"/>
                  <a:gd name="T21" fmla="*/ 14 h 27"/>
                  <a:gd name="T22" fmla="*/ 5 w 65"/>
                  <a:gd name="T23" fmla="*/ 4 h 27"/>
                  <a:gd name="T24" fmla="*/ 13 w 65"/>
                  <a:gd name="T25" fmla="*/ 3 h 27"/>
                  <a:gd name="T26" fmla="*/ 24 w 65"/>
                  <a:gd name="T27" fmla="*/ 12 h 27"/>
                  <a:gd name="T28" fmla="*/ 30 w 65"/>
                  <a:gd name="T29" fmla="*/ 9 h 27"/>
                  <a:gd name="T30" fmla="*/ 28 w 65"/>
                  <a:gd name="T31" fmla="*/ 2 h 27"/>
                  <a:gd name="T32" fmla="*/ 37 w 65"/>
                  <a:gd name="T33" fmla="*/ 0 h 27"/>
                  <a:gd name="T34" fmla="*/ 56 w 65"/>
                  <a:gd name="T35"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27">
                    <a:moveTo>
                      <a:pt x="56" y="5"/>
                    </a:moveTo>
                    <a:lnTo>
                      <a:pt x="62" y="7"/>
                    </a:lnTo>
                    <a:lnTo>
                      <a:pt x="62" y="13"/>
                    </a:lnTo>
                    <a:lnTo>
                      <a:pt x="65" y="20"/>
                    </a:lnTo>
                    <a:lnTo>
                      <a:pt x="59" y="25"/>
                    </a:lnTo>
                    <a:lnTo>
                      <a:pt x="50" y="27"/>
                    </a:lnTo>
                    <a:lnTo>
                      <a:pt x="44" y="23"/>
                    </a:lnTo>
                    <a:lnTo>
                      <a:pt x="33" y="19"/>
                    </a:lnTo>
                    <a:lnTo>
                      <a:pt x="8" y="18"/>
                    </a:lnTo>
                    <a:lnTo>
                      <a:pt x="0" y="23"/>
                    </a:lnTo>
                    <a:lnTo>
                      <a:pt x="0" y="14"/>
                    </a:lnTo>
                    <a:lnTo>
                      <a:pt x="5" y="4"/>
                    </a:lnTo>
                    <a:lnTo>
                      <a:pt x="13" y="3"/>
                    </a:lnTo>
                    <a:lnTo>
                      <a:pt x="24" y="12"/>
                    </a:lnTo>
                    <a:lnTo>
                      <a:pt x="30" y="9"/>
                    </a:lnTo>
                    <a:lnTo>
                      <a:pt x="28" y="2"/>
                    </a:lnTo>
                    <a:lnTo>
                      <a:pt x="37" y="0"/>
                    </a:lnTo>
                    <a:lnTo>
                      <a:pt x="56" y="5"/>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18" name="Freeform 112"/>
              <p:cNvSpPr>
                <a:spLocks/>
              </p:cNvSpPr>
              <p:nvPr/>
            </p:nvSpPr>
            <p:spPr bwMode="auto">
              <a:xfrm>
                <a:off x="5193" y="2738"/>
                <a:ext cx="54" cy="29"/>
              </a:xfrm>
              <a:custGeom>
                <a:avLst/>
                <a:gdLst>
                  <a:gd name="T0" fmla="*/ 2 w 54"/>
                  <a:gd name="T1" fmla="*/ 5 h 29"/>
                  <a:gd name="T2" fmla="*/ 10 w 54"/>
                  <a:gd name="T3" fmla="*/ 0 h 29"/>
                  <a:gd name="T4" fmla="*/ 35 w 54"/>
                  <a:gd name="T5" fmla="*/ 1 h 29"/>
                  <a:gd name="T6" fmla="*/ 46 w 54"/>
                  <a:gd name="T7" fmla="*/ 5 h 29"/>
                  <a:gd name="T8" fmla="*/ 52 w 54"/>
                  <a:gd name="T9" fmla="*/ 9 h 29"/>
                  <a:gd name="T10" fmla="*/ 54 w 54"/>
                  <a:gd name="T11" fmla="*/ 13 h 29"/>
                  <a:gd name="T12" fmla="*/ 46 w 54"/>
                  <a:gd name="T13" fmla="*/ 17 h 29"/>
                  <a:gd name="T14" fmla="*/ 42 w 54"/>
                  <a:gd name="T15" fmla="*/ 24 h 29"/>
                  <a:gd name="T16" fmla="*/ 23 w 54"/>
                  <a:gd name="T17" fmla="*/ 29 h 29"/>
                  <a:gd name="T18" fmla="*/ 22 w 54"/>
                  <a:gd name="T19" fmla="*/ 24 h 29"/>
                  <a:gd name="T20" fmla="*/ 16 w 54"/>
                  <a:gd name="T21" fmla="*/ 24 h 29"/>
                  <a:gd name="T22" fmla="*/ 17 w 54"/>
                  <a:gd name="T23" fmla="*/ 18 h 29"/>
                  <a:gd name="T24" fmla="*/ 3 w 54"/>
                  <a:gd name="T25" fmla="*/ 13 h 29"/>
                  <a:gd name="T26" fmla="*/ 0 w 54"/>
                  <a:gd name="T27" fmla="*/ 13 h 29"/>
                  <a:gd name="T28" fmla="*/ 2 w 54"/>
                  <a:gd name="T2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29">
                    <a:moveTo>
                      <a:pt x="2" y="5"/>
                    </a:moveTo>
                    <a:lnTo>
                      <a:pt x="10" y="0"/>
                    </a:lnTo>
                    <a:lnTo>
                      <a:pt x="35" y="1"/>
                    </a:lnTo>
                    <a:lnTo>
                      <a:pt x="46" y="5"/>
                    </a:lnTo>
                    <a:lnTo>
                      <a:pt x="52" y="9"/>
                    </a:lnTo>
                    <a:lnTo>
                      <a:pt x="54" y="13"/>
                    </a:lnTo>
                    <a:lnTo>
                      <a:pt x="46" y="17"/>
                    </a:lnTo>
                    <a:lnTo>
                      <a:pt x="42" y="24"/>
                    </a:lnTo>
                    <a:lnTo>
                      <a:pt x="23" y="29"/>
                    </a:lnTo>
                    <a:lnTo>
                      <a:pt x="22" y="24"/>
                    </a:lnTo>
                    <a:lnTo>
                      <a:pt x="16" y="24"/>
                    </a:lnTo>
                    <a:lnTo>
                      <a:pt x="17" y="18"/>
                    </a:lnTo>
                    <a:lnTo>
                      <a:pt x="3" y="13"/>
                    </a:lnTo>
                    <a:lnTo>
                      <a:pt x="0" y="13"/>
                    </a:lnTo>
                    <a:lnTo>
                      <a:pt x="2" y="5"/>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19" name="Freeform 113"/>
              <p:cNvSpPr>
                <a:spLocks/>
              </p:cNvSpPr>
              <p:nvPr/>
            </p:nvSpPr>
            <p:spPr bwMode="auto">
              <a:xfrm>
                <a:off x="5214" y="2740"/>
                <a:ext cx="87" cy="59"/>
              </a:xfrm>
              <a:custGeom>
                <a:avLst/>
                <a:gdLst>
                  <a:gd name="T0" fmla="*/ 25 w 87"/>
                  <a:gd name="T1" fmla="*/ 15 h 59"/>
                  <a:gd name="T2" fmla="*/ 33 w 87"/>
                  <a:gd name="T3" fmla="*/ 11 h 59"/>
                  <a:gd name="T4" fmla="*/ 31 w 87"/>
                  <a:gd name="T5" fmla="*/ 7 h 59"/>
                  <a:gd name="T6" fmla="*/ 40 w 87"/>
                  <a:gd name="T7" fmla="*/ 5 h 59"/>
                  <a:gd name="T8" fmla="*/ 46 w 87"/>
                  <a:gd name="T9" fmla="*/ 0 h 59"/>
                  <a:gd name="T10" fmla="*/ 70 w 87"/>
                  <a:gd name="T11" fmla="*/ 7 h 59"/>
                  <a:gd name="T12" fmla="*/ 70 w 87"/>
                  <a:gd name="T13" fmla="*/ 18 h 59"/>
                  <a:gd name="T14" fmla="*/ 87 w 87"/>
                  <a:gd name="T15" fmla="*/ 33 h 59"/>
                  <a:gd name="T16" fmla="*/ 74 w 87"/>
                  <a:gd name="T17" fmla="*/ 35 h 59"/>
                  <a:gd name="T18" fmla="*/ 80 w 87"/>
                  <a:gd name="T19" fmla="*/ 47 h 59"/>
                  <a:gd name="T20" fmla="*/ 72 w 87"/>
                  <a:gd name="T21" fmla="*/ 48 h 59"/>
                  <a:gd name="T22" fmla="*/ 61 w 87"/>
                  <a:gd name="T23" fmla="*/ 59 h 59"/>
                  <a:gd name="T24" fmla="*/ 51 w 87"/>
                  <a:gd name="T25" fmla="*/ 58 h 59"/>
                  <a:gd name="T26" fmla="*/ 39 w 87"/>
                  <a:gd name="T27" fmla="*/ 51 h 59"/>
                  <a:gd name="T28" fmla="*/ 26 w 87"/>
                  <a:gd name="T29" fmla="*/ 48 h 59"/>
                  <a:gd name="T30" fmla="*/ 13 w 87"/>
                  <a:gd name="T31" fmla="*/ 51 h 59"/>
                  <a:gd name="T32" fmla="*/ 5 w 87"/>
                  <a:gd name="T33" fmla="*/ 54 h 59"/>
                  <a:gd name="T34" fmla="*/ 4 w 87"/>
                  <a:gd name="T35" fmla="*/ 49 h 59"/>
                  <a:gd name="T36" fmla="*/ 0 w 87"/>
                  <a:gd name="T37" fmla="*/ 46 h 59"/>
                  <a:gd name="T38" fmla="*/ 7 w 87"/>
                  <a:gd name="T39" fmla="*/ 40 h 59"/>
                  <a:gd name="T40" fmla="*/ 2 w 87"/>
                  <a:gd name="T41" fmla="*/ 27 h 59"/>
                  <a:gd name="T42" fmla="*/ 21 w 87"/>
                  <a:gd name="T43" fmla="*/ 22 h 59"/>
                  <a:gd name="T44" fmla="*/ 25 w 87"/>
                  <a:gd name="T45" fmla="*/ 1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59">
                    <a:moveTo>
                      <a:pt x="25" y="15"/>
                    </a:moveTo>
                    <a:lnTo>
                      <a:pt x="33" y="11"/>
                    </a:lnTo>
                    <a:lnTo>
                      <a:pt x="31" y="7"/>
                    </a:lnTo>
                    <a:lnTo>
                      <a:pt x="40" y="5"/>
                    </a:lnTo>
                    <a:lnTo>
                      <a:pt x="46" y="0"/>
                    </a:lnTo>
                    <a:lnTo>
                      <a:pt x="70" y="7"/>
                    </a:lnTo>
                    <a:lnTo>
                      <a:pt x="70" y="18"/>
                    </a:lnTo>
                    <a:lnTo>
                      <a:pt x="87" y="33"/>
                    </a:lnTo>
                    <a:lnTo>
                      <a:pt x="74" y="35"/>
                    </a:lnTo>
                    <a:lnTo>
                      <a:pt x="80" y="47"/>
                    </a:lnTo>
                    <a:lnTo>
                      <a:pt x="72" y="48"/>
                    </a:lnTo>
                    <a:lnTo>
                      <a:pt x="61" y="59"/>
                    </a:lnTo>
                    <a:lnTo>
                      <a:pt x="51" y="58"/>
                    </a:lnTo>
                    <a:lnTo>
                      <a:pt x="39" y="51"/>
                    </a:lnTo>
                    <a:lnTo>
                      <a:pt x="26" y="48"/>
                    </a:lnTo>
                    <a:lnTo>
                      <a:pt x="13" y="51"/>
                    </a:lnTo>
                    <a:lnTo>
                      <a:pt x="5" y="54"/>
                    </a:lnTo>
                    <a:lnTo>
                      <a:pt x="4" y="49"/>
                    </a:lnTo>
                    <a:lnTo>
                      <a:pt x="0" y="46"/>
                    </a:lnTo>
                    <a:lnTo>
                      <a:pt x="7" y="40"/>
                    </a:lnTo>
                    <a:lnTo>
                      <a:pt x="2" y="27"/>
                    </a:lnTo>
                    <a:lnTo>
                      <a:pt x="21" y="22"/>
                    </a:lnTo>
                    <a:lnTo>
                      <a:pt x="25" y="15"/>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20" name="Freeform 114"/>
              <p:cNvSpPr>
                <a:spLocks/>
              </p:cNvSpPr>
              <p:nvPr/>
            </p:nvSpPr>
            <p:spPr bwMode="auto">
              <a:xfrm>
                <a:off x="5245" y="2830"/>
                <a:ext cx="32" cy="35"/>
              </a:xfrm>
              <a:custGeom>
                <a:avLst/>
                <a:gdLst>
                  <a:gd name="T0" fmla="*/ 1 w 32"/>
                  <a:gd name="T1" fmla="*/ 2 h 35"/>
                  <a:gd name="T2" fmla="*/ 9 w 32"/>
                  <a:gd name="T3" fmla="*/ 0 h 35"/>
                  <a:gd name="T4" fmla="*/ 23 w 32"/>
                  <a:gd name="T5" fmla="*/ 5 h 35"/>
                  <a:gd name="T6" fmla="*/ 25 w 32"/>
                  <a:gd name="T7" fmla="*/ 11 h 35"/>
                  <a:gd name="T8" fmla="*/ 30 w 32"/>
                  <a:gd name="T9" fmla="*/ 16 h 35"/>
                  <a:gd name="T10" fmla="*/ 32 w 32"/>
                  <a:gd name="T11" fmla="*/ 24 h 35"/>
                  <a:gd name="T12" fmla="*/ 22 w 32"/>
                  <a:gd name="T13" fmla="*/ 23 h 35"/>
                  <a:gd name="T14" fmla="*/ 22 w 32"/>
                  <a:gd name="T15" fmla="*/ 27 h 35"/>
                  <a:gd name="T16" fmla="*/ 13 w 32"/>
                  <a:gd name="T17" fmla="*/ 35 h 35"/>
                  <a:gd name="T18" fmla="*/ 15 w 32"/>
                  <a:gd name="T19" fmla="*/ 23 h 35"/>
                  <a:gd name="T20" fmla="*/ 6 w 32"/>
                  <a:gd name="T21" fmla="*/ 9 h 35"/>
                  <a:gd name="T22" fmla="*/ 0 w 32"/>
                  <a:gd name="T23" fmla="*/ 2 h 35"/>
                  <a:gd name="T24" fmla="*/ 1 w 32"/>
                  <a:gd name="T25"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5">
                    <a:moveTo>
                      <a:pt x="1" y="2"/>
                    </a:moveTo>
                    <a:lnTo>
                      <a:pt x="9" y="0"/>
                    </a:lnTo>
                    <a:lnTo>
                      <a:pt x="23" y="5"/>
                    </a:lnTo>
                    <a:lnTo>
                      <a:pt x="25" y="11"/>
                    </a:lnTo>
                    <a:lnTo>
                      <a:pt x="30" y="16"/>
                    </a:lnTo>
                    <a:lnTo>
                      <a:pt x="32" y="24"/>
                    </a:lnTo>
                    <a:lnTo>
                      <a:pt x="22" y="23"/>
                    </a:lnTo>
                    <a:lnTo>
                      <a:pt x="22" y="27"/>
                    </a:lnTo>
                    <a:lnTo>
                      <a:pt x="13" y="35"/>
                    </a:lnTo>
                    <a:lnTo>
                      <a:pt x="15" y="23"/>
                    </a:lnTo>
                    <a:lnTo>
                      <a:pt x="6" y="9"/>
                    </a:lnTo>
                    <a:lnTo>
                      <a:pt x="0" y="2"/>
                    </a:lnTo>
                    <a:lnTo>
                      <a:pt x="1" y="2"/>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21" name="Freeform 115"/>
              <p:cNvSpPr>
                <a:spLocks/>
              </p:cNvSpPr>
              <p:nvPr/>
            </p:nvSpPr>
            <p:spPr bwMode="auto">
              <a:xfrm>
                <a:off x="5204" y="2784"/>
                <a:ext cx="165" cy="94"/>
              </a:xfrm>
              <a:custGeom>
                <a:avLst/>
                <a:gdLst>
                  <a:gd name="T0" fmla="*/ 23 w 165"/>
                  <a:gd name="T1" fmla="*/ 7 h 94"/>
                  <a:gd name="T2" fmla="*/ 36 w 165"/>
                  <a:gd name="T3" fmla="*/ 4 h 94"/>
                  <a:gd name="T4" fmla="*/ 49 w 165"/>
                  <a:gd name="T5" fmla="*/ 7 h 94"/>
                  <a:gd name="T6" fmla="*/ 61 w 165"/>
                  <a:gd name="T7" fmla="*/ 14 h 94"/>
                  <a:gd name="T8" fmla="*/ 71 w 165"/>
                  <a:gd name="T9" fmla="*/ 15 h 94"/>
                  <a:gd name="T10" fmla="*/ 82 w 165"/>
                  <a:gd name="T11" fmla="*/ 4 h 94"/>
                  <a:gd name="T12" fmla="*/ 90 w 165"/>
                  <a:gd name="T13" fmla="*/ 3 h 94"/>
                  <a:gd name="T14" fmla="*/ 103 w 165"/>
                  <a:gd name="T15" fmla="*/ 0 h 94"/>
                  <a:gd name="T16" fmla="*/ 109 w 165"/>
                  <a:gd name="T17" fmla="*/ 2 h 94"/>
                  <a:gd name="T18" fmla="*/ 123 w 165"/>
                  <a:gd name="T19" fmla="*/ 25 h 94"/>
                  <a:gd name="T20" fmla="*/ 147 w 165"/>
                  <a:gd name="T21" fmla="*/ 27 h 94"/>
                  <a:gd name="T22" fmla="*/ 159 w 165"/>
                  <a:gd name="T23" fmla="*/ 34 h 94"/>
                  <a:gd name="T24" fmla="*/ 165 w 165"/>
                  <a:gd name="T25" fmla="*/ 35 h 94"/>
                  <a:gd name="T26" fmla="*/ 162 w 165"/>
                  <a:gd name="T27" fmla="*/ 53 h 94"/>
                  <a:gd name="T28" fmla="*/ 153 w 165"/>
                  <a:gd name="T29" fmla="*/ 53 h 94"/>
                  <a:gd name="T30" fmla="*/ 146 w 165"/>
                  <a:gd name="T31" fmla="*/ 61 h 94"/>
                  <a:gd name="T32" fmla="*/ 134 w 165"/>
                  <a:gd name="T33" fmla="*/ 65 h 94"/>
                  <a:gd name="T34" fmla="*/ 114 w 165"/>
                  <a:gd name="T35" fmla="*/ 73 h 94"/>
                  <a:gd name="T36" fmla="*/ 120 w 165"/>
                  <a:gd name="T37" fmla="*/ 82 h 94"/>
                  <a:gd name="T38" fmla="*/ 132 w 165"/>
                  <a:gd name="T39" fmla="*/ 82 h 94"/>
                  <a:gd name="T40" fmla="*/ 130 w 165"/>
                  <a:gd name="T41" fmla="*/ 86 h 94"/>
                  <a:gd name="T42" fmla="*/ 105 w 165"/>
                  <a:gd name="T43" fmla="*/ 94 h 94"/>
                  <a:gd name="T44" fmla="*/ 95 w 165"/>
                  <a:gd name="T45" fmla="*/ 82 h 94"/>
                  <a:gd name="T46" fmla="*/ 107 w 165"/>
                  <a:gd name="T47" fmla="*/ 75 h 94"/>
                  <a:gd name="T48" fmla="*/ 97 w 165"/>
                  <a:gd name="T49" fmla="*/ 72 h 94"/>
                  <a:gd name="T50" fmla="*/ 83 w 165"/>
                  <a:gd name="T51" fmla="*/ 70 h 94"/>
                  <a:gd name="T52" fmla="*/ 70 w 165"/>
                  <a:gd name="T53" fmla="*/ 83 h 94"/>
                  <a:gd name="T54" fmla="*/ 60 w 165"/>
                  <a:gd name="T55" fmla="*/ 84 h 94"/>
                  <a:gd name="T56" fmla="*/ 54 w 165"/>
                  <a:gd name="T57" fmla="*/ 81 h 94"/>
                  <a:gd name="T58" fmla="*/ 63 w 165"/>
                  <a:gd name="T59" fmla="*/ 73 h 94"/>
                  <a:gd name="T60" fmla="*/ 63 w 165"/>
                  <a:gd name="T61" fmla="*/ 69 h 94"/>
                  <a:gd name="T62" fmla="*/ 73 w 165"/>
                  <a:gd name="T63" fmla="*/ 70 h 94"/>
                  <a:gd name="T64" fmla="*/ 71 w 165"/>
                  <a:gd name="T65" fmla="*/ 62 h 94"/>
                  <a:gd name="T66" fmla="*/ 66 w 165"/>
                  <a:gd name="T67" fmla="*/ 57 h 94"/>
                  <a:gd name="T68" fmla="*/ 64 w 165"/>
                  <a:gd name="T69" fmla="*/ 51 h 94"/>
                  <a:gd name="T70" fmla="*/ 50 w 165"/>
                  <a:gd name="T71" fmla="*/ 46 h 94"/>
                  <a:gd name="T72" fmla="*/ 42 w 165"/>
                  <a:gd name="T73" fmla="*/ 48 h 94"/>
                  <a:gd name="T74" fmla="*/ 41 w 165"/>
                  <a:gd name="T75" fmla="*/ 48 h 94"/>
                  <a:gd name="T76" fmla="*/ 27 w 165"/>
                  <a:gd name="T77" fmla="*/ 55 h 94"/>
                  <a:gd name="T78" fmla="*/ 13 w 165"/>
                  <a:gd name="T79" fmla="*/ 51 h 94"/>
                  <a:gd name="T80" fmla="*/ 9 w 165"/>
                  <a:gd name="T81" fmla="*/ 52 h 94"/>
                  <a:gd name="T82" fmla="*/ 0 w 165"/>
                  <a:gd name="T83" fmla="*/ 48 h 94"/>
                  <a:gd name="T84" fmla="*/ 4 w 165"/>
                  <a:gd name="T85" fmla="*/ 38 h 94"/>
                  <a:gd name="T86" fmla="*/ 6 w 165"/>
                  <a:gd name="T87" fmla="*/ 31 h 94"/>
                  <a:gd name="T88" fmla="*/ 18 w 165"/>
                  <a:gd name="T89" fmla="*/ 22 h 94"/>
                  <a:gd name="T90" fmla="*/ 15 w 165"/>
                  <a:gd name="T91" fmla="*/ 10 h 94"/>
                  <a:gd name="T92" fmla="*/ 23 w 165"/>
                  <a:gd name="T93"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5" h="94">
                    <a:moveTo>
                      <a:pt x="23" y="7"/>
                    </a:moveTo>
                    <a:lnTo>
                      <a:pt x="36" y="4"/>
                    </a:lnTo>
                    <a:lnTo>
                      <a:pt x="49" y="7"/>
                    </a:lnTo>
                    <a:lnTo>
                      <a:pt x="61" y="14"/>
                    </a:lnTo>
                    <a:lnTo>
                      <a:pt x="71" y="15"/>
                    </a:lnTo>
                    <a:lnTo>
                      <a:pt x="82" y="4"/>
                    </a:lnTo>
                    <a:lnTo>
                      <a:pt x="90" y="3"/>
                    </a:lnTo>
                    <a:lnTo>
                      <a:pt x="103" y="0"/>
                    </a:lnTo>
                    <a:lnTo>
                      <a:pt x="109" y="2"/>
                    </a:lnTo>
                    <a:lnTo>
                      <a:pt x="123" y="25"/>
                    </a:lnTo>
                    <a:lnTo>
                      <a:pt x="147" y="27"/>
                    </a:lnTo>
                    <a:lnTo>
                      <a:pt x="159" y="34"/>
                    </a:lnTo>
                    <a:lnTo>
                      <a:pt x="165" y="35"/>
                    </a:lnTo>
                    <a:lnTo>
                      <a:pt x="162" y="53"/>
                    </a:lnTo>
                    <a:lnTo>
                      <a:pt x="153" y="53"/>
                    </a:lnTo>
                    <a:lnTo>
                      <a:pt x="146" y="61"/>
                    </a:lnTo>
                    <a:lnTo>
                      <a:pt x="134" y="65"/>
                    </a:lnTo>
                    <a:lnTo>
                      <a:pt x="114" y="73"/>
                    </a:lnTo>
                    <a:lnTo>
                      <a:pt x="120" y="82"/>
                    </a:lnTo>
                    <a:lnTo>
                      <a:pt x="132" y="82"/>
                    </a:lnTo>
                    <a:lnTo>
                      <a:pt x="130" y="86"/>
                    </a:lnTo>
                    <a:lnTo>
                      <a:pt x="105" y="94"/>
                    </a:lnTo>
                    <a:lnTo>
                      <a:pt x="95" y="82"/>
                    </a:lnTo>
                    <a:lnTo>
                      <a:pt x="107" y="75"/>
                    </a:lnTo>
                    <a:lnTo>
                      <a:pt x="97" y="72"/>
                    </a:lnTo>
                    <a:lnTo>
                      <a:pt x="83" y="70"/>
                    </a:lnTo>
                    <a:lnTo>
                      <a:pt x="70" y="83"/>
                    </a:lnTo>
                    <a:lnTo>
                      <a:pt x="60" y="84"/>
                    </a:lnTo>
                    <a:lnTo>
                      <a:pt x="54" y="81"/>
                    </a:lnTo>
                    <a:lnTo>
                      <a:pt x="63" y="73"/>
                    </a:lnTo>
                    <a:lnTo>
                      <a:pt x="63" y="69"/>
                    </a:lnTo>
                    <a:lnTo>
                      <a:pt x="73" y="70"/>
                    </a:lnTo>
                    <a:lnTo>
                      <a:pt x="71" y="62"/>
                    </a:lnTo>
                    <a:lnTo>
                      <a:pt x="66" y="57"/>
                    </a:lnTo>
                    <a:lnTo>
                      <a:pt x="64" y="51"/>
                    </a:lnTo>
                    <a:lnTo>
                      <a:pt x="50" y="46"/>
                    </a:lnTo>
                    <a:lnTo>
                      <a:pt x="42" y="48"/>
                    </a:lnTo>
                    <a:lnTo>
                      <a:pt x="41" y="48"/>
                    </a:lnTo>
                    <a:lnTo>
                      <a:pt x="27" y="55"/>
                    </a:lnTo>
                    <a:lnTo>
                      <a:pt x="13" y="51"/>
                    </a:lnTo>
                    <a:lnTo>
                      <a:pt x="9" y="52"/>
                    </a:lnTo>
                    <a:lnTo>
                      <a:pt x="0" y="48"/>
                    </a:lnTo>
                    <a:lnTo>
                      <a:pt x="4" y="38"/>
                    </a:lnTo>
                    <a:lnTo>
                      <a:pt x="6" y="31"/>
                    </a:lnTo>
                    <a:lnTo>
                      <a:pt x="18" y="22"/>
                    </a:lnTo>
                    <a:lnTo>
                      <a:pt x="15" y="10"/>
                    </a:lnTo>
                    <a:lnTo>
                      <a:pt x="23" y="7"/>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22" name="Freeform 116"/>
              <p:cNvSpPr>
                <a:spLocks/>
              </p:cNvSpPr>
              <p:nvPr/>
            </p:nvSpPr>
            <p:spPr bwMode="auto">
              <a:xfrm>
                <a:off x="5368" y="2887"/>
                <a:ext cx="61" cy="30"/>
              </a:xfrm>
              <a:custGeom>
                <a:avLst/>
                <a:gdLst>
                  <a:gd name="T0" fmla="*/ 0 w 61"/>
                  <a:gd name="T1" fmla="*/ 2 h 30"/>
                  <a:gd name="T2" fmla="*/ 5 w 61"/>
                  <a:gd name="T3" fmla="*/ 0 h 30"/>
                  <a:gd name="T4" fmla="*/ 35 w 61"/>
                  <a:gd name="T5" fmla="*/ 9 h 30"/>
                  <a:gd name="T6" fmla="*/ 51 w 61"/>
                  <a:gd name="T7" fmla="*/ 12 h 30"/>
                  <a:gd name="T8" fmla="*/ 57 w 61"/>
                  <a:gd name="T9" fmla="*/ 18 h 30"/>
                  <a:gd name="T10" fmla="*/ 56 w 61"/>
                  <a:gd name="T11" fmla="*/ 22 h 30"/>
                  <a:gd name="T12" fmla="*/ 61 w 61"/>
                  <a:gd name="T13" fmla="*/ 26 h 30"/>
                  <a:gd name="T14" fmla="*/ 60 w 61"/>
                  <a:gd name="T15" fmla="*/ 30 h 30"/>
                  <a:gd name="T16" fmla="*/ 44 w 61"/>
                  <a:gd name="T17" fmla="*/ 26 h 30"/>
                  <a:gd name="T18" fmla="*/ 31 w 61"/>
                  <a:gd name="T19" fmla="*/ 28 h 30"/>
                  <a:gd name="T20" fmla="*/ 27 w 61"/>
                  <a:gd name="T21" fmla="*/ 25 h 30"/>
                  <a:gd name="T22" fmla="*/ 14 w 61"/>
                  <a:gd name="T23" fmla="*/ 22 h 30"/>
                  <a:gd name="T24" fmla="*/ 13 w 61"/>
                  <a:gd name="T25" fmla="*/ 10 h 30"/>
                  <a:gd name="T26" fmla="*/ 0 w 61"/>
                  <a:gd name="T27"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30">
                    <a:moveTo>
                      <a:pt x="0" y="2"/>
                    </a:moveTo>
                    <a:lnTo>
                      <a:pt x="5" y="0"/>
                    </a:lnTo>
                    <a:lnTo>
                      <a:pt x="35" y="9"/>
                    </a:lnTo>
                    <a:lnTo>
                      <a:pt x="51" y="12"/>
                    </a:lnTo>
                    <a:lnTo>
                      <a:pt x="57" y="18"/>
                    </a:lnTo>
                    <a:lnTo>
                      <a:pt x="56" y="22"/>
                    </a:lnTo>
                    <a:lnTo>
                      <a:pt x="61" y="26"/>
                    </a:lnTo>
                    <a:lnTo>
                      <a:pt x="60" y="30"/>
                    </a:lnTo>
                    <a:lnTo>
                      <a:pt x="44" y="26"/>
                    </a:lnTo>
                    <a:lnTo>
                      <a:pt x="31" y="28"/>
                    </a:lnTo>
                    <a:lnTo>
                      <a:pt x="27" y="25"/>
                    </a:lnTo>
                    <a:lnTo>
                      <a:pt x="14" y="22"/>
                    </a:lnTo>
                    <a:lnTo>
                      <a:pt x="13" y="10"/>
                    </a:lnTo>
                    <a:lnTo>
                      <a:pt x="0" y="2"/>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23" name="Freeform 117"/>
              <p:cNvSpPr>
                <a:spLocks/>
              </p:cNvSpPr>
              <p:nvPr/>
            </p:nvSpPr>
            <p:spPr bwMode="auto">
              <a:xfrm>
                <a:off x="5399" y="2913"/>
                <a:ext cx="28" cy="28"/>
              </a:xfrm>
              <a:custGeom>
                <a:avLst/>
                <a:gdLst>
                  <a:gd name="T0" fmla="*/ 11 w 28"/>
                  <a:gd name="T1" fmla="*/ 17 h 28"/>
                  <a:gd name="T2" fmla="*/ 9 w 28"/>
                  <a:gd name="T3" fmla="*/ 15 h 28"/>
                  <a:gd name="T4" fmla="*/ 1 w 28"/>
                  <a:gd name="T5" fmla="*/ 14 h 28"/>
                  <a:gd name="T6" fmla="*/ 2 w 28"/>
                  <a:gd name="T7" fmla="*/ 5 h 28"/>
                  <a:gd name="T8" fmla="*/ 0 w 28"/>
                  <a:gd name="T9" fmla="*/ 2 h 28"/>
                  <a:gd name="T10" fmla="*/ 13 w 28"/>
                  <a:gd name="T11" fmla="*/ 0 h 28"/>
                  <a:gd name="T12" fmla="*/ 20 w 28"/>
                  <a:gd name="T13" fmla="*/ 4 h 28"/>
                  <a:gd name="T14" fmla="*/ 18 w 28"/>
                  <a:gd name="T15" fmla="*/ 8 h 28"/>
                  <a:gd name="T16" fmla="*/ 22 w 28"/>
                  <a:gd name="T17" fmla="*/ 13 h 28"/>
                  <a:gd name="T18" fmla="*/ 22 w 28"/>
                  <a:gd name="T19" fmla="*/ 17 h 28"/>
                  <a:gd name="T20" fmla="*/ 28 w 28"/>
                  <a:gd name="T21" fmla="*/ 19 h 28"/>
                  <a:gd name="T22" fmla="*/ 28 w 28"/>
                  <a:gd name="T23" fmla="*/ 28 h 28"/>
                  <a:gd name="T24" fmla="*/ 24 w 28"/>
                  <a:gd name="T25" fmla="*/ 28 h 28"/>
                  <a:gd name="T26" fmla="*/ 20 w 28"/>
                  <a:gd name="T27" fmla="*/ 22 h 28"/>
                  <a:gd name="T28" fmla="*/ 14 w 28"/>
                  <a:gd name="T29" fmla="*/ 18 h 28"/>
                  <a:gd name="T30" fmla="*/ 13 w 28"/>
                  <a:gd name="T31" fmla="*/ 19 h 28"/>
                  <a:gd name="T32" fmla="*/ 11 w 28"/>
                  <a:gd name="T33" fmla="*/ 1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8">
                    <a:moveTo>
                      <a:pt x="11" y="17"/>
                    </a:moveTo>
                    <a:lnTo>
                      <a:pt x="9" y="15"/>
                    </a:lnTo>
                    <a:lnTo>
                      <a:pt x="1" y="14"/>
                    </a:lnTo>
                    <a:lnTo>
                      <a:pt x="2" y="5"/>
                    </a:lnTo>
                    <a:lnTo>
                      <a:pt x="0" y="2"/>
                    </a:lnTo>
                    <a:lnTo>
                      <a:pt x="13" y="0"/>
                    </a:lnTo>
                    <a:lnTo>
                      <a:pt x="20" y="4"/>
                    </a:lnTo>
                    <a:lnTo>
                      <a:pt x="18" y="8"/>
                    </a:lnTo>
                    <a:lnTo>
                      <a:pt x="22" y="13"/>
                    </a:lnTo>
                    <a:lnTo>
                      <a:pt x="22" y="17"/>
                    </a:lnTo>
                    <a:lnTo>
                      <a:pt x="28" y="19"/>
                    </a:lnTo>
                    <a:lnTo>
                      <a:pt x="28" y="28"/>
                    </a:lnTo>
                    <a:lnTo>
                      <a:pt x="24" y="28"/>
                    </a:lnTo>
                    <a:lnTo>
                      <a:pt x="20" y="22"/>
                    </a:lnTo>
                    <a:lnTo>
                      <a:pt x="14" y="18"/>
                    </a:lnTo>
                    <a:lnTo>
                      <a:pt x="13" y="19"/>
                    </a:lnTo>
                    <a:lnTo>
                      <a:pt x="11" y="17"/>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24" name="Freeform 118"/>
              <p:cNvSpPr>
                <a:spLocks/>
              </p:cNvSpPr>
              <p:nvPr/>
            </p:nvSpPr>
            <p:spPr bwMode="auto">
              <a:xfrm>
                <a:off x="5481" y="2896"/>
                <a:ext cx="129" cy="88"/>
              </a:xfrm>
              <a:custGeom>
                <a:avLst/>
                <a:gdLst>
                  <a:gd name="T0" fmla="*/ 14 w 129"/>
                  <a:gd name="T1" fmla="*/ 61 h 88"/>
                  <a:gd name="T2" fmla="*/ 13 w 129"/>
                  <a:gd name="T3" fmla="*/ 44 h 88"/>
                  <a:gd name="T4" fmla="*/ 3 w 129"/>
                  <a:gd name="T5" fmla="*/ 31 h 88"/>
                  <a:gd name="T6" fmla="*/ 5 w 129"/>
                  <a:gd name="T7" fmla="*/ 19 h 88"/>
                  <a:gd name="T8" fmla="*/ 0 w 129"/>
                  <a:gd name="T9" fmla="*/ 10 h 88"/>
                  <a:gd name="T10" fmla="*/ 14 w 129"/>
                  <a:gd name="T11" fmla="*/ 5 h 88"/>
                  <a:gd name="T12" fmla="*/ 29 w 129"/>
                  <a:gd name="T13" fmla="*/ 18 h 88"/>
                  <a:gd name="T14" fmla="*/ 32 w 129"/>
                  <a:gd name="T15" fmla="*/ 17 h 88"/>
                  <a:gd name="T16" fmla="*/ 43 w 129"/>
                  <a:gd name="T17" fmla="*/ 18 h 88"/>
                  <a:gd name="T18" fmla="*/ 41 w 129"/>
                  <a:gd name="T19" fmla="*/ 8 h 88"/>
                  <a:gd name="T20" fmla="*/ 49 w 129"/>
                  <a:gd name="T21" fmla="*/ 4 h 88"/>
                  <a:gd name="T22" fmla="*/ 56 w 129"/>
                  <a:gd name="T23" fmla="*/ 0 h 88"/>
                  <a:gd name="T24" fmla="*/ 69 w 129"/>
                  <a:gd name="T25" fmla="*/ 5 h 88"/>
                  <a:gd name="T26" fmla="*/ 70 w 129"/>
                  <a:gd name="T27" fmla="*/ 17 h 88"/>
                  <a:gd name="T28" fmla="*/ 86 w 129"/>
                  <a:gd name="T29" fmla="*/ 18 h 88"/>
                  <a:gd name="T30" fmla="*/ 91 w 129"/>
                  <a:gd name="T31" fmla="*/ 32 h 88"/>
                  <a:gd name="T32" fmla="*/ 122 w 129"/>
                  <a:gd name="T33" fmla="*/ 52 h 88"/>
                  <a:gd name="T34" fmla="*/ 129 w 129"/>
                  <a:gd name="T35" fmla="*/ 55 h 88"/>
                  <a:gd name="T36" fmla="*/ 129 w 129"/>
                  <a:gd name="T37" fmla="*/ 61 h 88"/>
                  <a:gd name="T38" fmla="*/ 114 w 129"/>
                  <a:gd name="T39" fmla="*/ 64 h 88"/>
                  <a:gd name="T40" fmla="*/ 110 w 129"/>
                  <a:gd name="T41" fmla="*/ 75 h 88"/>
                  <a:gd name="T42" fmla="*/ 100 w 129"/>
                  <a:gd name="T43" fmla="*/ 79 h 88"/>
                  <a:gd name="T44" fmla="*/ 94 w 129"/>
                  <a:gd name="T45" fmla="*/ 88 h 88"/>
                  <a:gd name="T46" fmla="*/ 81 w 129"/>
                  <a:gd name="T47" fmla="*/ 83 h 88"/>
                  <a:gd name="T48" fmla="*/ 81 w 129"/>
                  <a:gd name="T49" fmla="*/ 71 h 88"/>
                  <a:gd name="T50" fmla="*/ 55 w 129"/>
                  <a:gd name="T51" fmla="*/ 59 h 88"/>
                  <a:gd name="T52" fmla="*/ 45 w 129"/>
                  <a:gd name="T53" fmla="*/ 54 h 88"/>
                  <a:gd name="T54" fmla="*/ 37 w 129"/>
                  <a:gd name="T55" fmla="*/ 53 h 88"/>
                  <a:gd name="T56" fmla="*/ 20 w 129"/>
                  <a:gd name="T57" fmla="*/ 60 h 88"/>
                  <a:gd name="T58" fmla="*/ 14 w 129"/>
                  <a:gd name="T59" fmla="*/ 6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9" h="88">
                    <a:moveTo>
                      <a:pt x="14" y="61"/>
                    </a:moveTo>
                    <a:lnTo>
                      <a:pt x="13" y="44"/>
                    </a:lnTo>
                    <a:lnTo>
                      <a:pt x="3" y="31"/>
                    </a:lnTo>
                    <a:lnTo>
                      <a:pt x="5" y="19"/>
                    </a:lnTo>
                    <a:lnTo>
                      <a:pt x="0" y="10"/>
                    </a:lnTo>
                    <a:lnTo>
                      <a:pt x="14" y="5"/>
                    </a:lnTo>
                    <a:lnTo>
                      <a:pt x="29" y="18"/>
                    </a:lnTo>
                    <a:lnTo>
                      <a:pt x="32" y="17"/>
                    </a:lnTo>
                    <a:lnTo>
                      <a:pt x="43" y="18"/>
                    </a:lnTo>
                    <a:lnTo>
                      <a:pt x="41" y="8"/>
                    </a:lnTo>
                    <a:lnTo>
                      <a:pt x="49" y="4"/>
                    </a:lnTo>
                    <a:lnTo>
                      <a:pt x="56" y="0"/>
                    </a:lnTo>
                    <a:lnTo>
                      <a:pt x="69" y="5"/>
                    </a:lnTo>
                    <a:lnTo>
                      <a:pt x="70" y="17"/>
                    </a:lnTo>
                    <a:lnTo>
                      <a:pt x="86" y="18"/>
                    </a:lnTo>
                    <a:lnTo>
                      <a:pt x="91" y="32"/>
                    </a:lnTo>
                    <a:lnTo>
                      <a:pt x="122" y="52"/>
                    </a:lnTo>
                    <a:lnTo>
                      <a:pt x="129" y="55"/>
                    </a:lnTo>
                    <a:lnTo>
                      <a:pt x="129" y="61"/>
                    </a:lnTo>
                    <a:lnTo>
                      <a:pt x="114" y="64"/>
                    </a:lnTo>
                    <a:lnTo>
                      <a:pt x="110" y="75"/>
                    </a:lnTo>
                    <a:lnTo>
                      <a:pt x="100" y="79"/>
                    </a:lnTo>
                    <a:lnTo>
                      <a:pt x="94" y="88"/>
                    </a:lnTo>
                    <a:lnTo>
                      <a:pt x="81" y="83"/>
                    </a:lnTo>
                    <a:lnTo>
                      <a:pt x="81" y="71"/>
                    </a:lnTo>
                    <a:lnTo>
                      <a:pt x="55" y="59"/>
                    </a:lnTo>
                    <a:lnTo>
                      <a:pt x="45" y="54"/>
                    </a:lnTo>
                    <a:lnTo>
                      <a:pt x="37" y="53"/>
                    </a:lnTo>
                    <a:lnTo>
                      <a:pt x="20" y="60"/>
                    </a:lnTo>
                    <a:lnTo>
                      <a:pt x="14" y="61"/>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25" name="Freeform 119"/>
              <p:cNvSpPr>
                <a:spLocks/>
              </p:cNvSpPr>
              <p:nvPr/>
            </p:nvSpPr>
            <p:spPr bwMode="auto">
              <a:xfrm>
                <a:off x="5513" y="2864"/>
                <a:ext cx="156" cy="97"/>
              </a:xfrm>
              <a:custGeom>
                <a:avLst/>
                <a:gdLst>
                  <a:gd name="T0" fmla="*/ 130 w 156"/>
                  <a:gd name="T1" fmla="*/ 47 h 97"/>
                  <a:gd name="T2" fmla="*/ 143 w 156"/>
                  <a:gd name="T3" fmla="*/ 47 h 97"/>
                  <a:gd name="T4" fmla="*/ 156 w 156"/>
                  <a:gd name="T5" fmla="*/ 54 h 97"/>
                  <a:gd name="T6" fmla="*/ 143 w 156"/>
                  <a:gd name="T7" fmla="*/ 62 h 97"/>
                  <a:gd name="T8" fmla="*/ 136 w 156"/>
                  <a:gd name="T9" fmla="*/ 61 h 97"/>
                  <a:gd name="T10" fmla="*/ 131 w 156"/>
                  <a:gd name="T11" fmla="*/ 59 h 97"/>
                  <a:gd name="T12" fmla="*/ 135 w 156"/>
                  <a:gd name="T13" fmla="*/ 55 h 97"/>
                  <a:gd name="T14" fmla="*/ 133 w 156"/>
                  <a:gd name="T15" fmla="*/ 52 h 97"/>
                  <a:gd name="T16" fmla="*/ 124 w 156"/>
                  <a:gd name="T17" fmla="*/ 56 h 97"/>
                  <a:gd name="T18" fmla="*/ 116 w 156"/>
                  <a:gd name="T19" fmla="*/ 68 h 97"/>
                  <a:gd name="T20" fmla="*/ 107 w 156"/>
                  <a:gd name="T21" fmla="*/ 67 h 97"/>
                  <a:gd name="T22" fmla="*/ 103 w 156"/>
                  <a:gd name="T23" fmla="*/ 72 h 97"/>
                  <a:gd name="T24" fmla="*/ 112 w 156"/>
                  <a:gd name="T25" fmla="*/ 76 h 97"/>
                  <a:gd name="T26" fmla="*/ 113 w 156"/>
                  <a:gd name="T27" fmla="*/ 84 h 97"/>
                  <a:gd name="T28" fmla="*/ 108 w 156"/>
                  <a:gd name="T29" fmla="*/ 97 h 97"/>
                  <a:gd name="T30" fmla="*/ 97 w 156"/>
                  <a:gd name="T31" fmla="*/ 93 h 97"/>
                  <a:gd name="T32" fmla="*/ 97 w 156"/>
                  <a:gd name="T33" fmla="*/ 87 h 97"/>
                  <a:gd name="T34" fmla="*/ 90 w 156"/>
                  <a:gd name="T35" fmla="*/ 84 h 97"/>
                  <a:gd name="T36" fmla="*/ 59 w 156"/>
                  <a:gd name="T37" fmla="*/ 64 h 97"/>
                  <a:gd name="T38" fmla="*/ 54 w 156"/>
                  <a:gd name="T39" fmla="*/ 50 h 97"/>
                  <a:gd name="T40" fmla="*/ 38 w 156"/>
                  <a:gd name="T41" fmla="*/ 49 h 97"/>
                  <a:gd name="T42" fmla="*/ 37 w 156"/>
                  <a:gd name="T43" fmla="*/ 37 h 97"/>
                  <a:gd name="T44" fmla="*/ 24 w 156"/>
                  <a:gd name="T45" fmla="*/ 32 h 97"/>
                  <a:gd name="T46" fmla="*/ 17 w 156"/>
                  <a:gd name="T47" fmla="*/ 36 h 97"/>
                  <a:gd name="T48" fmla="*/ 9 w 156"/>
                  <a:gd name="T49" fmla="*/ 40 h 97"/>
                  <a:gd name="T50" fmla="*/ 11 w 156"/>
                  <a:gd name="T51" fmla="*/ 50 h 97"/>
                  <a:gd name="T52" fmla="*/ 0 w 156"/>
                  <a:gd name="T53" fmla="*/ 49 h 97"/>
                  <a:gd name="T54" fmla="*/ 1 w 156"/>
                  <a:gd name="T55" fmla="*/ 42 h 97"/>
                  <a:gd name="T56" fmla="*/ 0 w 156"/>
                  <a:gd name="T57" fmla="*/ 6 h 97"/>
                  <a:gd name="T58" fmla="*/ 24 w 156"/>
                  <a:gd name="T59" fmla="*/ 0 h 97"/>
                  <a:gd name="T60" fmla="*/ 49 w 156"/>
                  <a:gd name="T61" fmla="*/ 16 h 97"/>
                  <a:gd name="T62" fmla="*/ 64 w 156"/>
                  <a:gd name="T63" fmla="*/ 23 h 97"/>
                  <a:gd name="T64" fmla="*/ 77 w 156"/>
                  <a:gd name="T65" fmla="*/ 23 h 97"/>
                  <a:gd name="T66" fmla="*/ 82 w 156"/>
                  <a:gd name="T67" fmla="*/ 20 h 97"/>
                  <a:gd name="T68" fmla="*/ 92 w 156"/>
                  <a:gd name="T69" fmla="*/ 28 h 97"/>
                  <a:gd name="T70" fmla="*/ 99 w 156"/>
                  <a:gd name="T71" fmla="*/ 51 h 97"/>
                  <a:gd name="T72" fmla="*/ 114 w 156"/>
                  <a:gd name="T73" fmla="*/ 55 h 97"/>
                  <a:gd name="T74" fmla="*/ 130 w 156"/>
                  <a:gd name="T75" fmla="*/ 41 h 97"/>
                  <a:gd name="T76" fmla="*/ 140 w 156"/>
                  <a:gd name="T77" fmla="*/ 38 h 97"/>
                  <a:gd name="T78" fmla="*/ 130 w 156"/>
                  <a:gd name="T79" fmla="*/ 4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6" h="97">
                    <a:moveTo>
                      <a:pt x="130" y="47"/>
                    </a:moveTo>
                    <a:lnTo>
                      <a:pt x="143" y="47"/>
                    </a:lnTo>
                    <a:lnTo>
                      <a:pt x="156" y="54"/>
                    </a:lnTo>
                    <a:lnTo>
                      <a:pt x="143" y="62"/>
                    </a:lnTo>
                    <a:lnTo>
                      <a:pt x="136" y="61"/>
                    </a:lnTo>
                    <a:lnTo>
                      <a:pt x="131" y="59"/>
                    </a:lnTo>
                    <a:lnTo>
                      <a:pt x="135" y="55"/>
                    </a:lnTo>
                    <a:lnTo>
                      <a:pt x="133" y="52"/>
                    </a:lnTo>
                    <a:lnTo>
                      <a:pt x="124" y="56"/>
                    </a:lnTo>
                    <a:lnTo>
                      <a:pt x="116" y="68"/>
                    </a:lnTo>
                    <a:lnTo>
                      <a:pt x="107" y="67"/>
                    </a:lnTo>
                    <a:lnTo>
                      <a:pt x="103" y="72"/>
                    </a:lnTo>
                    <a:lnTo>
                      <a:pt x="112" y="76"/>
                    </a:lnTo>
                    <a:lnTo>
                      <a:pt x="113" y="84"/>
                    </a:lnTo>
                    <a:lnTo>
                      <a:pt x="108" y="97"/>
                    </a:lnTo>
                    <a:lnTo>
                      <a:pt x="97" y="93"/>
                    </a:lnTo>
                    <a:lnTo>
                      <a:pt x="97" y="87"/>
                    </a:lnTo>
                    <a:lnTo>
                      <a:pt x="90" y="84"/>
                    </a:lnTo>
                    <a:lnTo>
                      <a:pt x="59" y="64"/>
                    </a:lnTo>
                    <a:lnTo>
                      <a:pt x="54" y="50"/>
                    </a:lnTo>
                    <a:lnTo>
                      <a:pt x="38" y="49"/>
                    </a:lnTo>
                    <a:lnTo>
                      <a:pt x="37" y="37"/>
                    </a:lnTo>
                    <a:lnTo>
                      <a:pt x="24" y="32"/>
                    </a:lnTo>
                    <a:lnTo>
                      <a:pt x="17" y="36"/>
                    </a:lnTo>
                    <a:lnTo>
                      <a:pt x="9" y="40"/>
                    </a:lnTo>
                    <a:lnTo>
                      <a:pt x="11" y="50"/>
                    </a:lnTo>
                    <a:lnTo>
                      <a:pt x="0" y="49"/>
                    </a:lnTo>
                    <a:lnTo>
                      <a:pt x="1" y="42"/>
                    </a:lnTo>
                    <a:lnTo>
                      <a:pt x="0" y="6"/>
                    </a:lnTo>
                    <a:lnTo>
                      <a:pt x="24" y="0"/>
                    </a:lnTo>
                    <a:lnTo>
                      <a:pt x="49" y="16"/>
                    </a:lnTo>
                    <a:lnTo>
                      <a:pt x="64" y="23"/>
                    </a:lnTo>
                    <a:lnTo>
                      <a:pt x="77" y="23"/>
                    </a:lnTo>
                    <a:lnTo>
                      <a:pt x="82" y="20"/>
                    </a:lnTo>
                    <a:lnTo>
                      <a:pt x="92" y="28"/>
                    </a:lnTo>
                    <a:lnTo>
                      <a:pt x="99" y="51"/>
                    </a:lnTo>
                    <a:lnTo>
                      <a:pt x="114" y="55"/>
                    </a:lnTo>
                    <a:lnTo>
                      <a:pt x="130" y="41"/>
                    </a:lnTo>
                    <a:lnTo>
                      <a:pt x="140" y="38"/>
                    </a:lnTo>
                    <a:lnTo>
                      <a:pt x="130" y="47"/>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26" name="Freeform 120"/>
              <p:cNvSpPr>
                <a:spLocks/>
              </p:cNvSpPr>
              <p:nvPr/>
            </p:nvSpPr>
            <p:spPr bwMode="auto">
              <a:xfrm>
                <a:off x="5616" y="2916"/>
                <a:ext cx="72" cy="50"/>
              </a:xfrm>
              <a:custGeom>
                <a:avLst/>
                <a:gdLst>
                  <a:gd name="T0" fmla="*/ 71 w 72"/>
                  <a:gd name="T1" fmla="*/ 29 h 50"/>
                  <a:gd name="T2" fmla="*/ 72 w 72"/>
                  <a:gd name="T3" fmla="*/ 43 h 50"/>
                  <a:gd name="T4" fmla="*/ 69 w 72"/>
                  <a:gd name="T5" fmla="*/ 41 h 50"/>
                  <a:gd name="T6" fmla="*/ 56 w 72"/>
                  <a:gd name="T7" fmla="*/ 40 h 50"/>
                  <a:gd name="T8" fmla="*/ 40 w 72"/>
                  <a:gd name="T9" fmla="*/ 50 h 50"/>
                  <a:gd name="T10" fmla="*/ 40 w 72"/>
                  <a:gd name="T11" fmla="*/ 36 h 50"/>
                  <a:gd name="T12" fmla="*/ 34 w 72"/>
                  <a:gd name="T13" fmla="*/ 29 h 50"/>
                  <a:gd name="T14" fmla="*/ 33 w 72"/>
                  <a:gd name="T15" fmla="*/ 31 h 50"/>
                  <a:gd name="T16" fmla="*/ 27 w 72"/>
                  <a:gd name="T17" fmla="*/ 39 h 50"/>
                  <a:gd name="T18" fmla="*/ 21 w 72"/>
                  <a:gd name="T19" fmla="*/ 40 h 50"/>
                  <a:gd name="T20" fmla="*/ 8 w 72"/>
                  <a:gd name="T21" fmla="*/ 48 h 50"/>
                  <a:gd name="T22" fmla="*/ 5 w 72"/>
                  <a:gd name="T23" fmla="*/ 45 h 50"/>
                  <a:gd name="T24" fmla="*/ 10 w 72"/>
                  <a:gd name="T25" fmla="*/ 32 h 50"/>
                  <a:gd name="T26" fmla="*/ 9 w 72"/>
                  <a:gd name="T27" fmla="*/ 24 h 50"/>
                  <a:gd name="T28" fmla="*/ 0 w 72"/>
                  <a:gd name="T29" fmla="*/ 20 h 50"/>
                  <a:gd name="T30" fmla="*/ 4 w 72"/>
                  <a:gd name="T31" fmla="*/ 15 h 50"/>
                  <a:gd name="T32" fmla="*/ 13 w 72"/>
                  <a:gd name="T33" fmla="*/ 16 h 50"/>
                  <a:gd name="T34" fmla="*/ 21 w 72"/>
                  <a:gd name="T35" fmla="*/ 4 h 50"/>
                  <a:gd name="T36" fmla="*/ 30 w 72"/>
                  <a:gd name="T37" fmla="*/ 0 h 50"/>
                  <a:gd name="T38" fmla="*/ 32 w 72"/>
                  <a:gd name="T39" fmla="*/ 3 h 50"/>
                  <a:gd name="T40" fmla="*/ 28 w 72"/>
                  <a:gd name="T41" fmla="*/ 7 h 50"/>
                  <a:gd name="T42" fmla="*/ 33 w 72"/>
                  <a:gd name="T43" fmla="*/ 9 h 50"/>
                  <a:gd name="T44" fmla="*/ 31 w 72"/>
                  <a:gd name="T45" fmla="*/ 11 h 50"/>
                  <a:gd name="T46" fmla="*/ 20 w 72"/>
                  <a:gd name="T47" fmla="*/ 11 h 50"/>
                  <a:gd name="T48" fmla="*/ 19 w 72"/>
                  <a:gd name="T49" fmla="*/ 17 h 50"/>
                  <a:gd name="T50" fmla="*/ 36 w 72"/>
                  <a:gd name="T51" fmla="*/ 16 h 50"/>
                  <a:gd name="T52" fmla="*/ 58 w 72"/>
                  <a:gd name="T53" fmla="*/ 19 h 50"/>
                  <a:gd name="T54" fmla="*/ 59 w 72"/>
                  <a:gd name="T55" fmla="*/ 27 h 50"/>
                  <a:gd name="T56" fmla="*/ 71 w 72"/>
                  <a:gd name="T57"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 h="50">
                    <a:moveTo>
                      <a:pt x="71" y="29"/>
                    </a:moveTo>
                    <a:lnTo>
                      <a:pt x="72" y="43"/>
                    </a:lnTo>
                    <a:lnTo>
                      <a:pt x="69" y="41"/>
                    </a:lnTo>
                    <a:lnTo>
                      <a:pt x="56" y="40"/>
                    </a:lnTo>
                    <a:lnTo>
                      <a:pt x="40" y="50"/>
                    </a:lnTo>
                    <a:lnTo>
                      <a:pt x="40" y="36"/>
                    </a:lnTo>
                    <a:lnTo>
                      <a:pt x="34" y="29"/>
                    </a:lnTo>
                    <a:lnTo>
                      <a:pt x="33" y="31"/>
                    </a:lnTo>
                    <a:lnTo>
                      <a:pt x="27" y="39"/>
                    </a:lnTo>
                    <a:lnTo>
                      <a:pt x="21" y="40"/>
                    </a:lnTo>
                    <a:lnTo>
                      <a:pt x="8" y="48"/>
                    </a:lnTo>
                    <a:lnTo>
                      <a:pt x="5" y="45"/>
                    </a:lnTo>
                    <a:lnTo>
                      <a:pt x="10" y="32"/>
                    </a:lnTo>
                    <a:lnTo>
                      <a:pt x="9" y="24"/>
                    </a:lnTo>
                    <a:lnTo>
                      <a:pt x="0" y="20"/>
                    </a:lnTo>
                    <a:lnTo>
                      <a:pt x="4" y="15"/>
                    </a:lnTo>
                    <a:lnTo>
                      <a:pt x="13" y="16"/>
                    </a:lnTo>
                    <a:lnTo>
                      <a:pt x="21" y="4"/>
                    </a:lnTo>
                    <a:lnTo>
                      <a:pt x="30" y="0"/>
                    </a:lnTo>
                    <a:lnTo>
                      <a:pt x="32" y="3"/>
                    </a:lnTo>
                    <a:lnTo>
                      <a:pt x="28" y="7"/>
                    </a:lnTo>
                    <a:lnTo>
                      <a:pt x="33" y="9"/>
                    </a:lnTo>
                    <a:lnTo>
                      <a:pt x="31" y="11"/>
                    </a:lnTo>
                    <a:lnTo>
                      <a:pt x="20" y="11"/>
                    </a:lnTo>
                    <a:lnTo>
                      <a:pt x="19" y="17"/>
                    </a:lnTo>
                    <a:lnTo>
                      <a:pt x="36" y="16"/>
                    </a:lnTo>
                    <a:lnTo>
                      <a:pt x="58" y="19"/>
                    </a:lnTo>
                    <a:lnTo>
                      <a:pt x="59" y="27"/>
                    </a:lnTo>
                    <a:lnTo>
                      <a:pt x="71" y="29"/>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27" name="Freeform 121"/>
              <p:cNvSpPr>
                <a:spLocks/>
              </p:cNvSpPr>
              <p:nvPr/>
            </p:nvSpPr>
            <p:spPr bwMode="auto">
              <a:xfrm>
                <a:off x="5635" y="2891"/>
                <a:ext cx="100" cy="44"/>
              </a:xfrm>
              <a:custGeom>
                <a:avLst/>
                <a:gdLst>
                  <a:gd name="T0" fmla="*/ 100 w 100"/>
                  <a:gd name="T1" fmla="*/ 12 h 44"/>
                  <a:gd name="T2" fmla="*/ 81 w 100"/>
                  <a:gd name="T3" fmla="*/ 25 h 44"/>
                  <a:gd name="T4" fmla="*/ 70 w 100"/>
                  <a:gd name="T5" fmla="*/ 25 h 44"/>
                  <a:gd name="T6" fmla="*/ 65 w 100"/>
                  <a:gd name="T7" fmla="*/ 33 h 44"/>
                  <a:gd name="T8" fmla="*/ 51 w 100"/>
                  <a:gd name="T9" fmla="*/ 32 h 44"/>
                  <a:gd name="T10" fmla="*/ 39 w 100"/>
                  <a:gd name="T11" fmla="*/ 44 h 44"/>
                  <a:gd name="T12" fmla="*/ 17 w 100"/>
                  <a:gd name="T13" fmla="*/ 41 h 44"/>
                  <a:gd name="T14" fmla="*/ 0 w 100"/>
                  <a:gd name="T15" fmla="*/ 42 h 44"/>
                  <a:gd name="T16" fmla="*/ 1 w 100"/>
                  <a:gd name="T17" fmla="*/ 36 h 44"/>
                  <a:gd name="T18" fmla="*/ 12 w 100"/>
                  <a:gd name="T19" fmla="*/ 36 h 44"/>
                  <a:gd name="T20" fmla="*/ 14 w 100"/>
                  <a:gd name="T21" fmla="*/ 34 h 44"/>
                  <a:gd name="T22" fmla="*/ 21 w 100"/>
                  <a:gd name="T23" fmla="*/ 35 h 44"/>
                  <a:gd name="T24" fmla="*/ 34 w 100"/>
                  <a:gd name="T25" fmla="*/ 27 h 44"/>
                  <a:gd name="T26" fmla="*/ 21 w 100"/>
                  <a:gd name="T27" fmla="*/ 20 h 44"/>
                  <a:gd name="T28" fmla="*/ 8 w 100"/>
                  <a:gd name="T29" fmla="*/ 20 h 44"/>
                  <a:gd name="T30" fmla="*/ 18 w 100"/>
                  <a:gd name="T31" fmla="*/ 11 h 44"/>
                  <a:gd name="T32" fmla="*/ 8 w 100"/>
                  <a:gd name="T33" fmla="*/ 14 h 44"/>
                  <a:gd name="T34" fmla="*/ 18 w 100"/>
                  <a:gd name="T35" fmla="*/ 4 h 44"/>
                  <a:gd name="T36" fmla="*/ 27 w 100"/>
                  <a:gd name="T37" fmla="*/ 5 h 44"/>
                  <a:gd name="T38" fmla="*/ 38 w 100"/>
                  <a:gd name="T39" fmla="*/ 8 h 44"/>
                  <a:gd name="T40" fmla="*/ 41 w 100"/>
                  <a:gd name="T41" fmla="*/ 0 h 44"/>
                  <a:gd name="T42" fmla="*/ 52 w 100"/>
                  <a:gd name="T43" fmla="*/ 2 h 44"/>
                  <a:gd name="T44" fmla="*/ 54 w 100"/>
                  <a:gd name="T45" fmla="*/ 2 h 44"/>
                  <a:gd name="T46" fmla="*/ 71 w 100"/>
                  <a:gd name="T47" fmla="*/ 3 h 44"/>
                  <a:gd name="T48" fmla="*/ 90 w 100"/>
                  <a:gd name="T49" fmla="*/ 5 h 44"/>
                  <a:gd name="T50" fmla="*/ 100 w 100"/>
                  <a:gd name="T51"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0" h="44">
                    <a:moveTo>
                      <a:pt x="100" y="12"/>
                    </a:moveTo>
                    <a:lnTo>
                      <a:pt x="81" y="25"/>
                    </a:lnTo>
                    <a:lnTo>
                      <a:pt x="70" y="25"/>
                    </a:lnTo>
                    <a:lnTo>
                      <a:pt x="65" y="33"/>
                    </a:lnTo>
                    <a:lnTo>
                      <a:pt x="51" y="32"/>
                    </a:lnTo>
                    <a:lnTo>
                      <a:pt x="39" y="44"/>
                    </a:lnTo>
                    <a:lnTo>
                      <a:pt x="17" y="41"/>
                    </a:lnTo>
                    <a:lnTo>
                      <a:pt x="0" y="42"/>
                    </a:lnTo>
                    <a:lnTo>
                      <a:pt x="1" y="36"/>
                    </a:lnTo>
                    <a:lnTo>
                      <a:pt x="12" y="36"/>
                    </a:lnTo>
                    <a:lnTo>
                      <a:pt x="14" y="34"/>
                    </a:lnTo>
                    <a:lnTo>
                      <a:pt x="21" y="35"/>
                    </a:lnTo>
                    <a:lnTo>
                      <a:pt x="34" y="27"/>
                    </a:lnTo>
                    <a:lnTo>
                      <a:pt x="21" y="20"/>
                    </a:lnTo>
                    <a:lnTo>
                      <a:pt x="8" y="20"/>
                    </a:lnTo>
                    <a:lnTo>
                      <a:pt x="18" y="11"/>
                    </a:lnTo>
                    <a:lnTo>
                      <a:pt x="8" y="14"/>
                    </a:lnTo>
                    <a:lnTo>
                      <a:pt x="18" y="4"/>
                    </a:lnTo>
                    <a:lnTo>
                      <a:pt x="27" y="5"/>
                    </a:lnTo>
                    <a:lnTo>
                      <a:pt x="38" y="8"/>
                    </a:lnTo>
                    <a:lnTo>
                      <a:pt x="41" y="0"/>
                    </a:lnTo>
                    <a:lnTo>
                      <a:pt x="52" y="2"/>
                    </a:lnTo>
                    <a:lnTo>
                      <a:pt x="54" y="2"/>
                    </a:lnTo>
                    <a:lnTo>
                      <a:pt x="71" y="3"/>
                    </a:lnTo>
                    <a:lnTo>
                      <a:pt x="90" y="5"/>
                    </a:lnTo>
                    <a:lnTo>
                      <a:pt x="100" y="12"/>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28" name="Freeform 122"/>
              <p:cNvSpPr>
                <a:spLocks/>
              </p:cNvSpPr>
              <p:nvPr/>
            </p:nvSpPr>
            <p:spPr bwMode="auto">
              <a:xfrm>
                <a:off x="5125" y="2848"/>
                <a:ext cx="28" cy="17"/>
              </a:xfrm>
              <a:custGeom>
                <a:avLst/>
                <a:gdLst>
                  <a:gd name="T0" fmla="*/ 4 w 28"/>
                  <a:gd name="T1" fmla="*/ 7 h 17"/>
                  <a:gd name="T2" fmla="*/ 15 w 28"/>
                  <a:gd name="T3" fmla="*/ 4 h 17"/>
                  <a:gd name="T4" fmla="*/ 27 w 28"/>
                  <a:gd name="T5" fmla="*/ 0 h 17"/>
                  <a:gd name="T6" fmla="*/ 28 w 28"/>
                  <a:gd name="T7" fmla="*/ 5 h 17"/>
                  <a:gd name="T8" fmla="*/ 27 w 28"/>
                  <a:gd name="T9" fmla="*/ 5 h 17"/>
                  <a:gd name="T10" fmla="*/ 27 w 28"/>
                  <a:gd name="T11" fmla="*/ 5 h 17"/>
                  <a:gd name="T12" fmla="*/ 26 w 28"/>
                  <a:gd name="T13" fmla="*/ 4 h 17"/>
                  <a:gd name="T14" fmla="*/ 21 w 28"/>
                  <a:gd name="T15" fmla="*/ 12 h 17"/>
                  <a:gd name="T16" fmla="*/ 15 w 28"/>
                  <a:gd name="T17" fmla="*/ 16 h 17"/>
                  <a:gd name="T18" fmla="*/ 2 w 28"/>
                  <a:gd name="T19" fmla="*/ 17 h 17"/>
                  <a:gd name="T20" fmla="*/ 0 w 28"/>
                  <a:gd name="T21" fmla="*/ 15 h 17"/>
                  <a:gd name="T22" fmla="*/ 4 w 28"/>
                  <a:gd name="T2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17">
                    <a:moveTo>
                      <a:pt x="4" y="7"/>
                    </a:moveTo>
                    <a:lnTo>
                      <a:pt x="15" y="4"/>
                    </a:lnTo>
                    <a:lnTo>
                      <a:pt x="27" y="0"/>
                    </a:lnTo>
                    <a:lnTo>
                      <a:pt x="28" y="5"/>
                    </a:lnTo>
                    <a:lnTo>
                      <a:pt x="27" y="5"/>
                    </a:lnTo>
                    <a:lnTo>
                      <a:pt x="27" y="5"/>
                    </a:lnTo>
                    <a:lnTo>
                      <a:pt x="26" y="4"/>
                    </a:lnTo>
                    <a:lnTo>
                      <a:pt x="21" y="12"/>
                    </a:lnTo>
                    <a:lnTo>
                      <a:pt x="15" y="16"/>
                    </a:lnTo>
                    <a:lnTo>
                      <a:pt x="2" y="17"/>
                    </a:lnTo>
                    <a:lnTo>
                      <a:pt x="0" y="15"/>
                    </a:lnTo>
                    <a:lnTo>
                      <a:pt x="4" y="7"/>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29" name="Freeform 123"/>
              <p:cNvSpPr>
                <a:spLocks/>
              </p:cNvSpPr>
              <p:nvPr/>
            </p:nvSpPr>
            <p:spPr bwMode="auto">
              <a:xfrm>
                <a:off x="5189" y="2901"/>
                <a:ext cx="24" cy="18"/>
              </a:xfrm>
              <a:custGeom>
                <a:avLst/>
                <a:gdLst>
                  <a:gd name="T0" fmla="*/ 0 w 24"/>
                  <a:gd name="T1" fmla="*/ 1 h 18"/>
                  <a:gd name="T2" fmla="*/ 10 w 24"/>
                  <a:gd name="T3" fmla="*/ 1 h 18"/>
                  <a:gd name="T4" fmla="*/ 13 w 24"/>
                  <a:gd name="T5" fmla="*/ 0 h 18"/>
                  <a:gd name="T6" fmla="*/ 17 w 24"/>
                  <a:gd name="T7" fmla="*/ 0 h 18"/>
                  <a:gd name="T8" fmla="*/ 24 w 24"/>
                  <a:gd name="T9" fmla="*/ 6 h 18"/>
                  <a:gd name="T10" fmla="*/ 22 w 24"/>
                  <a:gd name="T11" fmla="*/ 13 h 18"/>
                  <a:gd name="T12" fmla="*/ 12 w 24"/>
                  <a:gd name="T13" fmla="*/ 15 h 18"/>
                  <a:gd name="T14" fmla="*/ 6 w 24"/>
                  <a:gd name="T15" fmla="*/ 18 h 18"/>
                  <a:gd name="T16" fmla="*/ 0 w 24"/>
                  <a:gd name="T17" fmla="*/ 13 h 18"/>
                  <a:gd name="T18" fmla="*/ 0 w 2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8">
                    <a:moveTo>
                      <a:pt x="0" y="1"/>
                    </a:moveTo>
                    <a:lnTo>
                      <a:pt x="10" y="1"/>
                    </a:lnTo>
                    <a:lnTo>
                      <a:pt x="13" y="0"/>
                    </a:lnTo>
                    <a:lnTo>
                      <a:pt x="17" y="0"/>
                    </a:lnTo>
                    <a:lnTo>
                      <a:pt x="24" y="6"/>
                    </a:lnTo>
                    <a:lnTo>
                      <a:pt x="22" y="13"/>
                    </a:lnTo>
                    <a:lnTo>
                      <a:pt x="12" y="15"/>
                    </a:lnTo>
                    <a:lnTo>
                      <a:pt x="6" y="18"/>
                    </a:lnTo>
                    <a:lnTo>
                      <a:pt x="0" y="13"/>
                    </a:lnTo>
                    <a:lnTo>
                      <a:pt x="0" y="1"/>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30" name="Freeform 124"/>
              <p:cNvSpPr>
                <a:spLocks/>
              </p:cNvSpPr>
              <p:nvPr/>
            </p:nvSpPr>
            <p:spPr bwMode="auto">
              <a:xfrm>
                <a:off x="5206" y="2878"/>
                <a:ext cx="57" cy="35"/>
              </a:xfrm>
              <a:custGeom>
                <a:avLst/>
                <a:gdLst>
                  <a:gd name="T0" fmla="*/ 31 w 57"/>
                  <a:gd name="T1" fmla="*/ 7 h 35"/>
                  <a:gd name="T2" fmla="*/ 44 w 57"/>
                  <a:gd name="T3" fmla="*/ 2 h 35"/>
                  <a:gd name="T4" fmla="*/ 51 w 57"/>
                  <a:gd name="T5" fmla="*/ 5 h 35"/>
                  <a:gd name="T6" fmla="*/ 53 w 57"/>
                  <a:gd name="T7" fmla="*/ 7 h 35"/>
                  <a:gd name="T8" fmla="*/ 57 w 57"/>
                  <a:gd name="T9" fmla="*/ 9 h 35"/>
                  <a:gd name="T10" fmla="*/ 52 w 57"/>
                  <a:gd name="T11" fmla="*/ 13 h 35"/>
                  <a:gd name="T12" fmla="*/ 47 w 57"/>
                  <a:gd name="T13" fmla="*/ 22 h 35"/>
                  <a:gd name="T14" fmla="*/ 52 w 57"/>
                  <a:gd name="T15" fmla="*/ 27 h 35"/>
                  <a:gd name="T16" fmla="*/ 43 w 57"/>
                  <a:gd name="T17" fmla="*/ 26 h 35"/>
                  <a:gd name="T18" fmla="*/ 36 w 57"/>
                  <a:gd name="T19" fmla="*/ 29 h 35"/>
                  <a:gd name="T20" fmla="*/ 39 w 57"/>
                  <a:gd name="T21" fmla="*/ 34 h 35"/>
                  <a:gd name="T22" fmla="*/ 35 w 57"/>
                  <a:gd name="T23" fmla="*/ 34 h 35"/>
                  <a:gd name="T24" fmla="*/ 27 w 57"/>
                  <a:gd name="T25" fmla="*/ 35 h 35"/>
                  <a:gd name="T26" fmla="*/ 17 w 57"/>
                  <a:gd name="T27" fmla="*/ 31 h 35"/>
                  <a:gd name="T28" fmla="*/ 14 w 57"/>
                  <a:gd name="T29" fmla="*/ 31 h 35"/>
                  <a:gd name="T30" fmla="*/ 5 w 57"/>
                  <a:gd name="T31" fmla="*/ 34 h 35"/>
                  <a:gd name="T32" fmla="*/ 7 w 57"/>
                  <a:gd name="T33" fmla="*/ 29 h 35"/>
                  <a:gd name="T34" fmla="*/ 0 w 57"/>
                  <a:gd name="T35" fmla="*/ 23 h 35"/>
                  <a:gd name="T36" fmla="*/ 2 w 57"/>
                  <a:gd name="T37" fmla="*/ 22 h 35"/>
                  <a:gd name="T38" fmla="*/ 2 w 57"/>
                  <a:gd name="T39" fmla="*/ 17 h 35"/>
                  <a:gd name="T40" fmla="*/ 4 w 57"/>
                  <a:gd name="T41" fmla="*/ 16 h 35"/>
                  <a:gd name="T42" fmla="*/ 6 w 57"/>
                  <a:gd name="T43" fmla="*/ 13 h 35"/>
                  <a:gd name="T44" fmla="*/ 0 w 57"/>
                  <a:gd name="T45" fmla="*/ 6 h 35"/>
                  <a:gd name="T46" fmla="*/ 4 w 57"/>
                  <a:gd name="T47" fmla="*/ 0 h 35"/>
                  <a:gd name="T48" fmla="*/ 6 w 57"/>
                  <a:gd name="T49" fmla="*/ 5 h 35"/>
                  <a:gd name="T50" fmla="*/ 31 w 57"/>
                  <a:gd name="T51"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 h="35">
                    <a:moveTo>
                      <a:pt x="31" y="7"/>
                    </a:moveTo>
                    <a:lnTo>
                      <a:pt x="44" y="2"/>
                    </a:lnTo>
                    <a:lnTo>
                      <a:pt x="51" y="5"/>
                    </a:lnTo>
                    <a:lnTo>
                      <a:pt x="53" y="7"/>
                    </a:lnTo>
                    <a:lnTo>
                      <a:pt x="57" y="9"/>
                    </a:lnTo>
                    <a:lnTo>
                      <a:pt x="52" y="13"/>
                    </a:lnTo>
                    <a:lnTo>
                      <a:pt x="47" y="22"/>
                    </a:lnTo>
                    <a:lnTo>
                      <a:pt x="52" y="27"/>
                    </a:lnTo>
                    <a:lnTo>
                      <a:pt x="43" y="26"/>
                    </a:lnTo>
                    <a:lnTo>
                      <a:pt x="36" y="29"/>
                    </a:lnTo>
                    <a:lnTo>
                      <a:pt x="39" y="34"/>
                    </a:lnTo>
                    <a:lnTo>
                      <a:pt x="35" y="34"/>
                    </a:lnTo>
                    <a:lnTo>
                      <a:pt x="27" y="35"/>
                    </a:lnTo>
                    <a:lnTo>
                      <a:pt x="17" y="31"/>
                    </a:lnTo>
                    <a:lnTo>
                      <a:pt x="14" y="31"/>
                    </a:lnTo>
                    <a:lnTo>
                      <a:pt x="5" y="34"/>
                    </a:lnTo>
                    <a:lnTo>
                      <a:pt x="7" y="29"/>
                    </a:lnTo>
                    <a:lnTo>
                      <a:pt x="0" y="23"/>
                    </a:lnTo>
                    <a:lnTo>
                      <a:pt x="2" y="22"/>
                    </a:lnTo>
                    <a:lnTo>
                      <a:pt x="2" y="17"/>
                    </a:lnTo>
                    <a:lnTo>
                      <a:pt x="4" y="16"/>
                    </a:lnTo>
                    <a:lnTo>
                      <a:pt x="6" y="13"/>
                    </a:lnTo>
                    <a:lnTo>
                      <a:pt x="0" y="6"/>
                    </a:lnTo>
                    <a:lnTo>
                      <a:pt x="4" y="0"/>
                    </a:lnTo>
                    <a:lnTo>
                      <a:pt x="6" y="5"/>
                    </a:lnTo>
                    <a:lnTo>
                      <a:pt x="31" y="7"/>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31" name="Freeform 125"/>
              <p:cNvSpPr>
                <a:spLocks/>
              </p:cNvSpPr>
              <p:nvPr/>
            </p:nvSpPr>
            <p:spPr bwMode="auto">
              <a:xfrm>
                <a:off x="5147" y="2869"/>
                <a:ext cx="33" cy="31"/>
              </a:xfrm>
              <a:custGeom>
                <a:avLst/>
                <a:gdLst>
                  <a:gd name="T0" fmla="*/ 25 w 33"/>
                  <a:gd name="T1" fmla="*/ 31 h 31"/>
                  <a:gd name="T2" fmla="*/ 17 w 33"/>
                  <a:gd name="T3" fmla="*/ 25 h 31"/>
                  <a:gd name="T4" fmla="*/ 5 w 33"/>
                  <a:gd name="T5" fmla="*/ 12 h 31"/>
                  <a:gd name="T6" fmla="*/ 0 w 33"/>
                  <a:gd name="T7" fmla="*/ 0 h 31"/>
                  <a:gd name="T8" fmla="*/ 11 w 33"/>
                  <a:gd name="T9" fmla="*/ 0 h 31"/>
                  <a:gd name="T10" fmla="*/ 21 w 33"/>
                  <a:gd name="T11" fmla="*/ 0 h 31"/>
                  <a:gd name="T12" fmla="*/ 30 w 33"/>
                  <a:gd name="T13" fmla="*/ 2 h 31"/>
                  <a:gd name="T14" fmla="*/ 32 w 33"/>
                  <a:gd name="T15" fmla="*/ 11 h 31"/>
                  <a:gd name="T16" fmla="*/ 33 w 33"/>
                  <a:gd name="T17" fmla="*/ 18 h 31"/>
                  <a:gd name="T18" fmla="*/ 25 w 33"/>
                  <a:gd name="T19" fmla="*/ 23 h 31"/>
                  <a:gd name="T20" fmla="*/ 25 w 33"/>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1">
                    <a:moveTo>
                      <a:pt x="25" y="31"/>
                    </a:moveTo>
                    <a:lnTo>
                      <a:pt x="17" y="25"/>
                    </a:lnTo>
                    <a:lnTo>
                      <a:pt x="5" y="12"/>
                    </a:lnTo>
                    <a:lnTo>
                      <a:pt x="0" y="0"/>
                    </a:lnTo>
                    <a:lnTo>
                      <a:pt x="11" y="0"/>
                    </a:lnTo>
                    <a:lnTo>
                      <a:pt x="21" y="0"/>
                    </a:lnTo>
                    <a:lnTo>
                      <a:pt x="30" y="2"/>
                    </a:lnTo>
                    <a:lnTo>
                      <a:pt x="32" y="11"/>
                    </a:lnTo>
                    <a:lnTo>
                      <a:pt x="33" y="18"/>
                    </a:lnTo>
                    <a:lnTo>
                      <a:pt x="25" y="23"/>
                    </a:lnTo>
                    <a:lnTo>
                      <a:pt x="25" y="31"/>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32" name="Freeform 126"/>
              <p:cNvSpPr>
                <a:spLocks/>
              </p:cNvSpPr>
              <p:nvPr/>
            </p:nvSpPr>
            <p:spPr bwMode="auto">
              <a:xfrm>
                <a:off x="5335" y="3181"/>
                <a:ext cx="61" cy="67"/>
              </a:xfrm>
              <a:custGeom>
                <a:avLst/>
                <a:gdLst>
                  <a:gd name="T0" fmla="*/ 16 w 61"/>
                  <a:gd name="T1" fmla="*/ 7 h 67"/>
                  <a:gd name="T2" fmla="*/ 19 w 61"/>
                  <a:gd name="T3" fmla="*/ 0 h 67"/>
                  <a:gd name="T4" fmla="*/ 30 w 61"/>
                  <a:gd name="T5" fmla="*/ 35 h 67"/>
                  <a:gd name="T6" fmla="*/ 31 w 61"/>
                  <a:gd name="T7" fmla="*/ 31 h 67"/>
                  <a:gd name="T8" fmla="*/ 43 w 61"/>
                  <a:gd name="T9" fmla="*/ 40 h 67"/>
                  <a:gd name="T10" fmla="*/ 60 w 61"/>
                  <a:gd name="T11" fmla="*/ 60 h 67"/>
                  <a:gd name="T12" fmla="*/ 61 w 61"/>
                  <a:gd name="T13" fmla="*/ 62 h 67"/>
                  <a:gd name="T14" fmla="*/ 58 w 61"/>
                  <a:gd name="T15" fmla="*/ 67 h 67"/>
                  <a:gd name="T16" fmla="*/ 54 w 61"/>
                  <a:gd name="T17" fmla="*/ 66 h 67"/>
                  <a:gd name="T18" fmla="*/ 48 w 61"/>
                  <a:gd name="T19" fmla="*/ 55 h 67"/>
                  <a:gd name="T20" fmla="*/ 43 w 61"/>
                  <a:gd name="T21" fmla="*/ 52 h 67"/>
                  <a:gd name="T22" fmla="*/ 34 w 61"/>
                  <a:gd name="T23" fmla="*/ 43 h 67"/>
                  <a:gd name="T24" fmla="*/ 21 w 61"/>
                  <a:gd name="T25" fmla="*/ 43 h 67"/>
                  <a:gd name="T26" fmla="*/ 13 w 61"/>
                  <a:gd name="T27" fmla="*/ 37 h 67"/>
                  <a:gd name="T28" fmla="*/ 10 w 61"/>
                  <a:gd name="T29" fmla="*/ 46 h 67"/>
                  <a:gd name="T30" fmla="*/ 1 w 61"/>
                  <a:gd name="T31" fmla="*/ 44 h 67"/>
                  <a:gd name="T32" fmla="*/ 0 w 61"/>
                  <a:gd name="T33" fmla="*/ 34 h 67"/>
                  <a:gd name="T34" fmla="*/ 4 w 61"/>
                  <a:gd name="T35" fmla="*/ 22 h 67"/>
                  <a:gd name="T36" fmla="*/ 5 w 61"/>
                  <a:gd name="T37" fmla="*/ 12 h 67"/>
                  <a:gd name="T38" fmla="*/ 9 w 61"/>
                  <a:gd name="T39" fmla="*/ 9 h 67"/>
                  <a:gd name="T40" fmla="*/ 16 w 61"/>
                  <a:gd name="T41"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67">
                    <a:moveTo>
                      <a:pt x="16" y="7"/>
                    </a:moveTo>
                    <a:lnTo>
                      <a:pt x="19" y="0"/>
                    </a:lnTo>
                    <a:lnTo>
                      <a:pt x="30" y="35"/>
                    </a:lnTo>
                    <a:lnTo>
                      <a:pt x="31" y="31"/>
                    </a:lnTo>
                    <a:lnTo>
                      <a:pt x="43" y="40"/>
                    </a:lnTo>
                    <a:lnTo>
                      <a:pt x="60" y="60"/>
                    </a:lnTo>
                    <a:lnTo>
                      <a:pt x="61" y="62"/>
                    </a:lnTo>
                    <a:lnTo>
                      <a:pt x="58" y="67"/>
                    </a:lnTo>
                    <a:lnTo>
                      <a:pt x="54" y="66"/>
                    </a:lnTo>
                    <a:lnTo>
                      <a:pt x="48" y="55"/>
                    </a:lnTo>
                    <a:lnTo>
                      <a:pt x="43" y="52"/>
                    </a:lnTo>
                    <a:lnTo>
                      <a:pt x="34" y="43"/>
                    </a:lnTo>
                    <a:lnTo>
                      <a:pt x="21" y="43"/>
                    </a:lnTo>
                    <a:lnTo>
                      <a:pt x="13" y="37"/>
                    </a:lnTo>
                    <a:lnTo>
                      <a:pt x="10" y="46"/>
                    </a:lnTo>
                    <a:lnTo>
                      <a:pt x="1" y="44"/>
                    </a:lnTo>
                    <a:lnTo>
                      <a:pt x="0" y="34"/>
                    </a:lnTo>
                    <a:lnTo>
                      <a:pt x="4" y="22"/>
                    </a:lnTo>
                    <a:lnTo>
                      <a:pt x="5" y="12"/>
                    </a:lnTo>
                    <a:lnTo>
                      <a:pt x="9" y="9"/>
                    </a:lnTo>
                    <a:lnTo>
                      <a:pt x="16" y="7"/>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33" name="Freeform 127"/>
              <p:cNvSpPr>
                <a:spLocks/>
              </p:cNvSpPr>
              <p:nvPr/>
            </p:nvSpPr>
            <p:spPr bwMode="auto">
              <a:xfrm>
                <a:off x="5303" y="3218"/>
                <a:ext cx="137" cy="132"/>
              </a:xfrm>
              <a:custGeom>
                <a:avLst/>
                <a:gdLst>
                  <a:gd name="T0" fmla="*/ 80 w 137"/>
                  <a:gd name="T1" fmla="*/ 18 h 132"/>
                  <a:gd name="T2" fmla="*/ 86 w 137"/>
                  <a:gd name="T3" fmla="*/ 29 h 132"/>
                  <a:gd name="T4" fmla="*/ 80 w 137"/>
                  <a:gd name="T5" fmla="*/ 38 h 132"/>
                  <a:gd name="T6" fmla="*/ 80 w 137"/>
                  <a:gd name="T7" fmla="*/ 46 h 132"/>
                  <a:gd name="T8" fmla="*/ 89 w 137"/>
                  <a:gd name="T9" fmla="*/ 44 h 132"/>
                  <a:gd name="T10" fmla="*/ 91 w 137"/>
                  <a:gd name="T11" fmla="*/ 45 h 132"/>
                  <a:gd name="T12" fmla="*/ 88 w 137"/>
                  <a:gd name="T13" fmla="*/ 49 h 132"/>
                  <a:gd name="T14" fmla="*/ 101 w 137"/>
                  <a:gd name="T15" fmla="*/ 69 h 132"/>
                  <a:gd name="T16" fmla="*/ 129 w 137"/>
                  <a:gd name="T17" fmla="*/ 80 h 132"/>
                  <a:gd name="T18" fmla="*/ 137 w 137"/>
                  <a:gd name="T19" fmla="*/ 80 h 132"/>
                  <a:gd name="T20" fmla="*/ 110 w 137"/>
                  <a:gd name="T21" fmla="*/ 116 h 132"/>
                  <a:gd name="T22" fmla="*/ 96 w 137"/>
                  <a:gd name="T23" fmla="*/ 117 h 132"/>
                  <a:gd name="T24" fmla="*/ 82 w 137"/>
                  <a:gd name="T25" fmla="*/ 127 h 132"/>
                  <a:gd name="T26" fmla="*/ 72 w 137"/>
                  <a:gd name="T27" fmla="*/ 124 h 132"/>
                  <a:gd name="T28" fmla="*/ 60 w 137"/>
                  <a:gd name="T29" fmla="*/ 132 h 132"/>
                  <a:gd name="T30" fmla="*/ 48 w 137"/>
                  <a:gd name="T31" fmla="*/ 131 h 132"/>
                  <a:gd name="T32" fmla="*/ 27 w 137"/>
                  <a:gd name="T33" fmla="*/ 119 h 132"/>
                  <a:gd name="T34" fmla="*/ 25 w 137"/>
                  <a:gd name="T35" fmla="*/ 110 h 132"/>
                  <a:gd name="T36" fmla="*/ 22 w 137"/>
                  <a:gd name="T37" fmla="*/ 110 h 132"/>
                  <a:gd name="T38" fmla="*/ 17 w 137"/>
                  <a:gd name="T39" fmla="*/ 97 h 132"/>
                  <a:gd name="T40" fmla="*/ 9 w 137"/>
                  <a:gd name="T41" fmla="*/ 85 h 132"/>
                  <a:gd name="T42" fmla="*/ 0 w 137"/>
                  <a:gd name="T43" fmla="*/ 82 h 132"/>
                  <a:gd name="T44" fmla="*/ 3 w 137"/>
                  <a:gd name="T45" fmla="*/ 74 h 132"/>
                  <a:gd name="T46" fmla="*/ 10 w 137"/>
                  <a:gd name="T47" fmla="*/ 74 h 132"/>
                  <a:gd name="T48" fmla="*/ 14 w 137"/>
                  <a:gd name="T49" fmla="*/ 47 h 132"/>
                  <a:gd name="T50" fmla="*/ 17 w 137"/>
                  <a:gd name="T51" fmla="*/ 47 h 132"/>
                  <a:gd name="T52" fmla="*/ 17 w 137"/>
                  <a:gd name="T53" fmla="*/ 47 h 132"/>
                  <a:gd name="T54" fmla="*/ 24 w 137"/>
                  <a:gd name="T55" fmla="*/ 25 h 132"/>
                  <a:gd name="T56" fmla="*/ 29 w 137"/>
                  <a:gd name="T57" fmla="*/ 25 h 132"/>
                  <a:gd name="T58" fmla="*/ 30 w 137"/>
                  <a:gd name="T59" fmla="*/ 18 h 132"/>
                  <a:gd name="T60" fmla="*/ 33 w 137"/>
                  <a:gd name="T61" fmla="*/ 7 h 132"/>
                  <a:gd name="T62" fmla="*/ 42 w 137"/>
                  <a:gd name="T63" fmla="*/ 9 h 132"/>
                  <a:gd name="T64" fmla="*/ 45 w 137"/>
                  <a:gd name="T65" fmla="*/ 0 h 132"/>
                  <a:gd name="T66" fmla="*/ 53 w 137"/>
                  <a:gd name="T67" fmla="*/ 6 h 132"/>
                  <a:gd name="T68" fmla="*/ 66 w 137"/>
                  <a:gd name="T69" fmla="*/ 6 h 132"/>
                  <a:gd name="T70" fmla="*/ 75 w 137"/>
                  <a:gd name="T71" fmla="*/ 15 h 132"/>
                  <a:gd name="T72" fmla="*/ 80 w 137"/>
                  <a:gd name="T73" fmla="*/ 1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 h="132">
                    <a:moveTo>
                      <a:pt x="80" y="18"/>
                    </a:moveTo>
                    <a:lnTo>
                      <a:pt x="86" y="29"/>
                    </a:lnTo>
                    <a:lnTo>
                      <a:pt x="80" y="38"/>
                    </a:lnTo>
                    <a:lnTo>
                      <a:pt x="80" y="46"/>
                    </a:lnTo>
                    <a:lnTo>
                      <a:pt x="89" y="44"/>
                    </a:lnTo>
                    <a:lnTo>
                      <a:pt x="91" y="45"/>
                    </a:lnTo>
                    <a:lnTo>
                      <a:pt x="88" y="49"/>
                    </a:lnTo>
                    <a:lnTo>
                      <a:pt x="101" y="69"/>
                    </a:lnTo>
                    <a:lnTo>
                      <a:pt x="129" y="80"/>
                    </a:lnTo>
                    <a:lnTo>
                      <a:pt x="137" y="80"/>
                    </a:lnTo>
                    <a:lnTo>
                      <a:pt x="110" y="116"/>
                    </a:lnTo>
                    <a:lnTo>
                      <a:pt x="96" y="117"/>
                    </a:lnTo>
                    <a:lnTo>
                      <a:pt x="82" y="127"/>
                    </a:lnTo>
                    <a:lnTo>
                      <a:pt x="72" y="124"/>
                    </a:lnTo>
                    <a:lnTo>
                      <a:pt x="60" y="132"/>
                    </a:lnTo>
                    <a:lnTo>
                      <a:pt x="48" y="131"/>
                    </a:lnTo>
                    <a:lnTo>
                      <a:pt x="27" y="119"/>
                    </a:lnTo>
                    <a:lnTo>
                      <a:pt x="25" y="110"/>
                    </a:lnTo>
                    <a:lnTo>
                      <a:pt x="22" y="110"/>
                    </a:lnTo>
                    <a:lnTo>
                      <a:pt x="17" y="97"/>
                    </a:lnTo>
                    <a:lnTo>
                      <a:pt x="9" y="85"/>
                    </a:lnTo>
                    <a:lnTo>
                      <a:pt x="0" y="82"/>
                    </a:lnTo>
                    <a:lnTo>
                      <a:pt x="3" y="74"/>
                    </a:lnTo>
                    <a:lnTo>
                      <a:pt x="10" y="74"/>
                    </a:lnTo>
                    <a:lnTo>
                      <a:pt x="14" y="47"/>
                    </a:lnTo>
                    <a:lnTo>
                      <a:pt x="17" y="47"/>
                    </a:lnTo>
                    <a:lnTo>
                      <a:pt x="17" y="47"/>
                    </a:lnTo>
                    <a:lnTo>
                      <a:pt x="24" y="25"/>
                    </a:lnTo>
                    <a:lnTo>
                      <a:pt x="29" y="25"/>
                    </a:lnTo>
                    <a:lnTo>
                      <a:pt x="30" y="18"/>
                    </a:lnTo>
                    <a:lnTo>
                      <a:pt x="33" y="7"/>
                    </a:lnTo>
                    <a:lnTo>
                      <a:pt x="42" y="9"/>
                    </a:lnTo>
                    <a:lnTo>
                      <a:pt x="45" y="0"/>
                    </a:lnTo>
                    <a:lnTo>
                      <a:pt x="53" y="6"/>
                    </a:lnTo>
                    <a:lnTo>
                      <a:pt x="66" y="6"/>
                    </a:lnTo>
                    <a:lnTo>
                      <a:pt x="75" y="15"/>
                    </a:lnTo>
                    <a:lnTo>
                      <a:pt x="80" y="18"/>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34" name="Freeform 128"/>
              <p:cNvSpPr>
                <a:spLocks/>
              </p:cNvSpPr>
              <p:nvPr/>
            </p:nvSpPr>
            <p:spPr bwMode="auto">
              <a:xfrm>
                <a:off x="5157" y="2817"/>
                <a:ext cx="51" cy="20"/>
              </a:xfrm>
              <a:custGeom>
                <a:avLst/>
                <a:gdLst>
                  <a:gd name="T0" fmla="*/ 51 w 51"/>
                  <a:gd name="T1" fmla="*/ 5 h 20"/>
                  <a:gd name="T2" fmla="*/ 47 w 51"/>
                  <a:gd name="T3" fmla="*/ 15 h 20"/>
                  <a:gd name="T4" fmla="*/ 31 w 51"/>
                  <a:gd name="T5" fmla="*/ 15 h 20"/>
                  <a:gd name="T6" fmla="*/ 13 w 51"/>
                  <a:gd name="T7" fmla="*/ 20 h 20"/>
                  <a:gd name="T8" fmla="*/ 1 w 51"/>
                  <a:gd name="T9" fmla="*/ 18 h 20"/>
                  <a:gd name="T10" fmla="*/ 0 w 51"/>
                  <a:gd name="T11" fmla="*/ 8 h 20"/>
                  <a:gd name="T12" fmla="*/ 6 w 51"/>
                  <a:gd name="T13" fmla="*/ 8 h 20"/>
                  <a:gd name="T14" fmla="*/ 9 w 51"/>
                  <a:gd name="T15" fmla="*/ 6 h 20"/>
                  <a:gd name="T16" fmla="*/ 17 w 51"/>
                  <a:gd name="T17" fmla="*/ 0 h 20"/>
                  <a:gd name="T18" fmla="*/ 29 w 51"/>
                  <a:gd name="T19" fmla="*/ 3 h 20"/>
                  <a:gd name="T20" fmla="*/ 36 w 51"/>
                  <a:gd name="T21" fmla="*/ 2 h 20"/>
                  <a:gd name="T22" fmla="*/ 51 w 51"/>
                  <a:gd name="T23"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0">
                    <a:moveTo>
                      <a:pt x="51" y="5"/>
                    </a:moveTo>
                    <a:lnTo>
                      <a:pt x="47" y="15"/>
                    </a:lnTo>
                    <a:lnTo>
                      <a:pt x="31" y="15"/>
                    </a:lnTo>
                    <a:lnTo>
                      <a:pt x="13" y="20"/>
                    </a:lnTo>
                    <a:lnTo>
                      <a:pt x="1" y="18"/>
                    </a:lnTo>
                    <a:lnTo>
                      <a:pt x="0" y="8"/>
                    </a:lnTo>
                    <a:lnTo>
                      <a:pt x="6" y="8"/>
                    </a:lnTo>
                    <a:lnTo>
                      <a:pt x="9" y="6"/>
                    </a:lnTo>
                    <a:lnTo>
                      <a:pt x="17" y="0"/>
                    </a:lnTo>
                    <a:lnTo>
                      <a:pt x="29" y="3"/>
                    </a:lnTo>
                    <a:lnTo>
                      <a:pt x="36" y="2"/>
                    </a:lnTo>
                    <a:lnTo>
                      <a:pt x="51" y="5"/>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35" name="Freeform 129"/>
              <p:cNvSpPr>
                <a:spLocks/>
              </p:cNvSpPr>
              <p:nvPr/>
            </p:nvSpPr>
            <p:spPr bwMode="auto">
              <a:xfrm>
                <a:off x="5505" y="3628"/>
                <a:ext cx="8" cy="12"/>
              </a:xfrm>
              <a:custGeom>
                <a:avLst/>
                <a:gdLst>
                  <a:gd name="T0" fmla="*/ 0 w 8"/>
                  <a:gd name="T1" fmla="*/ 4 h 12"/>
                  <a:gd name="T2" fmla="*/ 7 w 8"/>
                  <a:gd name="T3" fmla="*/ 0 h 12"/>
                  <a:gd name="T4" fmla="*/ 8 w 8"/>
                  <a:gd name="T5" fmla="*/ 12 h 12"/>
                  <a:gd name="T6" fmla="*/ 1 w 8"/>
                  <a:gd name="T7" fmla="*/ 11 h 12"/>
                  <a:gd name="T8" fmla="*/ 0 w 8"/>
                  <a:gd name="T9" fmla="*/ 4 h 12"/>
                </a:gdLst>
                <a:ahLst/>
                <a:cxnLst>
                  <a:cxn ang="0">
                    <a:pos x="T0" y="T1"/>
                  </a:cxn>
                  <a:cxn ang="0">
                    <a:pos x="T2" y="T3"/>
                  </a:cxn>
                  <a:cxn ang="0">
                    <a:pos x="T4" y="T5"/>
                  </a:cxn>
                  <a:cxn ang="0">
                    <a:pos x="T6" y="T7"/>
                  </a:cxn>
                  <a:cxn ang="0">
                    <a:pos x="T8" y="T9"/>
                  </a:cxn>
                </a:cxnLst>
                <a:rect l="0" t="0" r="r" b="b"/>
                <a:pathLst>
                  <a:path w="8" h="12">
                    <a:moveTo>
                      <a:pt x="0" y="4"/>
                    </a:moveTo>
                    <a:lnTo>
                      <a:pt x="7" y="0"/>
                    </a:lnTo>
                    <a:lnTo>
                      <a:pt x="8" y="12"/>
                    </a:lnTo>
                    <a:lnTo>
                      <a:pt x="1" y="11"/>
                    </a:lnTo>
                    <a:lnTo>
                      <a:pt x="0" y="4"/>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36" name="Freeform 130"/>
              <p:cNvSpPr>
                <a:spLocks/>
              </p:cNvSpPr>
              <p:nvPr/>
            </p:nvSpPr>
            <p:spPr bwMode="auto">
              <a:xfrm>
                <a:off x="5524" y="3621"/>
                <a:ext cx="10" cy="11"/>
              </a:xfrm>
              <a:custGeom>
                <a:avLst/>
                <a:gdLst>
                  <a:gd name="T0" fmla="*/ 1 w 10"/>
                  <a:gd name="T1" fmla="*/ 0 h 11"/>
                  <a:gd name="T2" fmla="*/ 10 w 10"/>
                  <a:gd name="T3" fmla="*/ 4 h 11"/>
                  <a:gd name="T4" fmla="*/ 7 w 10"/>
                  <a:gd name="T5" fmla="*/ 11 h 11"/>
                  <a:gd name="T6" fmla="*/ 0 w 10"/>
                  <a:gd name="T7" fmla="*/ 11 h 11"/>
                  <a:gd name="T8" fmla="*/ 1 w 10"/>
                  <a:gd name="T9" fmla="*/ 0 h 11"/>
                </a:gdLst>
                <a:ahLst/>
                <a:cxnLst>
                  <a:cxn ang="0">
                    <a:pos x="T0" y="T1"/>
                  </a:cxn>
                  <a:cxn ang="0">
                    <a:pos x="T2" y="T3"/>
                  </a:cxn>
                  <a:cxn ang="0">
                    <a:pos x="T4" y="T5"/>
                  </a:cxn>
                  <a:cxn ang="0">
                    <a:pos x="T6" y="T7"/>
                  </a:cxn>
                  <a:cxn ang="0">
                    <a:pos x="T8" y="T9"/>
                  </a:cxn>
                </a:cxnLst>
                <a:rect l="0" t="0" r="r" b="b"/>
                <a:pathLst>
                  <a:path w="10" h="11">
                    <a:moveTo>
                      <a:pt x="1" y="0"/>
                    </a:moveTo>
                    <a:lnTo>
                      <a:pt x="10" y="4"/>
                    </a:lnTo>
                    <a:lnTo>
                      <a:pt x="7" y="11"/>
                    </a:lnTo>
                    <a:lnTo>
                      <a:pt x="0" y="11"/>
                    </a:lnTo>
                    <a:lnTo>
                      <a:pt x="1" y="0"/>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37" name="Freeform 131"/>
              <p:cNvSpPr>
                <a:spLocks/>
              </p:cNvSpPr>
              <p:nvPr/>
            </p:nvSpPr>
            <p:spPr bwMode="auto">
              <a:xfrm>
                <a:off x="5396" y="3527"/>
                <a:ext cx="13" cy="9"/>
              </a:xfrm>
              <a:custGeom>
                <a:avLst/>
                <a:gdLst>
                  <a:gd name="T0" fmla="*/ 0 w 13"/>
                  <a:gd name="T1" fmla="*/ 0 h 9"/>
                  <a:gd name="T2" fmla="*/ 13 w 13"/>
                  <a:gd name="T3" fmla="*/ 1 h 9"/>
                  <a:gd name="T4" fmla="*/ 8 w 13"/>
                  <a:gd name="T5" fmla="*/ 9 h 9"/>
                  <a:gd name="T6" fmla="*/ 1 w 13"/>
                  <a:gd name="T7" fmla="*/ 8 h 9"/>
                  <a:gd name="T8" fmla="*/ 0 w 13"/>
                  <a:gd name="T9" fmla="*/ 0 h 9"/>
                </a:gdLst>
                <a:ahLst/>
                <a:cxnLst>
                  <a:cxn ang="0">
                    <a:pos x="T0" y="T1"/>
                  </a:cxn>
                  <a:cxn ang="0">
                    <a:pos x="T2" y="T3"/>
                  </a:cxn>
                  <a:cxn ang="0">
                    <a:pos x="T4" y="T5"/>
                  </a:cxn>
                  <a:cxn ang="0">
                    <a:pos x="T6" y="T7"/>
                  </a:cxn>
                  <a:cxn ang="0">
                    <a:pos x="T8" y="T9"/>
                  </a:cxn>
                </a:cxnLst>
                <a:rect l="0" t="0" r="r" b="b"/>
                <a:pathLst>
                  <a:path w="13" h="9">
                    <a:moveTo>
                      <a:pt x="0" y="0"/>
                    </a:moveTo>
                    <a:lnTo>
                      <a:pt x="13" y="1"/>
                    </a:lnTo>
                    <a:lnTo>
                      <a:pt x="8" y="9"/>
                    </a:lnTo>
                    <a:lnTo>
                      <a:pt x="1" y="8"/>
                    </a:lnTo>
                    <a:lnTo>
                      <a:pt x="0" y="0"/>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38" name="Freeform 132"/>
              <p:cNvSpPr>
                <a:spLocks/>
              </p:cNvSpPr>
              <p:nvPr/>
            </p:nvSpPr>
            <p:spPr bwMode="auto">
              <a:xfrm>
                <a:off x="5130" y="2972"/>
                <a:ext cx="7" cy="8"/>
              </a:xfrm>
              <a:custGeom>
                <a:avLst/>
                <a:gdLst>
                  <a:gd name="T0" fmla="*/ 0 w 7"/>
                  <a:gd name="T1" fmla="*/ 0 h 8"/>
                  <a:gd name="T2" fmla="*/ 7 w 7"/>
                  <a:gd name="T3" fmla="*/ 3 h 8"/>
                  <a:gd name="T4" fmla="*/ 3 w 7"/>
                  <a:gd name="T5" fmla="*/ 8 h 8"/>
                  <a:gd name="T6" fmla="*/ 0 w 7"/>
                  <a:gd name="T7" fmla="*/ 0 h 8"/>
                </a:gdLst>
                <a:ahLst/>
                <a:cxnLst>
                  <a:cxn ang="0">
                    <a:pos x="T0" y="T1"/>
                  </a:cxn>
                  <a:cxn ang="0">
                    <a:pos x="T2" y="T3"/>
                  </a:cxn>
                  <a:cxn ang="0">
                    <a:pos x="T4" y="T5"/>
                  </a:cxn>
                  <a:cxn ang="0">
                    <a:pos x="T6" y="T7"/>
                  </a:cxn>
                </a:cxnLst>
                <a:rect l="0" t="0" r="r" b="b"/>
                <a:pathLst>
                  <a:path w="7" h="8">
                    <a:moveTo>
                      <a:pt x="0" y="0"/>
                    </a:moveTo>
                    <a:lnTo>
                      <a:pt x="7" y="3"/>
                    </a:lnTo>
                    <a:lnTo>
                      <a:pt x="3" y="8"/>
                    </a:lnTo>
                    <a:lnTo>
                      <a:pt x="0" y="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39" name="Freeform 133"/>
              <p:cNvSpPr>
                <a:spLocks/>
              </p:cNvSpPr>
              <p:nvPr/>
            </p:nvSpPr>
            <p:spPr bwMode="auto">
              <a:xfrm>
                <a:off x="5312" y="3337"/>
                <a:ext cx="73" cy="107"/>
              </a:xfrm>
              <a:custGeom>
                <a:avLst/>
                <a:gdLst>
                  <a:gd name="T0" fmla="*/ 18 w 73"/>
                  <a:gd name="T1" fmla="*/ 0 h 107"/>
                  <a:gd name="T2" fmla="*/ 39 w 73"/>
                  <a:gd name="T3" fmla="*/ 12 h 107"/>
                  <a:gd name="T4" fmla="*/ 51 w 73"/>
                  <a:gd name="T5" fmla="*/ 13 h 107"/>
                  <a:gd name="T6" fmla="*/ 63 w 73"/>
                  <a:gd name="T7" fmla="*/ 5 h 107"/>
                  <a:gd name="T8" fmla="*/ 73 w 73"/>
                  <a:gd name="T9" fmla="*/ 8 h 107"/>
                  <a:gd name="T10" fmla="*/ 64 w 73"/>
                  <a:gd name="T11" fmla="*/ 21 h 107"/>
                  <a:gd name="T12" fmla="*/ 64 w 73"/>
                  <a:gd name="T13" fmla="*/ 60 h 107"/>
                  <a:gd name="T14" fmla="*/ 64 w 73"/>
                  <a:gd name="T15" fmla="*/ 63 h 107"/>
                  <a:gd name="T16" fmla="*/ 70 w 73"/>
                  <a:gd name="T17" fmla="*/ 72 h 107"/>
                  <a:gd name="T18" fmla="*/ 57 w 73"/>
                  <a:gd name="T19" fmla="*/ 87 h 107"/>
                  <a:gd name="T20" fmla="*/ 48 w 73"/>
                  <a:gd name="T21" fmla="*/ 107 h 107"/>
                  <a:gd name="T22" fmla="*/ 34 w 73"/>
                  <a:gd name="T23" fmla="*/ 90 h 107"/>
                  <a:gd name="T24" fmla="*/ 0 w 73"/>
                  <a:gd name="T25" fmla="*/ 65 h 107"/>
                  <a:gd name="T26" fmla="*/ 0 w 73"/>
                  <a:gd name="T27" fmla="*/ 53 h 107"/>
                  <a:gd name="T28" fmla="*/ 1 w 73"/>
                  <a:gd name="T29" fmla="*/ 49 h 107"/>
                  <a:gd name="T30" fmla="*/ 7 w 73"/>
                  <a:gd name="T31" fmla="*/ 41 h 107"/>
                  <a:gd name="T32" fmla="*/ 10 w 73"/>
                  <a:gd name="T33" fmla="*/ 34 h 107"/>
                  <a:gd name="T34" fmla="*/ 9 w 73"/>
                  <a:gd name="T35" fmla="*/ 24 h 107"/>
                  <a:gd name="T36" fmla="*/ 4 w 73"/>
                  <a:gd name="T37" fmla="*/ 13 h 107"/>
                  <a:gd name="T38" fmla="*/ 1 w 73"/>
                  <a:gd name="T39" fmla="*/ 5 h 107"/>
                  <a:gd name="T40" fmla="*/ 4 w 73"/>
                  <a:gd name="T41" fmla="*/ 0 h 107"/>
                  <a:gd name="T42" fmla="*/ 18 w 73"/>
                  <a:gd name="T4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107">
                    <a:moveTo>
                      <a:pt x="18" y="0"/>
                    </a:moveTo>
                    <a:lnTo>
                      <a:pt x="39" y="12"/>
                    </a:lnTo>
                    <a:lnTo>
                      <a:pt x="51" y="13"/>
                    </a:lnTo>
                    <a:lnTo>
                      <a:pt x="63" y="5"/>
                    </a:lnTo>
                    <a:lnTo>
                      <a:pt x="73" y="8"/>
                    </a:lnTo>
                    <a:lnTo>
                      <a:pt x="64" y="21"/>
                    </a:lnTo>
                    <a:lnTo>
                      <a:pt x="64" y="60"/>
                    </a:lnTo>
                    <a:lnTo>
                      <a:pt x="64" y="63"/>
                    </a:lnTo>
                    <a:lnTo>
                      <a:pt x="70" y="72"/>
                    </a:lnTo>
                    <a:lnTo>
                      <a:pt x="57" y="87"/>
                    </a:lnTo>
                    <a:lnTo>
                      <a:pt x="48" y="107"/>
                    </a:lnTo>
                    <a:lnTo>
                      <a:pt x="34" y="90"/>
                    </a:lnTo>
                    <a:lnTo>
                      <a:pt x="0" y="65"/>
                    </a:lnTo>
                    <a:lnTo>
                      <a:pt x="0" y="53"/>
                    </a:lnTo>
                    <a:lnTo>
                      <a:pt x="1" y="49"/>
                    </a:lnTo>
                    <a:lnTo>
                      <a:pt x="7" y="41"/>
                    </a:lnTo>
                    <a:lnTo>
                      <a:pt x="10" y="34"/>
                    </a:lnTo>
                    <a:lnTo>
                      <a:pt x="9" y="24"/>
                    </a:lnTo>
                    <a:lnTo>
                      <a:pt x="4" y="13"/>
                    </a:lnTo>
                    <a:lnTo>
                      <a:pt x="1" y="5"/>
                    </a:lnTo>
                    <a:lnTo>
                      <a:pt x="4" y="0"/>
                    </a:lnTo>
                    <a:lnTo>
                      <a:pt x="18" y="0"/>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40" name="Freeform 134"/>
              <p:cNvSpPr>
                <a:spLocks/>
              </p:cNvSpPr>
              <p:nvPr/>
            </p:nvSpPr>
            <p:spPr bwMode="auto">
              <a:xfrm>
                <a:off x="5930" y="3120"/>
                <a:ext cx="71" cy="172"/>
              </a:xfrm>
              <a:custGeom>
                <a:avLst/>
                <a:gdLst>
                  <a:gd name="T0" fmla="*/ 21 w 71"/>
                  <a:gd name="T1" fmla="*/ 10 h 172"/>
                  <a:gd name="T2" fmla="*/ 34 w 71"/>
                  <a:gd name="T3" fmla="*/ 0 h 172"/>
                  <a:gd name="T4" fmla="*/ 47 w 71"/>
                  <a:gd name="T5" fmla="*/ 7 h 172"/>
                  <a:gd name="T6" fmla="*/ 46 w 71"/>
                  <a:gd name="T7" fmla="*/ 15 h 172"/>
                  <a:gd name="T8" fmla="*/ 59 w 71"/>
                  <a:gd name="T9" fmla="*/ 21 h 172"/>
                  <a:gd name="T10" fmla="*/ 47 w 71"/>
                  <a:gd name="T11" fmla="*/ 31 h 172"/>
                  <a:gd name="T12" fmla="*/ 37 w 71"/>
                  <a:gd name="T13" fmla="*/ 50 h 172"/>
                  <a:gd name="T14" fmla="*/ 67 w 71"/>
                  <a:gd name="T15" fmla="*/ 93 h 172"/>
                  <a:gd name="T16" fmla="*/ 71 w 71"/>
                  <a:gd name="T17" fmla="*/ 122 h 172"/>
                  <a:gd name="T18" fmla="*/ 68 w 71"/>
                  <a:gd name="T19" fmla="*/ 140 h 172"/>
                  <a:gd name="T20" fmla="*/ 47 w 71"/>
                  <a:gd name="T21" fmla="*/ 153 h 172"/>
                  <a:gd name="T22" fmla="*/ 45 w 71"/>
                  <a:gd name="T23" fmla="*/ 162 h 172"/>
                  <a:gd name="T24" fmla="*/ 31 w 71"/>
                  <a:gd name="T25" fmla="*/ 172 h 172"/>
                  <a:gd name="T26" fmla="*/ 30 w 71"/>
                  <a:gd name="T27" fmla="*/ 155 h 172"/>
                  <a:gd name="T28" fmla="*/ 26 w 71"/>
                  <a:gd name="T29" fmla="*/ 151 h 172"/>
                  <a:gd name="T30" fmla="*/ 31 w 71"/>
                  <a:gd name="T31" fmla="*/ 144 h 172"/>
                  <a:gd name="T32" fmla="*/ 42 w 71"/>
                  <a:gd name="T33" fmla="*/ 144 h 172"/>
                  <a:gd name="T34" fmla="*/ 39 w 71"/>
                  <a:gd name="T35" fmla="*/ 136 h 172"/>
                  <a:gd name="T36" fmla="*/ 54 w 71"/>
                  <a:gd name="T37" fmla="*/ 128 h 172"/>
                  <a:gd name="T38" fmla="*/ 54 w 71"/>
                  <a:gd name="T39" fmla="*/ 101 h 172"/>
                  <a:gd name="T40" fmla="*/ 52 w 71"/>
                  <a:gd name="T41" fmla="*/ 84 h 172"/>
                  <a:gd name="T42" fmla="*/ 31 w 71"/>
                  <a:gd name="T43" fmla="*/ 56 h 172"/>
                  <a:gd name="T44" fmla="*/ 19 w 71"/>
                  <a:gd name="T45" fmla="*/ 46 h 172"/>
                  <a:gd name="T46" fmla="*/ 31 w 71"/>
                  <a:gd name="T47" fmla="*/ 37 h 172"/>
                  <a:gd name="T48" fmla="*/ 28 w 71"/>
                  <a:gd name="T49" fmla="*/ 35 h 172"/>
                  <a:gd name="T50" fmla="*/ 14 w 71"/>
                  <a:gd name="T51" fmla="*/ 29 h 172"/>
                  <a:gd name="T52" fmla="*/ 0 w 71"/>
                  <a:gd name="T53" fmla="*/ 11 h 172"/>
                  <a:gd name="T54" fmla="*/ 7 w 71"/>
                  <a:gd name="T55" fmla="*/ 8 h 172"/>
                  <a:gd name="T56" fmla="*/ 21 w 71"/>
                  <a:gd name="T57" fmla="*/ 1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172">
                    <a:moveTo>
                      <a:pt x="21" y="10"/>
                    </a:moveTo>
                    <a:lnTo>
                      <a:pt x="34" y="0"/>
                    </a:lnTo>
                    <a:lnTo>
                      <a:pt x="47" y="7"/>
                    </a:lnTo>
                    <a:lnTo>
                      <a:pt x="46" y="15"/>
                    </a:lnTo>
                    <a:lnTo>
                      <a:pt x="59" y="21"/>
                    </a:lnTo>
                    <a:lnTo>
                      <a:pt x="47" y="31"/>
                    </a:lnTo>
                    <a:lnTo>
                      <a:pt x="37" y="50"/>
                    </a:lnTo>
                    <a:lnTo>
                      <a:pt x="67" y="93"/>
                    </a:lnTo>
                    <a:lnTo>
                      <a:pt x="71" y="122"/>
                    </a:lnTo>
                    <a:lnTo>
                      <a:pt x="68" y="140"/>
                    </a:lnTo>
                    <a:lnTo>
                      <a:pt x="47" y="153"/>
                    </a:lnTo>
                    <a:lnTo>
                      <a:pt x="45" y="162"/>
                    </a:lnTo>
                    <a:lnTo>
                      <a:pt x="31" y="172"/>
                    </a:lnTo>
                    <a:lnTo>
                      <a:pt x="30" y="155"/>
                    </a:lnTo>
                    <a:lnTo>
                      <a:pt x="26" y="151"/>
                    </a:lnTo>
                    <a:lnTo>
                      <a:pt x="31" y="144"/>
                    </a:lnTo>
                    <a:lnTo>
                      <a:pt x="42" y="144"/>
                    </a:lnTo>
                    <a:lnTo>
                      <a:pt x="39" y="136"/>
                    </a:lnTo>
                    <a:lnTo>
                      <a:pt x="54" y="128"/>
                    </a:lnTo>
                    <a:lnTo>
                      <a:pt x="54" y="101"/>
                    </a:lnTo>
                    <a:lnTo>
                      <a:pt x="52" y="84"/>
                    </a:lnTo>
                    <a:lnTo>
                      <a:pt x="31" y="56"/>
                    </a:lnTo>
                    <a:lnTo>
                      <a:pt x="19" y="46"/>
                    </a:lnTo>
                    <a:lnTo>
                      <a:pt x="31" y="37"/>
                    </a:lnTo>
                    <a:lnTo>
                      <a:pt x="28" y="35"/>
                    </a:lnTo>
                    <a:lnTo>
                      <a:pt x="14" y="29"/>
                    </a:lnTo>
                    <a:lnTo>
                      <a:pt x="0" y="11"/>
                    </a:lnTo>
                    <a:lnTo>
                      <a:pt x="7" y="8"/>
                    </a:lnTo>
                    <a:lnTo>
                      <a:pt x="21" y="1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41" name="Freeform 135"/>
              <p:cNvSpPr>
                <a:spLocks/>
              </p:cNvSpPr>
              <p:nvPr/>
            </p:nvSpPr>
            <p:spPr bwMode="auto">
              <a:xfrm>
                <a:off x="4331" y="3255"/>
                <a:ext cx="125" cy="128"/>
              </a:xfrm>
              <a:custGeom>
                <a:avLst/>
                <a:gdLst>
                  <a:gd name="T0" fmla="*/ 0 w 125"/>
                  <a:gd name="T1" fmla="*/ 30 h 128"/>
                  <a:gd name="T2" fmla="*/ 13 w 125"/>
                  <a:gd name="T3" fmla="*/ 0 h 128"/>
                  <a:gd name="T4" fmla="*/ 16 w 125"/>
                  <a:gd name="T5" fmla="*/ 13 h 128"/>
                  <a:gd name="T6" fmla="*/ 15 w 125"/>
                  <a:gd name="T7" fmla="*/ 30 h 128"/>
                  <a:gd name="T8" fmla="*/ 21 w 125"/>
                  <a:gd name="T9" fmla="*/ 30 h 128"/>
                  <a:gd name="T10" fmla="*/ 18 w 125"/>
                  <a:gd name="T11" fmla="*/ 9 h 128"/>
                  <a:gd name="T12" fmla="*/ 34 w 125"/>
                  <a:gd name="T13" fmla="*/ 1 h 128"/>
                  <a:gd name="T14" fmla="*/ 43 w 125"/>
                  <a:gd name="T15" fmla="*/ 4 h 128"/>
                  <a:gd name="T16" fmla="*/ 49 w 125"/>
                  <a:gd name="T17" fmla="*/ 13 h 128"/>
                  <a:gd name="T18" fmla="*/ 67 w 125"/>
                  <a:gd name="T19" fmla="*/ 13 h 128"/>
                  <a:gd name="T20" fmla="*/ 80 w 125"/>
                  <a:gd name="T21" fmla="*/ 19 h 128"/>
                  <a:gd name="T22" fmla="*/ 91 w 125"/>
                  <a:gd name="T23" fmla="*/ 11 h 128"/>
                  <a:gd name="T24" fmla="*/ 105 w 125"/>
                  <a:gd name="T25" fmla="*/ 12 h 128"/>
                  <a:gd name="T26" fmla="*/ 95 w 125"/>
                  <a:gd name="T27" fmla="*/ 16 h 128"/>
                  <a:gd name="T28" fmla="*/ 101 w 125"/>
                  <a:gd name="T29" fmla="*/ 19 h 128"/>
                  <a:gd name="T30" fmla="*/ 113 w 125"/>
                  <a:gd name="T31" fmla="*/ 25 h 128"/>
                  <a:gd name="T32" fmla="*/ 125 w 125"/>
                  <a:gd name="T33" fmla="*/ 39 h 128"/>
                  <a:gd name="T34" fmla="*/ 117 w 125"/>
                  <a:gd name="T35" fmla="*/ 48 h 128"/>
                  <a:gd name="T36" fmla="*/ 121 w 125"/>
                  <a:gd name="T37" fmla="*/ 54 h 128"/>
                  <a:gd name="T38" fmla="*/ 111 w 125"/>
                  <a:gd name="T39" fmla="*/ 59 h 128"/>
                  <a:gd name="T40" fmla="*/ 111 w 125"/>
                  <a:gd name="T41" fmla="*/ 67 h 128"/>
                  <a:gd name="T42" fmla="*/ 118 w 125"/>
                  <a:gd name="T43" fmla="*/ 78 h 128"/>
                  <a:gd name="T44" fmla="*/ 111 w 125"/>
                  <a:gd name="T45" fmla="*/ 84 h 128"/>
                  <a:gd name="T46" fmla="*/ 101 w 125"/>
                  <a:gd name="T47" fmla="*/ 88 h 128"/>
                  <a:gd name="T48" fmla="*/ 96 w 125"/>
                  <a:gd name="T49" fmla="*/ 97 h 128"/>
                  <a:gd name="T50" fmla="*/ 79 w 125"/>
                  <a:gd name="T51" fmla="*/ 85 h 128"/>
                  <a:gd name="T52" fmla="*/ 86 w 125"/>
                  <a:gd name="T53" fmla="*/ 106 h 128"/>
                  <a:gd name="T54" fmla="*/ 92 w 125"/>
                  <a:gd name="T55" fmla="*/ 107 h 128"/>
                  <a:gd name="T56" fmla="*/ 85 w 125"/>
                  <a:gd name="T57" fmla="*/ 117 h 128"/>
                  <a:gd name="T58" fmla="*/ 73 w 125"/>
                  <a:gd name="T59" fmla="*/ 128 h 128"/>
                  <a:gd name="T60" fmla="*/ 61 w 125"/>
                  <a:gd name="T61" fmla="*/ 123 h 128"/>
                  <a:gd name="T62" fmla="*/ 58 w 125"/>
                  <a:gd name="T63" fmla="*/ 109 h 128"/>
                  <a:gd name="T64" fmla="*/ 52 w 125"/>
                  <a:gd name="T65" fmla="*/ 102 h 128"/>
                  <a:gd name="T66" fmla="*/ 57 w 125"/>
                  <a:gd name="T67" fmla="*/ 95 h 128"/>
                  <a:gd name="T68" fmla="*/ 53 w 125"/>
                  <a:gd name="T69" fmla="*/ 89 h 128"/>
                  <a:gd name="T70" fmla="*/ 56 w 125"/>
                  <a:gd name="T71" fmla="*/ 63 h 128"/>
                  <a:gd name="T72" fmla="*/ 25 w 125"/>
                  <a:gd name="T73" fmla="*/ 55 h 128"/>
                  <a:gd name="T74" fmla="*/ 12 w 125"/>
                  <a:gd name="T75" fmla="*/ 54 h 128"/>
                  <a:gd name="T76" fmla="*/ 6 w 125"/>
                  <a:gd name="T77" fmla="*/ 29 h 128"/>
                  <a:gd name="T78" fmla="*/ 0 w 125"/>
                  <a:gd name="T79" fmla="*/ 3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5" h="128">
                    <a:moveTo>
                      <a:pt x="0" y="30"/>
                    </a:moveTo>
                    <a:lnTo>
                      <a:pt x="13" y="0"/>
                    </a:lnTo>
                    <a:lnTo>
                      <a:pt x="16" y="13"/>
                    </a:lnTo>
                    <a:lnTo>
                      <a:pt x="15" y="30"/>
                    </a:lnTo>
                    <a:lnTo>
                      <a:pt x="21" y="30"/>
                    </a:lnTo>
                    <a:lnTo>
                      <a:pt x="18" y="9"/>
                    </a:lnTo>
                    <a:lnTo>
                      <a:pt x="34" y="1"/>
                    </a:lnTo>
                    <a:lnTo>
                      <a:pt x="43" y="4"/>
                    </a:lnTo>
                    <a:lnTo>
                      <a:pt x="49" y="13"/>
                    </a:lnTo>
                    <a:lnTo>
                      <a:pt x="67" y="13"/>
                    </a:lnTo>
                    <a:lnTo>
                      <a:pt x="80" y="19"/>
                    </a:lnTo>
                    <a:lnTo>
                      <a:pt x="91" y="11"/>
                    </a:lnTo>
                    <a:lnTo>
                      <a:pt x="105" y="12"/>
                    </a:lnTo>
                    <a:lnTo>
                      <a:pt x="95" y="16"/>
                    </a:lnTo>
                    <a:lnTo>
                      <a:pt x="101" y="19"/>
                    </a:lnTo>
                    <a:lnTo>
                      <a:pt x="113" y="25"/>
                    </a:lnTo>
                    <a:lnTo>
                      <a:pt x="125" y="39"/>
                    </a:lnTo>
                    <a:lnTo>
                      <a:pt x="117" y="48"/>
                    </a:lnTo>
                    <a:lnTo>
                      <a:pt x="121" y="54"/>
                    </a:lnTo>
                    <a:lnTo>
                      <a:pt x="111" y="59"/>
                    </a:lnTo>
                    <a:lnTo>
                      <a:pt x="111" y="67"/>
                    </a:lnTo>
                    <a:lnTo>
                      <a:pt x="118" y="78"/>
                    </a:lnTo>
                    <a:lnTo>
                      <a:pt x="111" y="84"/>
                    </a:lnTo>
                    <a:lnTo>
                      <a:pt x="101" y="88"/>
                    </a:lnTo>
                    <a:lnTo>
                      <a:pt x="96" y="97"/>
                    </a:lnTo>
                    <a:lnTo>
                      <a:pt x="79" y="85"/>
                    </a:lnTo>
                    <a:lnTo>
                      <a:pt x="86" y="106"/>
                    </a:lnTo>
                    <a:lnTo>
                      <a:pt x="92" y="107"/>
                    </a:lnTo>
                    <a:lnTo>
                      <a:pt x="85" y="117"/>
                    </a:lnTo>
                    <a:lnTo>
                      <a:pt x="73" y="128"/>
                    </a:lnTo>
                    <a:lnTo>
                      <a:pt x="61" y="123"/>
                    </a:lnTo>
                    <a:lnTo>
                      <a:pt x="58" y="109"/>
                    </a:lnTo>
                    <a:lnTo>
                      <a:pt x="52" y="102"/>
                    </a:lnTo>
                    <a:lnTo>
                      <a:pt x="57" y="95"/>
                    </a:lnTo>
                    <a:lnTo>
                      <a:pt x="53" y="89"/>
                    </a:lnTo>
                    <a:lnTo>
                      <a:pt x="56" y="63"/>
                    </a:lnTo>
                    <a:lnTo>
                      <a:pt x="25" y="55"/>
                    </a:lnTo>
                    <a:lnTo>
                      <a:pt x="12" y="54"/>
                    </a:lnTo>
                    <a:lnTo>
                      <a:pt x="6" y="29"/>
                    </a:lnTo>
                    <a:lnTo>
                      <a:pt x="0" y="3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42" name="Freeform 136"/>
              <p:cNvSpPr>
                <a:spLocks/>
              </p:cNvSpPr>
              <p:nvPr/>
            </p:nvSpPr>
            <p:spPr bwMode="auto">
              <a:xfrm>
                <a:off x="5463" y="3087"/>
                <a:ext cx="1" cy="5"/>
              </a:xfrm>
              <a:custGeom>
                <a:avLst/>
                <a:gdLst>
                  <a:gd name="T0" fmla="*/ 0 w 1"/>
                  <a:gd name="T1" fmla="*/ 0 h 5"/>
                  <a:gd name="T2" fmla="*/ 1 w 1"/>
                  <a:gd name="T3" fmla="*/ 0 h 5"/>
                  <a:gd name="T4" fmla="*/ 1 w 1"/>
                  <a:gd name="T5" fmla="*/ 4 h 5"/>
                  <a:gd name="T6" fmla="*/ 0 w 1"/>
                  <a:gd name="T7" fmla="*/ 5 h 5"/>
                  <a:gd name="T8" fmla="*/ 0 w 1"/>
                  <a:gd name="T9" fmla="*/ 4 h 5"/>
                  <a:gd name="T10" fmla="*/ 0 w 1"/>
                  <a:gd name="T11" fmla="*/ 0 h 5"/>
                </a:gdLst>
                <a:ahLst/>
                <a:cxnLst>
                  <a:cxn ang="0">
                    <a:pos x="T0" y="T1"/>
                  </a:cxn>
                  <a:cxn ang="0">
                    <a:pos x="T2" y="T3"/>
                  </a:cxn>
                  <a:cxn ang="0">
                    <a:pos x="T4" y="T5"/>
                  </a:cxn>
                  <a:cxn ang="0">
                    <a:pos x="T6" y="T7"/>
                  </a:cxn>
                  <a:cxn ang="0">
                    <a:pos x="T8" y="T9"/>
                  </a:cxn>
                  <a:cxn ang="0">
                    <a:pos x="T10" y="T11"/>
                  </a:cxn>
                </a:cxnLst>
                <a:rect l="0" t="0" r="r" b="b"/>
                <a:pathLst>
                  <a:path w="1" h="5">
                    <a:moveTo>
                      <a:pt x="0" y="0"/>
                    </a:moveTo>
                    <a:lnTo>
                      <a:pt x="1" y="0"/>
                    </a:lnTo>
                    <a:lnTo>
                      <a:pt x="1" y="4"/>
                    </a:lnTo>
                    <a:lnTo>
                      <a:pt x="0" y="5"/>
                    </a:lnTo>
                    <a:lnTo>
                      <a:pt x="0" y="4"/>
                    </a:lnTo>
                    <a:lnTo>
                      <a:pt x="0" y="0"/>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43" name="Freeform 137"/>
              <p:cNvSpPr>
                <a:spLocks/>
              </p:cNvSpPr>
              <p:nvPr/>
            </p:nvSpPr>
            <p:spPr bwMode="auto">
              <a:xfrm>
                <a:off x="5002" y="3262"/>
                <a:ext cx="15" cy="58"/>
              </a:xfrm>
              <a:custGeom>
                <a:avLst/>
                <a:gdLst>
                  <a:gd name="T0" fmla="*/ 11 w 15"/>
                  <a:gd name="T1" fmla="*/ 58 h 58"/>
                  <a:gd name="T2" fmla="*/ 5 w 15"/>
                  <a:gd name="T3" fmla="*/ 49 h 58"/>
                  <a:gd name="T4" fmla="*/ 6 w 15"/>
                  <a:gd name="T5" fmla="*/ 33 h 58"/>
                  <a:gd name="T6" fmla="*/ 0 w 15"/>
                  <a:gd name="T7" fmla="*/ 5 h 58"/>
                  <a:gd name="T8" fmla="*/ 0 w 15"/>
                  <a:gd name="T9" fmla="*/ 0 h 58"/>
                  <a:gd name="T10" fmla="*/ 8 w 15"/>
                  <a:gd name="T11" fmla="*/ 1 h 58"/>
                  <a:gd name="T12" fmla="*/ 6 w 15"/>
                  <a:gd name="T13" fmla="*/ 8 h 58"/>
                  <a:gd name="T14" fmla="*/ 11 w 15"/>
                  <a:gd name="T15" fmla="*/ 12 h 58"/>
                  <a:gd name="T16" fmla="*/ 14 w 15"/>
                  <a:gd name="T17" fmla="*/ 25 h 58"/>
                  <a:gd name="T18" fmla="*/ 15 w 15"/>
                  <a:gd name="T19" fmla="*/ 57 h 58"/>
                  <a:gd name="T20" fmla="*/ 11 w 15"/>
                  <a:gd name="T2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58">
                    <a:moveTo>
                      <a:pt x="11" y="58"/>
                    </a:moveTo>
                    <a:lnTo>
                      <a:pt x="5" y="49"/>
                    </a:lnTo>
                    <a:lnTo>
                      <a:pt x="6" y="33"/>
                    </a:lnTo>
                    <a:lnTo>
                      <a:pt x="0" y="5"/>
                    </a:lnTo>
                    <a:lnTo>
                      <a:pt x="0" y="0"/>
                    </a:lnTo>
                    <a:lnTo>
                      <a:pt x="8" y="1"/>
                    </a:lnTo>
                    <a:lnTo>
                      <a:pt x="6" y="8"/>
                    </a:lnTo>
                    <a:lnTo>
                      <a:pt x="11" y="12"/>
                    </a:lnTo>
                    <a:lnTo>
                      <a:pt x="14" y="25"/>
                    </a:lnTo>
                    <a:lnTo>
                      <a:pt x="15" y="57"/>
                    </a:lnTo>
                    <a:lnTo>
                      <a:pt x="11" y="58"/>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44" name="Freeform 138"/>
              <p:cNvSpPr>
                <a:spLocks/>
              </p:cNvSpPr>
              <p:nvPr/>
            </p:nvSpPr>
            <p:spPr bwMode="auto">
              <a:xfrm>
                <a:off x="4440" y="3236"/>
                <a:ext cx="6" cy="6"/>
              </a:xfrm>
              <a:custGeom>
                <a:avLst/>
                <a:gdLst>
                  <a:gd name="T0" fmla="*/ 3 w 6"/>
                  <a:gd name="T1" fmla="*/ 0 h 6"/>
                  <a:gd name="T2" fmla="*/ 6 w 6"/>
                  <a:gd name="T3" fmla="*/ 5 h 6"/>
                  <a:gd name="T4" fmla="*/ 1 w 6"/>
                  <a:gd name="T5" fmla="*/ 6 h 6"/>
                  <a:gd name="T6" fmla="*/ 0 w 6"/>
                  <a:gd name="T7" fmla="*/ 0 h 6"/>
                  <a:gd name="T8" fmla="*/ 3 w 6"/>
                  <a:gd name="T9" fmla="*/ 0 h 6"/>
                </a:gdLst>
                <a:ahLst/>
                <a:cxnLst>
                  <a:cxn ang="0">
                    <a:pos x="T0" y="T1"/>
                  </a:cxn>
                  <a:cxn ang="0">
                    <a:pos x="T2" y="T3"/>
                  </a:cxn>
                  <a:cxn ang="0">
                    <a:pos x="T4" y="T5"/>
                  </a:cxn>
                  <a:cxn ang="0">
                    <a:pos x="T6" y="T7"/>
                  </a:cxn>
                  <a:cxn ang="0">
                    <a:pos x="T8" y="T9"/>
                  </a:cxn>
                </a:cxnLst>
                <a:rect l="0" t="0" r="r" b="b"/>
                <a:pathLst>
                  <a:path w="6" h="6">
                    <a:moveTo>
                      <a:pt x="3" y="0"/>
                    </a:moveTo>
                    <a:lnTo>
                      <a:pt x="6" y="5"/>
                    </a:lnTo>
                    <a:lnTo>
                      <a:pt x="1" y="6"/>
                    </a:lnTo>
                    <a:lnTo>
                      <a:pt x="0" y="0"/>
                    </a:lnTo>
                    <a:lnTo>
                      <a:pt x="3" y="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45" name="Freeform 139"/>
              <p:cNvSpPr>
                <a:spLocks/>
              </p:cNvSpPr>
              <p:nvPr/>
            </p:nvSpPr>
            <p:spPr bwMode="auto">
              <a:xfrm>
                <a:off x="4443" y="3226"/>
                <a:ext cx="7" cy="5"/>
              </a:xfrm>
              <a:custGeom>
                <a:avLst/>
                <a:gdLst>
                  <a:gd name="T0" fmla="*/ 5 w 7"/>
                  <a:gd name="T1" fmla="*/ 0 h 5"/>
                  <a:gd name="T2" fmla="*/ 7 w 7"/>
                  <a:gd name="T3" fmla="*/ 4 h 5"/>
                  <a:gd name="T4" fmla="*/ 0 w 7"/>
                  <a:gd name="T5" fmla="*/ 5 h 5"/>
                  <a:gd name="T6" fmla="*/ 1 w 7"/>
                  <a:gd name="T7" fmla="*/ 1 h 5"/>
                  <a:gd name="T8" fmla="*/ 5 w 7"/>
                  <a:gd name="T9" fmla="*/ 0 h 5"/>
                </a:gdLst>
                <a:ahLst/>
                <a:cxnLst>
                  <a:cxn ang="0">
                    <a:pos x="T0" y="T1"/>
                  </a:cxn>
                  <a:cxn ang="0">
                    <a:pos x="T2" y="T3"/>
                  </a:cxn>
                  <a:cxn ang="0">
                    <a:pos x="T4" y="T5"/>
                  </a:cxn>
                  <a:cxn ang="0">
                    <a:pos x="T6" y="T7"/>
                  </a:cxn>
                  <a:cxn ang="0">
                    <a:pos x="T8" y="T9"/>
                  </a:cxn>
                </a:cxnLst>
                <a:rect l="0" t="0" r="r" b="b"/>
                <a:pathLst>
                  <a:path w="7" h="5">
                    <a:moveTo>
                      <a:pt x="5" y="0"/>
                    </a:moveTo>
                    <a:lnTo>
                      <a:pt x="7" y="4"/>
                    </a:lnTo>
                    <a:lnTo>
                      <a:pt x="0" y="5"/>
                    </a:lnTo>
                    <a:lnTo>
                      <a:pt x="1" y="1"/>
                    </a:lnTo>
                    <a:lnTo>
                      <a:pt x="5" y="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46" name="Freeform 140"/>
              <p:cNvSpPr>
                <a:spLocks/>
              </p:cNvSpPr>
              <p:nvPr/>
            </p:nvSpPr>
            <p:spPr bwMode="auto">
              <a:xfrm>
                <a:off x="4437" y="3196"/>
                <a:ext cx="8" cy="10"/>
              </a:xfrm>
              <a:custGeom>
                <a:avLst/>
                <a:gdLst>
                  <a:gd name="T0" fmla="*/ 8 w 8"/>
                  <a:gd name="T1" fmla="*/ 7 h 10"/>
                  <a:gd name="T2" fmla="*/ 2 w 8"/>
                  <a:gd name="T3" fmla="*/ 10 h 10"/>
                  <a:gd name="T4" fmla="*/ 0 w 8"/>
                  <a:gd name="T5" fmla="*/ 0 h 10"/>
                  <a:gd name="T6" fmla="*/ 8 w 8"/>
                  <a:gd name="T7" fmla="*/ 7 h 10"/>
                </a:gdLst>
                <a:ahLst/>
                <a:cxnLst>
                  <a:cxn ang="0">
                    <a:pos x="T0" y="T1"/>
                  </a:cxn>
                  <a:cxn ang="0">
                    <a:pos x="T2" y="T3"/>
                  </a:cxn>
                  <a:cxn ang="0">
                    <a:pos x="T4" y="T5"/>
                  </a:cxn>
                  <a:cxn ang="0">
                    <a:pos x="T6" y="T7"/>
                  </a:cxn>
                </a:cxnLst>
                <a:rect l="0" t="0" r="r" b="b"/>
                <a:pathLst>
                  <a:path w="8" h="10">
                    <a:moveTo>
                      <a:pt x="8" y="7"/>
                    </a:moveTo>
                    <a:lnTo>
                      <a:pt x="2" y="10"/>
                    </a:lnTo>
                    <a:lnTo>
                      <a:pt x="0" y="0"/>
                    </a:lnTo>
                    <a:lnTo>
                      <a:pt x="8" y="7"/>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47" name="Freeform 141"/>
              <p:cNvSpPr>
                <a:spLocks/>
              </p:cNvSpPr>
              <p:nvPr/>
            </p:nvSpPr>
            <p:spPr bwMode="auto">
              <a:xfrm>
                <a:off x="4455" y="3235"/>
                <a:ext cx="7" cy="6"/>
              </a:xfrm>
              <a:custGeom>
                <a:avLst/>
                <a:gdLst>
                  <a:gd name="T0" fmla="*/ 4 w 7"/>
                  <a:gd name="T1" fmla="*/ 0 h 6"/>
                  <a:gd name="T2" fmla="*/ 7 w 7"/>
                  <a:gd name="T3" fmla="*/ 5 h 6"/>
                  <a:gd name="T4" fmla="*/ 2 w 7"/>
                  <a:gd name="T5" fmla="*/ 6 h 6"/>
                  <a:gd name="T6" fmla="*/ 0 w 7"/>
                  <a:gd name="T7" fmla="*/ 0 h 6"/>
                  <a:gd name="T8" fmla="*/ 4 w 7"/>
                  <a:gd name="T9" fmla="*/ 0 h 6"/>
                </a:gdLst>
                <a:ahLst/>
                <a:cxnLst>
                  <a:cxn ang="0">
                    <a:pos x="T0" y="T1"/>
                  </a:cxn>
                  <a:cxn ang="0">
                    <a:pos x="T2" y="T3"/>
                  </a:cxn>
                  <a:cxn ang="0">
                    <a:pos x="T4" y="T5"/>
                  </a:cxn>
                  <a:cxn ang="0">
                    <a:pos x="T6" y="T7"/>
                  </a:cxn>
                  <a:cxn ang="0">
                    <a:pos x="T8" y="T9"/>
                  </a:cxn>
                </a:cxnLst>
                <a:rect l="0" t="0" r="r" b="b"/>
                <a:pathLst>
                  <a:path w="7" h="6">
                    <a:moveTo>
                      <a:pt x="4" y="0"/>
                    </a:moveTo>
                    <a:lnTo>
                      <a:pt x="7" y="5"/>
                    </a:lnTo>
                    <a:lnTo>
                      <a:pt x="2" y="6"/>
                    </a:lnTo>
                    <a:lnTo>
                      <a:pt x="0" y="0"/>
                    </a:lnTo>
                    <a:lnTo>
                      <a:pt x="4" y="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48" name="Freeform 142"/>
              <p:cNvSpPr>
                <a:spLocks/>
              </p:cNvSpPr>
              <p:nvPr/>
            </p:nvSpPr>
            <p:spPr bwMode="auto">
              <a:xfrm>
                <a:off x="4442" y="3217"/>
                <a:ext cx="6" cy="7"/>
              </a:xfrm>
              <a:custGeom>
                <a:avLst/>
                <a:gdLst>
                  <a:gd name="T0" fmla="*/ 4 w 6"/>
                  <a:gd name="T1" fmla="*/ 0 h 7"/>
                  <a:gd name="T2" fmla="*/ 6 w 6"/>
                  <a:gd name="T3" fmla="*/ 6 h 7"/>
                  <a:gd name="T4" fmla="*/ 1 w 6"/>
                  <a:gd name="T5" fmla="*/ 7 h 7"/>
                  <a:gd name="T6" fmla="*/ 0 w 6"/>
                  <a:gd name="T7" fmla="*/ 0 h 7"/>
                  <a:gd name="T8" fmla="*/ 4 w 6"/>
                  <a:gd name="T9" fmla="*/ 0 h 7"/>
                </a:gdLst>
                <a:ahLst/>
                <a:cxnLst>
                  <a:cxn ang="0">
                    <a:pos x="T0" y="T1"/>
                  </a:cxn>
                  <a:cxn ang="0">
                    <a:pos x="T2" y="T3"/>
                  </a:cxn>
                  <a:cxn ang="0">
                    <a:pos x="T4" y="T5"/>
                  </a:cxn>
                  <a:cxn ang="0">
                    <a:pos x="T6" y="T7"/>
                  </a:cxn>
                  <a:cxn ang="0">
                    <a:pos x="T8" y="T9"/>
                  </a:cxn>
                </a:cxnLst>
                <a:rect l="0" t="0" r="r" b="b"/>
                <a:pathLst>
                  <a:path w="6" h="7">
                    <a:moveTo>
                      <a:pt x="4" y="0"/>
                    </a:moveTo>
                    <a:lnTo>
                      <a:pt x="6" y="6"/>
                    </a:lnTo>
                    <a:lnTo>
                      <a:pt x="1" y="7"/>
                    </a:lnTo>
                    <a:lnTo>
                      <a:pt x="0" y="0"/>
                    </a:lnTo>
                    <a:lnTo>
                      <a:pt x="4" y="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49" name="Freeform 143"/>
              <p:cNvSpPr>
                <a:spLocks/>
              </p:cNvSpPr>
              <p:nvPr/>
            </p:nvSpPr>
            <p:spPr bwMode="auto">
              <a:xfrm>
                <a:off x="4408" y="3178"/>
                <a:ext cx="3" cy="9"/>
              </a:xfrm>
              <a:custGeom>
                <a:avLst/>
                <a:gdLst>
                  <a:gd name="T0" fmla="*/ 3 w 3"/>
                  <a:gd name="T1" fmla="*/ 0 h 9"/>
                  <a:gd name="T2" fmla="*/ 2 w 3"/>
                  <a:gd name="T3" fmla="*/ 9 h 9"/>
                  <a:gd name="T4" fmla="*/ 0 w 3"/>
                  <a:gd name="T5" fmla="*/ 0 h 9"/>
                  <a:gd name="T6" fmla="*/ 3 w 3"/>
                  <a:gd name="T7" fmla="*/ 0 h 9"/>
                </a:gdLst>
                <a:ahLst/>
                <a:cxnLst>
                  <a:cxn ang="0">
                    <a:pos x="T0" y="T1"/>
                  </a:cxn>
                  <a:cxn ang="0">
                    <a:pos x="T2" y="T3"/>
                  </a:cxn>
                  <a:cxn ang="0">
                    <a:pos x="T4" y="T5"/>
                  </a:cxn>
                  <a:cxn ang="0">
                    <a:pos x="T6" y="T7"/>
                  </a:cxn>
                </a:cxnLst>
                <a:rect l="0" t="0" r="r" b="b"/>
                <a:pathLst>
                  <a:path w="3" h="9">
                    <a:moveTo>
                      <a:pt x="3" y="0"/>
                    </a:moveTo>
                    <a:lnTo>
                      <a:pt x="2" y="9"/>
                    </a:lnTo>
                    <a:lnTo>
                      <a:pt x="0" y="0"/>
                    </a:lnTo>
                    <a:lnTo>
                      <a:pt x="3" y="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50" name="Freeform 144"/>
              <p:cNvSpPr>
                <a:spLocks/>
              </p:cNvSpPr>
              <p:nvPr/>
            </p:nvSpPr>
            <p:spPr bwMode="auto">
              <a:xfrm>
                <a:off x="4387" y="3172"/>
                <a:ext cx="17" cy="10"/>
              </a:xfrm>
              <a:custGeom>
                <a:avLst/>
                <a:gdLst>
                  <a:gd name="T0" fmla="*/ 3 w 17"/>
                  <a:gd name="T1" fmla="*/ 10 h 10"/>
                  <a:gd name="T2" fmla="*/ 0 w 17"/>
                  <a:gd name="T3" fmla="*/ 0 h 10"/>
                  <a:gd name="T4" fmla="*/ 17 w 17"/>
                  <a:gd name="T5" fmla="*/ 10 h 10"/>
                  <a:gd name="T6" fmla="*/ 3 w 17"/>
                  <a:gd name="T7" fmla="*/ 10 h 10"/>
                </a:gdLst>
                <a:ahLst/>
                <a:cxnLst>
                  <a:cxn ang="0">
                    <a:pos x="T0" y="T1"/>
                  </a:cxn>
                  <a:cxn ang="0">
                    <a:pos x="T2" y="T3"/>
                  </a:cxn>
                  <a:cxn ang="0">
                    <a:pos x="T4" y="T5"/>
                  </a:cxn>
                  <a:cxn ang="0">
                    <a:pos x="T6" y="T7"/>
                  </a:cxn>
                </a:cxnLst>
                <a:rect l="0" t="0" r="r" b="b"/>
                <a:pathLst>
                  <a:path w="17" h="10">
                    <a:moveTo>
                      <a:pt x="3" y="10"/>
                    </a:moveTo>
                    <a:lnTo>
                      <a:pt x="0" y="0"/>
                    </a:lnTo>
                    <a:lnTo>
                      <a:pt x="17" y="10"/>
                    </a:lnTo>
                    <a:lnTo>
                      <a:pt x="3" y="1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51" name="Freeform 145"/>
              <p:cNvSpPr>
                <a:spLocks/>
              </p:cNvSpPr>
              <p:nvPr/>
            </p:nvSpPr>
            <p:spPr bwMode="auto">
              <a:xfrm>
                <a:off x="4917" y="2881"/>
                <a:ext cx="115" cy="93"/>
              </a:xfrm>
              <a:custGeom>
                <a:avLst/>
                <a:gdLst>
                  <a:gd name="T0" fmla="*/ 66 w 115"/>
                  <a:gd name="T1" fmla="*/ 9 h 93"/>
                  <a:gd name="T2" fmla="*/ 74 w 115"/>
                  <a:gd name="T3" fmla="*/ 9 h 93"/>
                  <a:gd name="T4" fmla="*/ 79 w 115"/>
                  <a:gd name="T5" fmla="*/ 16 h 93"/>
                  <a:gd name="T6" fmla="*/ 98 w 115"/>
                  <a:gd name="T7" fmla="*/ 16 h 93"/>
                  <a:gd name="T8" fmla="*/ 98 w 115"/>
                  <a:gd name="T9" fmla="*/ 16 h 93"/>
                  <a:gd name="T10" fmla="*/ 98 w 115"/>
                  <a:gd name="T11" fmla="*/ 16 h 93"/>
                  <a:gd name="T12" fmla="*/ 98 w 115"/>
                  <a:gd name="T13" fmla="*/ 19 h 93"/>
                  <a:gd name="T14" fmla="*/ 99 w 115"/>
                  <a:gd name="T15" fmla="*/ 19 h 93"/>
                  <a:gd name="T16" fmla="*/ 101 w 115"/>
                  <a:gd name="T17" fmla="*/ 19 h 93"/>
                  <a:gd name="T18" fmla="*/ 101 w 115"/>
                  <a:gd name="T19" fmla="*/ 16 h 93"/>
                  <a:gd name="T20" fmla="*/ 99 w 115"/>
                  <a:gd name="T21" fmla="*/ 16 h 93"/>
                  <a:gd name="T22" fmla="*/ 103 w 115"/>
                  <a:gd name="T23" fmla="*/ 16 h 93"/>
                  <a:gd name="T24" fmla="*/ 104 w 115"/>
                  <a:gd name="T25" fmla="*/ 16 h 93"/>
                  <a:gd name="T26" fmla="*/ 109 w 115"/>
                  <a:gd name="T27" fmla="*/ 16 h 93"/>
                  <a:gd name="T28" fmla="*/ 112 w 115"/>
                  <a:gd name="T29" fmla="*/ 16 h 93"/>
                  <a:gd name="T30" fmla="*/ 115 w 115"/>
                  <a:gd name="T31" fmla="*/ 20 h 93"/>
                  <a:gd name="T32" fmla="*/ 115 w 115"/>
                  <a:gd name="T33" fmla="*/ 24 h 93"/>
                  <a:gd name="T34" fmla="*/ 105 w 115"/>
                  <a:gd name="T35" fmla="*/ 32 h 93"/>
                  <a:gd name="T36" fmla="*/ 99 w 115"/>
                  <a:gd name="T37" fmla="*/ 33 h 93"/>
                  <a:gd name="T38" fmla="*/ 92 w 115"/>
                  <a:gd name="T39" fmla="*/ 38 h 93"/>
                  <a:gd name="T40" fmla="*/ 83 w 115"/>
                  <a:gd name="T41" fmla="*/ 54 h 93"/>
                  <a:gd name="T42" fmla="*/ 86 w 115"/>
                  <a:gd name="T43" fmla="*/ 62 h 93"/>
                  <a:gd name="T44" fmla="*/ 79 w 115"/>
                  <a:gd name="T45" fmla="*/ 74 h 93"/>
                  <a:gd name="T46" fmla="*/ 68 w 115"/>
                  <a:gd name="T47" fmla="*/ 85 h 93"/>
                  <a:gd name="T48" fmla="*/ 47 w 115"/>
                  <a:gd name="T49" fmla="*/ 85 h 93"/>
                  <a:gd name="T50" fmla="*/ 35 w 115"/>
                  <a:gd name="T51" fmla="*/ 93 h 93"/>
                  <a:gd name="T52" fmla="*/ 29 w 115"/>
                  <a:gd name="T53" fmla="*/ 91 h 93"/>
                  <a:gd name="T54" fmla="*/ 21 w 115"/>
                  <a:gd name="T55" fmla="*/ 81 h 93"/>
                  <a:gd name="T56" fmla="*/ 18 w 115"/>
                  <a:gd name="T57" fmla="*/ 54 h 93"/>
                  <a:gd name="T58" fmla="*/ 22 w 115"/>
                  <a:gd name="T59" fmla="*/ 47 h 93"/>
                  <a:gd name="T60" fmla="*/ 24 w 115"/>
                  <a:gd name="T61" fmla="*/ 26 h 93"/>
                  <a:gd name="T62" fmla="*/ 12 w 115"/>
                  <a:gd name="T63" fmla="*/ 23 h 93"/>
                  <a:gd name="T64" fmla="*/ 4 w 115"/>
                  <a:gd name="T65" fmla="*/ 23 h 93"/>
                  <a:gd name="T66" fmla="*/ 0 w 115"/>
                  <a:gd name="T67" fmla="*/ 12 h 93"/>
                  <a:gd name="T68" fmla="*/ 10 w 115"/>
                  <a:gd name="T69" fmla="*/ 0 h 93"/>
                  <a:gd name="T70" fmla="*/ 66 w 115"/>
                  <a:gd name="T71" fmla="*/ 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5" h="93">
                    <a:moveTo>
                      <a:pt x="66" y="9"/>
                    </a:moveTo>
                    <a:lnTo>
                      <a:pt x="74" y="9"/>
                    </a:lnTo>
                    <a:lnTo>
                      <a:pt x="79" y="16"/>
                    </a:lnTo>
                    <a:lnTo>
                      <a:pt x="98" y="16"/>
                    </a:lnTo>
                    <a:lnTo>
                      <a:pt x="98" y="16"/>
                    </a:lnTo>
                    <a:lnTo>
                      <a:pt x="98" y="16"/>
                    </a:lnTo>
                    <a:lnTo>
                      <a:pt x="98" y="19"/>
                    </a:lnTo>
                    <a:lnTo>
                      <a:pt x="99" y="19"/>
                    </a:lnTo>
                    <a:lnTo>
                      <a:pt x="101" y="19"/>
                    </a:lnTo>
                    <a:lnTo>
                      <a:pt x="101" y="16"/>
                    </a:lnTo>
                    <a:lnTo>
                      <a:pt x="99" y="16"/>
                    </a:lnTo>
                    <a:lnTo>
                      <a:pt x="103" y="16"/>
                    </a:lnTo>
                    <a:lnTo>
                      <a:pt x="104" y="16"/>
                    </a:lnTo>
                    <a:lnTo>
                      <a:pt x="109" y="16"/>
                    </a:lnTo>
                    <a:lnTo>
                      <a:pt x="112" y="16"/>
                    </a:lnTo>
                    <a:lnTo>
                      <a:pt x="115" y="20"/>
                    </a:lnTo>
                    <a:lnTo>
                      <a:pt x="115" y="24"/>
                    </a:lnTo>
                    <a:lnTo>
                      <a:pt x="105" y="32"/>
                    </a:lnTo>
                    <a:lnTo>
                      <a:pt x="99" y="33"/>
                    </a:lnTo>
                    <a:lnTo>
                      <a:pt x="92" y="38"/>
                    </a:lnTo>
                    <a:lnTo>
                      <a:pt x="83" y="54"/>
                    </a:lnTo>
                    <a:lnTo>
                      <a:pt x="86" y="62"/>
                    </a:lnTo>
                    <a:lnTo>
                      <a:pt x="79" y="74"/>
                    </a:lnTo>
                    <a:lnTo>
                      <a:pt x="68" y="85"/>
                    </a:lnTo>
                    <a:lnTo>
                      <a:pt x="47" y="85"/>
                    </a:lnTo>
                    <a:lnTo>
                      <a:pt x="35" y="93"/>
                    </a:lnTo>
                    <a:lnTo>
                      <a:pt x="29" y="91"/>
                    </a:lnTo>
                    <a:lnTo>
                      <a:pt x="21" y="81"/>
                    </a:lnTo>
                    <a:lnTo>
                      <a:pt x="18" y="54"/>
                    </a:lnTo>
                    <a:lnTo>
                      <a:pt x="22" y="47"/>
                    </a:lnTo>
                    <a:lnTo>
                      <a:pt x="24" y="26"/>
                    </a:lnTo>
                    <a:lnTo>
                      <a:pt x="12" y="23"/>
                    </a:lnTo>
                    <a:lnTo>
                      <a:pt x="4" y="23"/>
                    </a:lnTo>
                    <a:lnTo>
                      <a:pt x="0" y="12"/>
                    </a:lnTo>
                    <a:lnTo>
                      <a:pt x="10" y="0"/>
                    </a:lnTo>
                    <a:lnTo>
                      <a:pt x="66" y="9"/>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52" name="Freeform 146"/>
              <p:cNvSpPr>
                <a:spLocks/>
              </p:cNvSpPr>
              <p:nvPr/>
            </p:nvSpPr>
            <p:spPr bwMode="auto">
              <a:xfrm>
                <a:off x="4914" y="2904"/>
                <a:ext cx="27" cy="59"/>
              </a:xfrm>
              <a:custGeom>
                <a:avLst/>
                <a:gdLst>
                  <a:gd name="T0" fmla="*/ 7 w 27"/>
                  <a:gd name="T1" fmla="*/ 0 h 59"/>
                  <a:gd name="T2" fmla="*/ 15 w 27"/>
                  <a:gd name="T3" fmla="*/ 0 h 59"/>
                  <a:gd name="T4" fmla="*/ 27 w 27"/>
                  <a:gd name="T5" fmla="*/ 3 h 59"/>
                  <a:gd name="T6" fmla="*/ 25 w 27"/>
                  <a:gd name="T7" fmla="*/ 24 h 59"/>
                  <a:gd name="T8" fmla="*/ 21 w 27"/>
                  <a:gd name="T9" fmla="*/ 31 h 59"/>
                  <a:gd name="T10" fmla="*/ 24 w 27"/>
                  <a:gd name="T11" fmla="*/ 58 h 59"/>
                  <a:gd name="T12" fmla="*/ 16 w 27"/>
                  <a:gd name="T13" fmla="*/ 59 h 59"/>
                  <a:gd name="T14" fmla="*/ 6 w 27"/>
                  <a:gd name="T15" fmla="*/ 58 h 59"/>
                  <a:gd name="T16" fmla="*/ 7 w 27"/>
                  <a:gd name="T17" fmla="*/ 44 h 59"/>
                  <a:gd name="T18" fmla="*/ 0 w 27"/>
                  <a:gd name="T19" fmla="*/ 39 h 59"/>
                  <a:gd name="T20" fmla="*/ 9 w 27"/>
                  <a:gd name="T21" fmla="*/ 12 h 59"/>
                  <a:gd name="T22" fmla="*/ 7 w 27"/>
                  <a:gd name="T2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59">
                    <a:moveTo>
                      <a:pt x="7" y="0"/>
                    </a:moveTo>
                    <a:lnTo>
                      <a:pt x="15" y="0"/>
                    </a:lnTo>
                    <a:lnTo>
                      <a:pt x="27" y="3"/>
                    </a:lnTo>
                    <a:lnTo>
                      <a:pt x="25" y="24"/>
                    </a:lnTo>
                    <a:lnTo>
                      <a:pt x="21" y="31"/>
                    </a:lnTo>
                    <a:lnTo>
                      <a:pt x="24" y="58"/>
                    </a:lnTo>
                    <a:lnTo>
                      <a:pt x="16" y="59"/>
                    </a:lnTo>
                    <a:lnTo>
                      <a:pt x="6" y="58"/>
                    </a:lnTo>
                    <a:lnTo>
                      <a:pt x="7" y="44"/>
                    </a:lnTo>
                    <a:lnTo>
                      <a:pt x="0" y="39"/>
                    </a:lnTo>
                    <a:lnTo>
                      <a:pt x="9" y="12"/>
                    </a:lnTo>
                    <a:lnTo>
                      <a:pt x="7" y="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53" name="Freeform 147"/>
              <p:cNvSpPr>
                <a:spLocks/>
              </p:cNvSpPr>
              <p:nvPr/>
            </p:nvSpPr>
            <p:spPr bwMode="auto">
              <a:xfrm>
                <a:off x="5558" y="2963"/>
                <a:ext cx="154" cy="153"/>
              </a:xfrm>
              <a:custGeom>
                <a:avLst/>
                <a:gdLst>
                  <a:gd name="T0" fmla="*/ 132 w 154"/>
                  <a:gd name="T1" fmla="*/ 0 h 153"/>
                  <a:gd name="T2" fmla="*/ 154 w 154"/>
                  <a:gd name="T3" fmla="*/ 16 h 153"/>
                  <a:gd name="T4" fmla="*/ 145 w 154"/>
                  <a:gd name="T5" fmla="*/ 27 h 153"/>
                  <a:gd name="T6" fmla="*/ 119 w 154"/>
                  <a:gd name="T7" fmla="*/ 27 h 153"/>
                  <a:gd name="T8" fmla="*/ 121 w 154"/>
                  <a:gd name="T9" fmla="*/ 44 h 153"/>
                  <a:gd name="T10" fmla="*/ 133 w 154"/>
                  <a:gd name="T11" fmla="*/ 54 h 153"/>
                  <a:gd name="T12" fmla="*/ 124 w 154"/>
                  <a:gd name="T13" fmla="*/ 59 h 153"/>
                  <a:gd name="T14" fmla="*/ 126 w 154"/>
                  <a:gd name="T15" fmla="*/ 66 h 153"/>
                  <a:gd name="T16" fmla="*/ 99 w 154"/>
                  <a:gd name="T17" fmla="*/ 105 h 153"/>
                  <a:gd name="T18" fmla="*/ 91 w 154"/>
                  <a:gd name="T19" fmla="*/ 106 h 153"/>
                  <a:gd name="T20" fmla="*/ 78 w 154"/>
                  <a:gd name="T21" fmla="*/ 114 h 153"/>
                  <a:gd name="T22" fmla="*/ 94 w 154"/>
                  <a:gd name="T23" fmla="*/ 145 h 153"/>
                  <a:gd name="T24" fmla="*/ 62 w 154"/>
                  <a:gd name="T25" fmla="*/ 153 h 153"/>
                  <a:gd name="T26" fmla="*/ 50 w 154"/>
                  <a:gd name="T27" fmla="*/ 133 h 153"/>
                  <a:gd name="T28" fmla="*/ 27 w 154"/>
                  <a:gd name="T29" fmla="*/ 134 h 153"/>
                  <a:gd name="T30" fmla="*/ 6 w 154"/>
                  <a:gd name="T31" fmla="*/ 137 h 153"/>
                  <a:gd name="T32" fmla="*/ 10 w 154"/>
                  <a:gd name="T33" fmla="*/ 123 h 153"/>
                  <a:gd name="T34" fmla="*/ 22 w 154"/>
                  <a:gd name="T35" fmla="*/ 119 h 153"/>
                  <a:gd name="T36" fmla="*/ 23 w 154"/>
                  <a:gd name="T37" fmla="*/ 113 h 153"/>
                  <a:gd name="T38" fmla="*/ 18 w 154"/>
                  <a:gd name="T39" fmla="*/ 112 h 153"/>
                  <a:gd name="T40" fmla="*/ 17 w 154"/>
                  <a:gd name="T41" fmla="*/ 102 h 153"/>
                  <a:gd name="T42" fmla="*/ 9 w 154"/>
                  <a:gd name="T43" fmla="*/ 98 h 153"/>
                  <a:gd name="T44" fmla="*/ 0 w 154"/>
                  <a:gd name="T45" fmla="*/ 83 h 153"/>
                  <a:gd name="T46" fmla="*/ 14 w 154"/>
                  <a:gd name="T47" fmla="*/ 88 h 153"/>
                  <a:gd name="T48" fmla="*/ 30 w 154"/>
                  <a:gd name="T49" fmla="*/ 87 h 153"/>
                  <a:gd name="T50" fmla="*/ 50 w 154"/>
                  <a:gd name="T51" fmla="*/ 82 h 153"/>
                  <a:gd name="T52" fmla="*/ 50 w 154"/>
                  <a:gd name="T53" fmla="*/ 70 h 153"/>
                  <a:gd name="T54" fmla="*/ 67 w 154"/>
                  <a:gd name="T55" fmla="*/ 59 h 153"/>
                  <a:gd name="T56" fmla="*/ 74 w 154"/>
                  <a:gd name="T57" fmla="*/ 61 h 153"/>
                  <a:gd name="T58" fmla="*/ 79 w 154"/>
                  <a:gd name="T59" fmla="*/ 45 h 153"/>
                  <a:gd name="T60" fmla="*/ 85 w 154"/>
                  <a:gd name="T61" fmla="*/ 42 h 153"/>
                  <a:gd name="T62" fmla="*/ 85 w 154"/>
                  <a:gd name="T63" fmla="*/ 35 h 153"/>
                  <a:gd name="T64" fmla="*/ 94 w 154"/>
                  <a:gd name="T65" fmla="*/ 30 h 153"/>
                  <a:gd name="T66" fmla="*/ 98 w 154"/>
                  <a:gd name="T67" fmla="*/ 10 h 153"/>
                  <a:gd name="T68" fmla="*/ 104 w 154"/>
                  <a:gd name="T69" fmla="*/ 4 h 153"/>
                  <a:gd name="T70" fmla="*/ 120 w 154"/>
                  <a:gd name="T71" fmla="*/ 1 h 153"/>
                  <a:gd name="T72" fmla="*/ 124 w 154"/>
                  <a:gd name="T73" fmla="*/ 1 h 153"/>
                  <a:gd name="T74" fmla="*/ 132 w 154"/>
                  <a:gd name="T7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 h="153">
                    <a:moveTo>
                      <a:pt x="132" y="0"/>
                    </a:moveTo>
                    <a:lnTo>
                      <a:pt x="154" y="16"/>
                    </a:lnTo>
                    <a:lnTo>
                      <a:pt x="145" y="27"/>
                    </a:lnTo>
                    <a:lnTo>
                      <a:pt x="119" y="27"/>
                    </a:lnTo>
                    <a:lnTo>
                      <a:pt x="121" y="44"/>
                    </a:lnTo>
                    <a:lnTo>
                      <a:pt x="133" y="54"/>
                    </a:lnTo>
                    <a:lnTo>
                      <a:pt x="124" y="59"/>
                    </a:lnTo>
                    <a:lnTo>
                      <a:pt x="126" y="66"/>
                    </a:lnTo>
                    <a:lnTo>
                      <a:pt x="99" y="105"/>
                    </a:lnTo>
                    <a:lnTo>
                      <a:pt x="91" y="106"/>
                    </a:lnTo>
                    <a:lnTo>
                      <a:pt x="78" y="114"/>
                    </a:lnTo>
                    <a:lnTo>
                      <a:pt x="94" y="145"/>
                    </a:lnTo>
                    <a:lnTo>
                      <a:pt x="62" y="153"/>
                    </a:lnTo>
                    <a:lnTo>
                      <a:pt x="50" y="133"/>
                    </a:lnTo>
                    <a:lnTo>
                      <a:pt x="27" y="134"/>
                    </a:lnTo>
                    <a:lnTo>
                      <a:pt x="6" y="137"/>
                    </a:lnTo>
                    <a:lnTo>
                      <a:pt x="10" y="123"/>
                    </a:lnTo>
                    <a:lnTo>
                      <a:pt x="22" y="119"/>
                    </a:lnTo>
                    <a:lnTo>
                      <a:pt x="23" y="113"/>
                    </a:lnTo>
                    <a:lnTo>
                      <a:pt x="18" y="112"/>
                    </a:lnTo>
                    <a:lnTo>
                      <a:pt x="17" y="102"/>
                    </a:lnTo>
                    <a:lnTo>
                      <a:pt x="9" y="98"/>
                    </a:lnTo>
                    <a:lnTo>
                      <a:pt x="0" y="83"/>
                    </a:lnTo>
                    <a:lnTo>
                      <a:pt x="14" y="88"/>
                    </a:lnTo>
                    <a:lnTo>
                      <a:pt x="30" y="87"/>
                    </a:lnTo>
                    <a:lnTo>
                      <a:pt x="50" y="82"/>
                    </a:lnTo>
                    <a:lnTo>
                      <a:pt x="50" y="70"/>
                    </a:lnTo>
                    <a:lnTo>
                      <a:pt x="67" y="59"/>
                    </a:lnTo>
                    <a:lnTo>
                      <a:pt x="74" y="61"/>
                    </a:lnTo>
                    <a:lnTo>
                      <a:pt x="79" y="45"/>
                    </a:lnTo>
                    <a:lnTo>
                      <a:pt x="85" y="42"/>
                    </a:lnTo>
                    <a:lnTo>
                      <a:pt x="85" y="35"/>
                    </a:lnTo>
                    <a:lnTo>
                      <a:pt x="94" y="30"/>
                    </a:lnTo>
                    <a:lnTo>
                      <a:pt x="98" y="10"/>
                    </a:lnTo>
                    <a:lnTo>
                      <a:pt x="104" y="4"/>
                    </a:lnTo>
                    <a:lnTo>
                      <a:pt x="120" y="1"/>
                    </a:lnTo>
                    <a:lnTo>
                      <a:pt x="124" y="1"/>
                    </a:lnTo>
                    <a:lnTo>
                      <a:pt x="132" y="0"/>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54" name="Freeform 148"/>
              <p:cNvSpPr>
                <a:spLocks/>
              </p:cNvSpPr>
              <p:nvPr/>
            </p:nvSpPr>
            <p:spPr bwMode="auto">
              <a:xfrm>
                <a:off x="4438" y="3206"/>
                <a:ext cx="9" cy="11"/>
              </a:xfrm>
              <a:custGeom>
                <a:avLst/>
                <a:gdLst>
                  <a:gd name="T0" fmla="*/ 9 w 9"/>
                  <a:gd name="T1" fmla="*/ 7 h 11"/>
                  <a:gd name="T2" fmla="*/ 3 w 9"/>
                  <a:gd name="T3" fmla="*/ 11 h 11"/>
                  <a:gd name="T4" fmla="*/ 0 w 9"/>
                  <a:gd name="T5" fmla="*/ 0 h 11"/>
                  <a:gd name="T6" fmla="*/ 9 w 9"/>
                  <a:gd name="T7" fmla="*/ 7 h 11"/>
                </a:gdLst>
                <a:ahLst/>
                <a:cxnLst>
                  <a:cxn ang="0">
                    <a:pos x="T0" y="T1"/>
                  </a:cxn>
                  <a:cxn ang="0">
                    <a:pos x="T2" y="T3"/>
                  </a:cxn>
                  <a:cxn ang="0">
                    <a:pos x="T4" y="T5"/>
                  </a:cxn>
                  <a:cxn ang="0">
                    <a:pos x="T6" y="T7"/>
                  </a:cxn>
                </a:cxnLst>
                <a:rect l="0" t="0" r="r" b="b"/>
                <a:pathLst>
                  <a:path w="9" h="11">
                    <a:moveTo>
                      <a:pt x="9" y="7"/>
                    </a:moveTo>
                    <a:lnTo>
                      <a:pt x="3" y="11"/>
                    </a:lnTo>
                    <a:lnTo>
                      <a:pt x="0" y="0"/>
                    </a:lnTo>
                    <a:lnTo>
                      <a:pt x="9" y="7"/>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55" name="Freeform 149"/>
              <p:cNvSpPr>
                <a:spLocks/>
              </p:cNvSpPr>
              <p:nvPr/>
            </p:nvSpPr>
            <p:spPr bwMode="auto">
              <a:xfrm>
                <a:off x="5656" y="3331"/>
                <a:ext cx="17" cy="17"/>
              </a:xfrm>
              <a:custGeom>
                <a:avLst/>
                <a:gdLst>
                  <a:gd name="T0" fmla="*/ 0 w 17"/>
                  <a:gd name="T1" fmla="*/ 8 h 17"/>
                  <a:gd name="T2" fmla="*/ 1 w 17"/>
                  <a:gd name="T3" fmla="*/ 4 h 17"/>
                  <a:gd name="T4" fmla="*/ 5 w 17"/>
                  <a:gd name="T5" fmla="*/ 1 h 17"/>
                  <a:gd name="T6" fmla="*/ 9 w 17"/>
                  <a:gd name="T7" fmla="*/ 0 h 17"/>
                  <a:gd name="T8" fmla="*/ 13 w 17"/>
                  <a:gd name="T9" fmla="*/ 1 h 17"/>
                  <a:gd name="T10" fmla="*/ 16 w 17"/>
                  <a:gd name="T11" fmla="*/ 4 h 17"/>
                  <a:gd name="T12" fmla="*/ 17 w 17"/>
                  <a:gd name="T13" fmla="*/ 8 h 17"/>
                  <a:gd name="T14" fmla="*/ 15 w 17"/>
                  <a:gd name="T15" fmla="*/ 13 h 17"/>
                  <a:gd name="T16" fmla="*/ 12 w 17"/>
                  <a:gd name="T17" fmla="*/ 16 h 17"/>
                  <a:gd name="T18" fmla="*/ 8 w 17"/>
                  <a:gd name="T19" fmla="*/ 17 h 17"/>
                  <a:gd name="T20" fmla="*/ 4 w 17"/>
                  <a:gd name="T21" fmla="*/ 15 h 17"/>
                  <a:gd name="T22" fmla="*/ 0 w 17"/>
                  <a:gd name="T23" fmla="*/ 13 h 17"/>
                  <a:gd name="T24" fmla="*/ 0 w 17"/>
                  <a:gd name="T25"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0" y="8"/>
                    </a:moveTo>
                    <a:lnTo>
                      <a:pt x="1" y="4"/>
                    </a:lnTo>
                    <a:lnTo>
                      <a:pt x="5" y="1"/>
                    </a:lnTo>
                    <a:lnTo>
                      <a:pt x="9" y="0"/>
                    </a:lnTo>
                    <a:lnTo>
                      <a:pt x="13" y="1"/>
                    </a:lnTo>
                    <a:lnTo>
                      <a:pt x="16" y="4"/>
                    </a:lnTo>
                    <a:lnTo>
                      <a:pt x="17" y="8"/>
                    </a:lnTo>
                    <a:lnTo>
                      <a:pt x="15" y="13"/>
                    </a:lnTo>
                    <a:lnTo>
                      <a:pt x="12" y="16"/>
                    </a:lnTo>
                    <a:lnTo>
                      <a:pt x="8" y="17"/>
                    </a:lnTo>
                    <a:lnTo>
                      <a:pt x="4" y="15"/>
                    </a:lnTo>
                    <a:lnTo>
                      <a:pt x="0" y="13"/>
                    </a:lnTo>
                    <a:lnTo>
                      <a:pt x="0" y="8"/>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56" name="Freeform 150"/>
              <p:cNvSpPr>
                <a:spLocks/>
              </p:cNvSpPr>
              <p:nvPr/>
            </p:nvSpPr>
            <p:spPr bwMode="auto">
              <a:xfrm>
                <a:off x="5502" y="3433"/>
                <a:ext cx="17" cy="17"/>
              </a:xfrm>
              <a:custGeom>
                <a:avLst/>
                <a:gdLst>
                  <a:gd name="T0" fmla="*/ 0 w 17"/>
                  <a:gd name="T1" fmla="*/ 8 h 17"/>
                  <a:gd name="T2" fmla="*/ 1 w 17"/>
                  <a:gd name="T3" fmla="*/ 3 h 17"/>
                  <a:gd name="T4" fmla="*/ 4 w 17"/>
                  <a:gd name="T5" fmla="*/ 1 h 17"/>
                  <a:gd name="T6" fmla="*/ 9 w 17"/>
                  <a:gd name="T7" fmla="*/ 0 h 17"/>
                  <a:gd name="T8" fmla="*/ 13 w 17"/>
                  <a:gd name="T9" fmla="*/ 1 h 17"/>
                  <a:gd name="T10" fmla="*/ 17 w 17"/>
                  <a:gd name="T11" fmla="*/ 3 h 17"/>
                  <a:gd name="T12" fmla="*/ 17 w 17"/>
                  <a:gd name="T13" fmla="*/ 8 h 17"/>
                  <a:gd name="T14" fmla="*/ 17 w 17"/>
                  <a:gd name="T15" fmla="*/ 12 h 17"/>
                  <a:gd name="T16" fmla="*/ 14 w 17"/>
                  <a:gd name="T17" fmla="*/ 15 h 17"/>
                  <a:gd name="T18" fmla="*/ 10 w 17"/>
                  <a:gd name="T19" fmla="*/ 17 h 17"/>
                  <a:gd name="T20" fmla="*/ 5 w 17"/>
                  <a:gd name="T21" fmla="*/ 15 h 17"/>
                  <a:gd name="T22" fmla="*/ 2 w 17"/>
                  <a:gd name="T23" fmla="*/ 12 h 17"/>
                  <a:gd name="T24" fmla="*/ 0 w 17"/>
                  <a:gd name="T25"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0" y="8"/>
                    </a:moveTo>
                    <a:lnTo>
                      <a:pt x="1" y="3"/>
                    </a:lnTo>
                    <a:lnTo>
                      <a:pt x="4" y="1"/>
                    </a:lnTo>
                    <a:lnTo>
                      <a:pt x="9" y="0"/>
                    </a:lnTo>
                    <a:lnTo>
                      <a:pt x="13" y="1"/>
                    </a:lnTo>
                    <a:lnTo>
                      <a:pt x="17" y="3"/>
                    </a:lnTo>
                    <a:lnTo>
                      <a:pt x="17" y="8"/>
                    </a:lnTo>
                    <a:lnTo>
                      <a:pt x="17" y="12"/>
                    </a:lnTo>
                    <a:lnTo>
                      <a:pt x="14" y="15"/>
                    </a:lnTo>
                    <a:lnTo>
                      <a:pt x="10" y="17"/>
                    </a:lnTo>
                    <a:lnTo>
                      <a:pt x="5" y="15"/>
                    </a:lnTo>
                    <a:lnTo>
                      <a:pt x="2" y="12"/>
                    </a:lnTo>
                    <a:lnTo>
                      <a:pt x="0" y="8"/>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57" name="Freeform 151"/>
              <p:cNvSpPr>
                <a:spLocks/>
              </p:cNvSpPr>
              <p:nvPr/>
            </p:nvSpPr>
            <p:spPr bwMode="auto">
              <a:xfrm>
                <a:off x="5089" y="2823"/>
                <a:ext cx="69" cy="32"/>
              </a:xfrm>
              <a:custGeom>
                <a:avLst/>
                <a:gdLst>
                  <a:gd name="T0" fmla="*/ 31 w 69"/>
                  <a:gd name="T1" fmla="*/ 17 h 32"/>
                  <a:gd name="T2" fmla="*/ 30 w 69"/>
                  <a:gd name="T3" fmla="*/ 10 h 32"/>
                  <a:gd name="T4" fmla="*/ 38 w 69"/>
                  <a:gd name="T5" fmla="*/ 5 h 32"/>
                  <a:gd name="T6" fmla="*/ 43 w 69"/>
                  <a:gd name="T7" fmla="*/ 6 h 32"/>
                  <a:gd name="T8" fmla="*/ 51 w 69"/>
                  <a:gd name="T9" fmla="*/ 0 h 32"/>
                  <a:gd name="T10" fmla="*/ 68 w 69"/>
                  <a:gd name="T11" fmla="*/ 2 h 32"/>
                  <a:gd name="T12" fmla="*/ 69 w 69"/>
                  <a:gd name="T13" fmla="*/ 12 h 32"/>
                  <a:gd name="T14" fmla="*/ 63 w 69"/>
                  <a:gd name="T15" fmla="*/ 25 h 32"/>
                  <a:gd name="T16" fmla="*/ 40 w 69"/>
                  <a:gd name="T17" fmla="*/ 32 h 32"/>
                  <a:gd name="T18" fmla="*/ 41 w 69"/>
                  <a:gd name="T19" fmla="*/ 30 h 32"/>
                  <a:gd name="T20" fmla="*/ 31 w 69"/>
                  <a:gd name="T21" fmla="*/ 29 h 32"/>
                  <a:gd name="T22" fmla="*/ 25 w 69"/>
                  <a:gd name="T23" fmla="*/ 26 h 32"/>
                  <a:gd name="T24" fmla="*/ 7 w 69"/>
                  <a:gd name="T25" fmla="*/ 24 h 32"/>
                  <a:gd name="T26" fmla="*/ 2 w 69"/>
                  <a:gd name="T27" fmla="*/ 23 h 32"/>
                  <a:gd name="T28" fmla="*/ 1 w 69"/>
                  <a:gd name="T29" fmla="*/ 22 h 32"/>
                  <a:gd name="T30" fmla="*/ 0 w 69"/>
                  <a:gd name="T31" fmla="*/ 21 h 32"/>
                  <a:gd name="T32" fmla="*/ 1 w 69"/>
                  <a:gd name="T33" fmla="*/ 19 h 32"/>
                  <a:gd name="T34" fmla="*/ 3 w 69"/>
                  <a:gd name="T35" fmla="*/ 18 h 32"/>
                  <a:gd name="T36" fmla="*/ 6 w 69"/>
                  <a:gd name="T37" fmla="*/ 21 h 32"/>
                  <a:gd name="T38" fmla="*/ 8 w 69"/>
                  <a:gd name="T39" fmla="*/ 19 h 32"/>
                  <a:gd name="T40" fmla="*/ 31 w 69"/>
                  <a:gd name="T41"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32">
                    <a:moveTo>
                      <a:pt x="31" y="17"/>
                    </a:moveTo>
                    <a:lnTo>
                      <a:pt x="30" y="10"/>
                    </a:lnTo>
                    <a:lnTo>
                      <a:pt x="38" y="5"/>
                    </a:lnTo>
                    <a:lnTo>
                      <a:pt x="43" y="6"/>
                    </a:lnTo>
                    <a:lnTo>
                      <a:pt x="51" y="0"/>
                    </a:lnTo>
                    <a:lnTo>
                      <a:pt x="68" y="2"/>
                    </a:lnTo>
                    <a:lnTo>
                      <a:pt x="69" y="12"/>
                    </a:lnTo>
                    <a:lnTo>
                      <a:pt x="63" y="25"/>
                    </a:lnTo>
                    <a:lnTo>
                      <a:pt x="40" y="32"/>
                    </a:lnTo>
                    <a:lnTo>
                      <a:pt x="41" y="30"/>
                    </a:lnTo>
                    <a:lnTo>
                      <a:pt x="31" y="29"/>
                    </a:lnTo>
                    <a:lnTo>
                      <a:pt x="25" y="26"/>
                    </a:lnTo>
                    <a:lnTo>
                      <a:pt x="7" y="24"/>
                    </a:lnTo>
                    <a:lnTo>
                      <a:pt x="2" y="23"/>
                    </a:lnTo>
                    <a:lnTo>
                      <a:pt x="1" y="22"/>
                    </a:lnTo>
                    <a:lnTo>
                      <a:pt x="0" y="21"/>
                    </a:lnTo>
                    <a:lnTo>
                      <a:pt x="1" y="19"/>
                    </a:lnTo>
                    <a:lnTo>
                      <a:pt x="3" y="18"/>
                    </a:lnTo>
                    <a:lnTo>
                      <a:pt x="6" y="21"/>
                    </a:lnTo>
                    <a:lnTo>
                      <a:pt x="8" y="19"/>
                    </a:lnTo>
                    <a:lnTo>
                      <a:pt x="31" y="17"/>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58" name="Freeform 152"/>
              <p:cNvSpPr>
                <a:spLocks/>
              </p:cNvSpPr>
              <p:nvPr/>
            </p:nvSpPr>
            <p:spPr bwMode="auto">
              <a:xfrm>
                <a:off x="5916" y="3131"/>
                <a:ext cx="68" cy="98"/>
              </a:xfrm>
              <a:custGeom>
                <a:avLst/>
                <a:gdLst>
                  <a:gd name="T0" fmla="*/ 16 w 68"/>
                  <a:gd name="T1" fmla="*/ 14 h 98"/>
                  <a:gd name="T2" fmla="*/ 14 w 68"/>
                  <a:gd name="T3" fmla="*/ 0 h 98"/>
                  <a:gd name="T4" fmla="*/ 28 w 68"/>
                  <a:gd name="T5" fmla="*/ 18 h 98"/>
                  <a:gd name="T6" fmla="*/ 42 w 68"/>
                  <a:gd name="T7" fmla="*/ 24 h 98"/>
                  <a:gd name="T8" fmla="*/ 45 w 68"/>
                  <a:gd name="T9" fmla="*/ 26 h 98"/>
                  <a:gd name="T10" fmla="*/ 33 w 68"/>
                  <a:gd name="T11" fmla="*/ 35 h 98"/>
                  <a:gd name="T12" fmla="*/ 45 w 68"/>
                  <a:gd name="T13" fmla="*/ 45 h 98"/>
                  <a:gd name="T14" fmla="*/ 66 w 68"/>
                  <a:gd name="T15" fmla="*/ 73 h 98"/>
                  <a:gd name="T16" fmla="*/ 68 w 68"/>
                  <a:gd name="T17" fmla="*/ 90 h 98"/>
                  <a:gd name="T18" fmla="*/ 55 w 68"/>
                  <a:gd name="T19" fmla="*/ 98 h 98"/>
                  <a:gd name="T20" fmla="*/ 48 w 68"/>
                  <a:gd name="T21" fmla="*/ 95 h 98"/>
                  <a:gd name="T22" fmla="*/ 51 w 68"/>
                  <a:gd name="T23" fmla="*/ 78 h 98"/>
                  <a:gd name="T24" fmla="*/ 43 w 68"/>
                  <a:gd name="T25" fmla="*/ 69 h 98"/>
                  <a:gd name="T26" fmla="*/ 43 w 68"/>
                  <a:gd name="T27" fmla="*/ 58 h 98"/>
                  <a:gd name="T28" fmla="*/ 33 w 68"/>
                  <a:gd name="T29" fmla="*/ 47 h 98"/>
                  <a:gd name="T30" fmla="*/ 27 w 68"/>
                  <a:gd name="T31" fmla="*/ 50 h 98"/>
                  <a:gd name="T32" fmla="*/ 20 w 68"/>
                  <a:gd name="T33" fmla="*/ 49 h 98"/>
                  <a:gd name="T34" fmla="*/ 9 w 68"/>
                  <a:gd name="T35" fmla="*/ 57 h 98"/>
                  <a:gd name="T36" fmla="*/ 9 w 68"/>
                  <a:gd name="T37" fmla="*/ 42 h 98"/>
                  <a:gd name="T38" fmla="*/ 11 w 68"/>
                  <a:gd name="T39" fmla="*/ 34 h 98"/>
                  <a:gd name="T40" fmla="*/ 5 w 68"/>
                  <a:gd name="T41" fmla="*/ 35 h 98"/>
                  <a:gd name="T42" fmla="*/ 4 w 68"/>
                  <a:gd name="T43" fmla="*/ 26 h 98"/>
                  <a:gd name="T44" fmla="*/ 0 w 68"/>
                  <a:gd name="T45" fmla="*/ 21 h 98"/>
                  <a:gd name="T46" fmla="*/ 3 w 68"/>
                  <a:gd name="T47" fmla="*/ 18 h 98"/>
                  <a:gd name="T48" fmla="*/ 10 w 68"/>
                  <a:gd name="T49" fmla="*/ 9 h 98"/>
                  <a:gd name="T50" fmla="*/ 12 w 68"/>
                  <a:gd name="T51" fmla="*/ 14 h 98"/>
                  <a:gd name="T52" fmla="*/ 16 w 68"/>
                  <a:gd name="T53" fmla="*/ 1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98">
                    <a:moveTo>
                      <a:pt x="16" y="14"/>
                    </a:moveTo>
                    <a:lnTo>
                      <a:pt x="14" y="0"/>
                    </a:lnTo>
                    <a:lnTo>
                      <a:pt x="28" y="18"/>
                    </a:lnTo>
                    <a:lnTo>
                      <a:pt x="42" y="24"/>
                    </a:lnTo>
                    <a:lnTo>
                      <a:pt x="45" y="26"/>
                    </a:lnTo>
                    <a:lnTo>
                      <a:pt x="33" y="35"/>
                    </a:lnTo>
                    <a:lnTo>
                      <a:pt x="45" y="45"/>
                    </a:lnTo>
                    <a:lnTo>
                      <a:pt x="66" y="73"/>
                    </a:lnTo>
                    <a:lnTo>
                      <a:pt x="68" y="90"/>
                    </a:lnTo>
                    <a:lnTo>
                      <a:pt x="55" y="98"/>
                    </a:lnTo>
                    <a:lnTo>
                      <a:pt x="48" y="95"/>
                    </a:lnTo>
                    <a:lnTo>
                      <a:pt x="51" y="78"/>
                    </a:lnTo>
                    <a:lnTo>
                      <a:pt x="43" y="69"/>
                    </a:lnTo>
                    <a:lnTo>
                      <a:pt x="43" y="58"/>
                    </a:lnTo>
                    <a:lnTo>
                      <a:pt x="33" y="47"/>
                    </a:lnTo>
                    <a:lnTo>
                      <a:pt x="27" y="50"/>
                    </a:lnTo>
                    <a:lnTo>
                      <a:pt x="20" y="49"/>
                    </a:lnTo>
                    <a:lnTo>
                      <a:pt x="9" y="57"/>
                    </a:lnTo>
                    <a:lnTo>
                      <a:pt x="9" y="42"/>
                    </a:lnTo>
                    <a:lnTo>
                      <a:pt x="11" y="34"/>
                    </a:lnTo>
                    <a:lnTo>
                      <a:pt x="5" y="35"/>
                    </a:lnTo>
                    <a:lnTo>
                      <a:pt x="4" y="26"/>
                    </a:lnTo>
                    <a:lnTo>
                      <a:pt x="0" y="21"/>
                    </a:lnTo>
                    <a:lnTo>
                      <a:pt x="3" y="18"/>
                    </a:lnTo>
                    <a:lnTo>
                      <a:pt x="10" y="9"/>
                    </a:lnTo>
                    <a:lnTo>
                      <a:pt x="12" y="14"/>
                    </a:lnTo>
                    <a:lnTo>
                      <a:pt x="16" y="14"/>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59" name="Freeform 153"/>
              <p:cNvSpPr>
                <a:spLocks/>
              </p:cNvSpPr>
              <p:nvPr/>
            </p:nvSpPr>
            <p:spPr bwMode="auto">
              <a:xfrm>
                <a:off x="4286" y="3098"/>
                <a:ext cx="9" cy="18"/>
              </a:xfrm>
              <a:custGeom>
                <a:avLst/>
                <a:gdLst>
                  <a:gd name="T0" fmla="*/ 4 w 9"/>
                  <a:gd name="T1" fmla="*/ 1 h 18"/>
                  <a:gd name="T2" fmla="*/ 9 w 9"/>
                  <a:gd name="T3" fmla="*/ 17 h 18"/>
                  <a:gd name="T4" fmla="*/ 8 w 9"/>
                  <a:gd name="T5" fmla="*/ 18 h 18"/>
                  <a:gd name="T6" fmla="*/ 7 w 9"/>
                  <a:gd name="T7" fmla="*/ 18 h 18"/>
                  <a:gd name="T8" fmla="*/ 0 w 9"/>
                  <a:gd name="T9" fmla="*/ 8 h 18"/>
                  <a:gd name="T10" fmla="*/ 2 w 9"/>
                  <a:gd name="T11" fmla="*/ 0 h 18"/>
                  <a:gd name="T12" fmla="*/ 4 w 9"/>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9" h="18">
                    <a:moveTo>
                      <a:pt x="4" y="1"/>
                    </a:moveTo>
                    <a:lnTo>
                      <a:pt x="9" y="17"/>
                    </a:lnTo>
                    <a:lnTo>
                      <a:pt x="8" y="18"/>
                    </a:lnTo>
                    <a:lnTo>
                      <a:pt x="7" y="18"/>
                    </a:lnTo>
                    <a:lnTo>
                      <a:pt x="0" y="8"/>
                    </a:lnTo>
                    <a:lnTo>
                      <a:pt x="2" y="0"/>
                    </a:lnTo>
                    <a:lnTo>
                      <a:pt x="4" y="1"/>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60" name="Freeform 154"/>
              <p:cNvSpPr>
                <a:spLocks/>
              </p:cNvSpPr>
              <p:nvPr/>
            </p:nvSpPr>
            <p:spPr bwMode="auto">
              <a:xfrm>
                <a:off x="4435" y="3188"/>
                <a:ext cx="7" cy="4"/>
              </a:xfrm>
              <a:custGeom>
                <a:avLst/>
                <a:gdLst>
                  <a:gd name="T0" fmla="*/ 1 w 7"/>
                  <a:gd name="T1" fmla="*/ 4 h 4"/>
                  <a:gd name="T2" fmla="*/ 0 w 7"/>
                  <a:gd name="T3" fmla="*/ 1 h 4"/>
                  <a:gd name="T4" fmla="*/ 7 w 7"/>
                  <a:gd name="T5" fmla="*/ 0 h 4"/>
                  <a:gd name="T6" fmla="*/ 4 w 7"/>
                  <a:gd name="T7" fmla="*/ 4 h 4"/>
                  <a:gd name="T8" fmla="*/ 1 w 7"/>
                  <a:gd name="T9" fmla="*/ 4 h 4"/>
                </a:gdLst>
                <a:ahLst/>
                <a:cxnLst>
                  <a:cxn ang="0">
                    <a:pos x="T0" y="T1"/>
                  </a:cxn>
                  <a:cxn ang="0">
                    <a:pos x="T2" y="T3"/>
                  </a:cxn>
                  <a:cxn ang="0">
                    <a:pos x="T4" y="T5"/>
                  </a:cxn>
                  <a:cxn ang="0">
                    <a:pos x="T6" y="T7"/>
                  </a:cxn>
                  <a:cxn ang="0">
                    <a:pos x="T8" y="T9"/>
                  </a:cxn>
                </a:cxnLst>
                <a:rect l="0" t="0" r="r" b="b"/>
                <a:pathLst>
                  <a:path w="7" h="4">
                    <a:moveTo>
                      <a:pt x="1" y="4"/>
                    </a:moveTo>
                    <a:lnTo>
                      <a:pt x="0" y="1"/>
                    </a:lnTo>
                    <a:lnTo>
                      <a:pt x="7" y="0"/>
                    </a:lnTo>
                    <a:lnTo>
                      <a:pt x="4" y="4"/>
                    </a:lnTo>
                    <a:lnTo>
                      <a:pt x="1" y="4"/>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61" name="Freeform 155"/>
              <p:cNvSpPr>
                <a:spLocks/>
              </p:cNvSpPr>
              <p:nvPr/>
            </p:nvSpPr>
            <p:spPr bwMode="auto">
              <a:xfrm>
                <a:off x="4436" y="3249"/>
                <a:ext cx="6" cy="6"/>
              </a:xfrm>
              <a:custGeom>
                <a:avLst/>
                <a:gdLst>
                  <a:gd name="T0" fmla="*/ 4 w 6"/>
                  <a:gd name="T1" fmla="*/ 0 h 6"/>
                  <a:gd name="T2" fmla="*/ 6 w 6"/>
                  <a:gd name="T3" fmla="*/ 5 h 6"/>
                  <a:gd name="T4" fmla="*/ 1 w 6"/>
                  <a:gd name="T5" fmla="*/ 6 h 6"/>
                  <a:gd name="T6" fmla="*/ 0 w 6"/>
                  <a:gd name="T7" fmla="*/ 0 h 6"/>
                  <a:gd name="T8" fmla="*/ 4 w 6"/>
                  <a:gd name="T9" fmla="*/ 0 h 6"/>
                </a:gdLst>
                <a:ahLst/>
                <a:cxnLst>
                  <a:cxn ang="0">
                    <a:pos x="T0" y="T1"/>
                  </a:cxn>
                  <a:cxn ang="0">
                    <a:pos x="T2" y="T3"/>
                  </a:cxn>
                  <a:cxn ang="0">
                    <a:pos x="T4" y="T5"/>
                  </a:cxn>
                  <a:cxn ang="0">
                    <a:pos x="T6" y="T7"/>
                  </a:cxn>
                  <a:cxn ang="0">
                    <a:pos x="T8" y="T9"/>
                  </a:cxn>
                </a:cxnLst>
                <a:rect l="0" t="0" r="r" b="b"/>
                <a:pathLst>
                  <a:path w="6" h="6">
                    <a:moveTo>
                      <a:pt x="4" y="0"/>
                    </a:moveTo>
                    <a:lnTo>
                      <a:pt x="6" y="5"/>
                    </a:lnTo>
                    <a:lnTo>
                      <a:pt x="1" y="6"/>
                    </a:lnTo>
                    <a:lnTo>
                      <a:pt x="0" y="0"/>
                    </a:lnTo>
                    <a:lnTo>
                      <a:pt x="4" y="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62" name="Freeform 156"/>
              <p:cNvSpPr>
                <a:spLocks/>
              </p:cNvSpPr>
              <p:nvPr/>
            </p:nvSpPr>
            <p:spPr bwMode="auto">
              <a:xfrm>
                <a:off x="5015" y="2896"/>
                <a:ext cx="3" cy="4"/>
              </a:xfrm>
              <a:custGeom>
                <a:avLst/>
                <a:gdLst>
                  <a:gd name="T0" fmla="*/ 0 w 3"/>
                  <a:gd name="T1" fmla="*/ 4 h 4"/>
                  <a:gd name="T2" fmla="*/ 0 w 3"/>
                  <a:gd name="T3" fmla="*/ 1 h 4"/>
                  <a:gd name="T4" fmla="*/ 0 w 3"/>
                  <a:gd name="T5" fmla="*/ 0 h 4"/>
                  <a:gd name="T6" fmla="*/ 3 w 3"/>
                  <a:gd name="T7" fmla="*/ 1 h 4"/>
                  <a:gd name="T8" fmla="*/ 3 w 3"/>
                  <a:gd name="T9" fmla="*/ 4 h 4"/>
                  <a:gd name="T10" fmla="*/ 0 w 3"/>
                  <a:gd name="T11" fmla="*/ 4 h 4"/>
                </a:gdLst>
                <a:ahLst/>
                <a:cxnLst>
                  <a:cxn ang="0">
                    <a:pos x="T0" y="T1"/>
                  </a:cxn>
                  <a:cxn ang="0">
                    <a:pos x="T2" y="T3"/>
                  </a:cxn>
                  <a:cxn ang="0">
                    <a:pos x="T4" y="T5"/>
                  </a:cxn>
                  <a:cxn ang="0">
                    <a:pos x="T6" y="T7"/>
                  </a:cxn>
                  <a:cxn ang="0">
                    <a:pos x="T8" y="T9"/>
                  </a:cxn>
                  <a:cxn ang="0">
                    <a:pos x="T10" y="T11"/>
                  </a:cxn>
                </a:cxnLst>
                <a:rect l="0" t="0" r="r" b="b"/>
                <a:pathLst>
                  <a:path w="3" h="4">
                    <a:moveTo>
                      <a:pt x="0" y="4"/>
                    </a:moveTo>
                    <a:lnTo>
                      <a:pt x="0" y="1"/>
                    </a:lnTo>
                    <a:lnTo>
                      <a:pt x="0" y="0"/>
                    </a:lnTo>
                    <a:lnTo>
                      <a:pt x="3" y="1"/>
                    </a:lnTo>
                    <a:lnTo>
                      <a:pt x="3" y="4"/>
                    </a:lnTo>
                    <a:lnTo>
                      <a:pt x="0" y="4"/>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63" name="Freeform 157"/>
              <p:cNvSpPr>
                <a:spLocks/>
              </p:cNvSpPr>
              <p:nvPr/>
            </p:nvSpPr>
            <p:spPr bwMode="auto">
              <a:xfrm>
                <a:off x="5115" y="2882"/>
                <a:ext cx="1" cy="1"/>
              </a:xfrm>
              <a:custGeom>
                <a:avLst/>
                <a:gdLst>
                  <a:gd name="T0" fmla="*/ 1 w 1"/>
                  <a:gd name="T1" fmla="*/ 1 h 1"/>
                  <a:gd name="T2" fmla="*/ 0 w 1"/>
                  <a:gd name="T3" fmla="*/ 1 h 1"/>
                  <a:gd name="T4" fmla="*/ 0 w 1"/>
                  <a:gd name="T5" fmla="*/ 0 h 1"/>
                  <a:gd name="T6" fmla="*/ 1 w 1"/>
                  <a:gd name="T7" fmla="*/ 0 h 1"/>
                  <a:gd name="T8" fmla="*/ 1 w 1"/>
                  <a:gd name="T9" fmla="*/ 0 h 1"/>
                  <a:gd name="T10" fmla="*/ 1 w 1"/>
                  <a:gd name="T11" fmla="*/ 0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lnTo>
                      <a:pt x="0" y="1"/>
                    </a:lnTo>
                    <a:lnTo>
                      <a:pt x="0" y="0"/>
                    </a:lnTo>
                    <a:lnTo>
                      <a:pt x="1" y="0"/>
                    </a:lnTo>
                    <a:lnTo>
                      <a:pt x="1" y="0"/>
                    </a:lnTo>
                    <a:lnTo>
                      <a:pt x="1" y="0"/>
                    </a:lnTo>
                    <a:lnTo>
                      <a:pt x="1" y="1"/>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64" name="Freeform 158"/>
              <p:cNvSpPr>
                <a:spLocks/>
              </p:cNvSpPr>
              <p:nvPr/>
            </p:nvSpPr>
            <p:spPr bwMode="auto">
              <a:xfrm>
                <a:off x="6145" y="3491"/>
                <a:ext cx="15" cy="7"/>
              </a:xfrm>
              <a:custGeom>
                <a:avLst/>
                <a:gdLst>
                  <a:gd name="T0" fmla="*/ 1 w 15"/>
                  <a:gd name="T1" fmla="*/ 7 h 7"/>
                  <a:gd name="T2" fmla="*/ 0 w 15"/>
                  <a:gd name="T3" fmla="*/ 3 h 7"/>
                  <a:gd name="T4" fmla="*/ 6 w 15"/>
                  <a:gd name="T5" fmla="*/ 0 h 7"/>
                  <a:gd name="T6" fmla="*/ 15 w 15"/>
                  <a:gd name="T7" fmla="*/ 0 h 7"/>
                  <a:gd name="T8" fmla="*/ 1 w 15"/>
                  <a:gd name="T9" fmla="*/ 7 h 7"/>
                </a:gdLst>
                <a:ahLst/>
                <a:cxnLst>
                  <a:cxn ang="0">
                    <a:pos x="T0" y="T1"/>
                  </a:cxn>
                  <a:cxn ang="0">
                    <a:pos x="T2" y="T3"/>
                  </a:cxn>
                  <a:cxn ang="0">
                    <a:pos x="T4" y="T5"/>
                  </a:cxn>
                  <a:cxn ang="0">
                    <a:pos x="T6" y="T7"/>
                  </a:cxn>
                  <a:cxn ang="0">
                    <a:pos x="T8" y="T9"/>
                  </a:cxn>
                </a:cxnLst>
                <a:rect l="0" t="0" r="r" b="b"/>
                <a:pathLst>
                  <a:path w="15" h="7">
                    <a:moveTo>
                      <a:pt x="1" y="7"/>
                    </a:moveTo>
                    <a:lnTo>
                      <a:pt x="0" y="3"/>
                    </a:lnTo>
                    <a:lnTo>
                      <a:pt x="6" y="0"/>
                    </a:lnTo>
                    <a:lnTo>
                      <a:pt x="15" y="0"/>
                    </a:lnTo>
                    <a:lnTo>
                      <a:pt x="1" y="7"/>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65" name="Freeform 159"/>
              <p:cNvSpPr>
                <a:spLocks/>
              </p:cNvSpPr>
              <p:nvPr/>
            </p:nvSpPr>
            <p:spPr bwMode="auto">
              <a:xfrm>
                <a:off x="5054" y="2810"/>
                <a:ext cx="8" cy="9"/>
              </a:xfrm>
              <a:custGeom>
                <a:avLst/>
                <a:gdLst>
                  <a:gd name="T0" fmla="*/ 0 w 8"/>
                  <a:gd name="T1" fmla="*/ 3 h 9"/>
                  <a:gd name="T2" fmla="*/ 4 w 8"/>
                  <a:gd name="T3" fmla="*/ 0 h 9"/>
                  <a:gd name="T4" fmla="*/ 7 w 8"/>
                  <a:gd name="T5" fmla="*/ 0 h 9"/>
                  <a:gd name="T6" fmla="*/ 8 w 8"/>
                  <a:gd name="T7" fmla="*/ 3 h 9"/>
                  <a:gd name="T8" fmla="*/ 8 w 8"/>
                  <a:gd name="T9" fmla="*/ 9 h 9"/>
                  <a:gd name="T10" fmla="*/ 4 w 8"/>
                  <a:gd name="T11" fmla="*/ 8 h 9"/>
                  <a:gd name="T12" fmla="*/ 0 w 8"/>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0" y="3"/>
                    </a:moveTo>
                    <a:lnTo>
                      <a:pt x="4" y="0"/>
                    </a:lnTo>
                    <a:lnTo>
                      <a:pt x="7" y="0"/>
                    </a:lnTo>
                    <a:lnTo>
                      <a:pt x="8" y="3"/>
                    </a:lnTo>
                    <a:lnTo>
                      <a:pt x="8" y="9"/>
                    </a:lnTo>
                    <a:lnTo>
                      <a:pt x="4" y="8"/>
                    </a:lnTo>
                    <a:lnTo>
                      <a:pt x="0" y="3"/>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66" name="Freeform 160"/>
              <p:cNvSpPr>
                <a:spLocks/>
              </p:cNvSpPr>
              <p:nvPr/>
            </p:nvSpPr>
            <p:spPr bwMode="auto">
              <a:xfrm>
                <a:off x="5944" y="3373"/>
                <a:ext cx="17" cy="17"/>
              </a:xfrm>
              <a:custGeom>
                <a:avLst/>
                <a:gdLst>
                  <a:gd name="T0" fmla="*/ 0 w 17"/>
                  <a:gd name="T1" fmla="*/ 9 h 17"/>
                  <a:gd name="T2" fmla="*/ 1 w 17"/>
                  <a:gd name="T3" fmla="*/ 5 h 17"/>
                  <a:gd name="T4" fmla="*/ 4 w 17"/>
                  <a:gd name="T5" fmla="*/ 1 h 17"/>
                  <a:gd name="T6" fmla="*/ 9 w 17"/>
                  <a:gd name="T7" fmla="*/ 0 h 17"/>
                  <a:gd name="T8" fmla="*/ 12 w 17"/>
                  <a:gd name="T9" fmla="*/ 1 h 17"/>
                  <a:gd name="T10" fmla="*/ 15 w 17"/>
                  <a:gd name="T11" fmla="*/ 5 h 17"/>
                  <a:gd name="T12" fmla="*/ 17 w 17"/>
                  <a:gd name="T13" fmla="*/ 9 h 17"/>
                  <a:gd name="T14" fmla="*/ 15 w 17"/>
                  <a:gd name="T15" fmla="*/ 12 h 17"/>
                  <a:gd name="T16" fmla="*/ 12 w 17"/>
                  <a:gd name="T17" fmla="*/ 15 h 17"/>
                  <a:gd name="T18" fmla="*/ 8 w 17"/>
                  <a:gd name="T19" fmla="*/ 17 h 17"/>
                  <a:gd name="T20" fmla="*/ 4 w 17"/>
                  <a:gd name="T21" fmla="*/ 15 h 17"/>
                  <a:gd name="T22" fmla="*/ 1 w 17"/>
                  <a:gd name="T23" fmla="*/ 12 h 17"/>
                  <a:gd name="T24" fmla="*/ 0 w 17"/>
                  <a:gd name="T25"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0" y="9"/>
                    </a:moveTo>
                    <a:lnTo>
                      <a:pt x="1" y="5"/>
                    </a:lnTo>
                    <a:lnTo>
                      <a:pt x="4" y="1"/>
                    </a:lnTo>
                    <a:lnTo>
                      <a:pt x="9" y="0"/>
                    </a:lnTo>
                    <a:lnTo>
                      <a:pt x="12" y="1"/>
                    </a:lnTo>
                    <a:lnTo>
                      <a:pt x="15" y="5"/>
                    </a:lnTo>
                    <a:lnTo>
                      <a:pt x="17" y="9"/>
                    </a:lnTo>
                    <a:lnTo>
                      <a:pt x="15" y="12"/>
                    </a:lnTo>
                    <a:lnTo>
                      <a:pt x="12" y="15"/>
                    </a:lnTo>
                    <a:lnTo>
                      <a:pt x="8" y="17"/>
                    </a:lnTo>
                    <a:lnTo>
                      <a:pt x="4" y="15"/>
                    </a:lnTo>
                    <a:lnTo>
                      <a:pt x="1" y="12"/>
                    </a:lnTo>
                    <a:lnTo>
                      <a:pt x="0" y="9"/>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67" name="Freeform 161"/>
              <p:cNvSpPr>
                <a:spLocks noEditPoints="1"/>
              </p:cNvSpPr>
              <p:nvPr/>
            </p:nvSpPr>
            <p:spPr bwMode="auto">
              <a:xfrm>
                <a:off x="5152" y="3647"/>
                <a:ext cx="150" cy="146"/>
              </a:xfrm>
              <a:custGeom>
                <a:avLst/>
                <a:gdLst>
                  <a:gd name="T0" fmla="*/ 6 w 150"/>
                  <a:gd name="T1" fmla="*/ 69 h 146"/>
                  <a:gd name="T2" fmla="*/ 10 w 150"/>
                  <a:gd name="T3" fmla="*/ 75 h 146"/>
                  <a:gd name="T4" fmla="*/ 22 w 150"/>
                  <a:gd name="T5" fmla="*/ 77 h 146"/>
                  <a:gd name="T6" fmla="*/ 32 w 150"/>
                  <a:gd name="T7" fmla="*/ 72 h 146"/>
                  <a:gd name="T8" fmla="*/ 32 w 150"/>
                  <a:gd name="T9" fmla="*/ 31 h 146"/>
                  <a:gd name="T10" fmla="*/ 41 w 150"/>
                  <a:gd name="T11" fmla="*/ 46 h 146"/>
                  <a:gd name="T12" fmla="*/ 38 w 150"/>
                  <a:gd name="T13" fmla="*/ 49 h 146"/>
                  <a:gd name="T14" fmla="*/ 39 w 150"/>
                  <a:gd name="T15" fmla="*/ 55 h 146"/>
                  <a:gd name="T16" fmla="*/ 49 w 150"/>
                  <a:gd name="T17" fmla="*/ 53 h 146"/>
                  <a:gd name="T18" fmla="*/ 62 w 150"/>
                  <a:gd name="T19" fmla="*/ 35 h 146"/>
                  <a:gd name="T20" fmla="*/ 69 w 150"/>
                  <a:gd name="T21" fmla="*/ 39 h 146"/>
                  <a:gd name="T22" fmla="*/ 84 w 150"/>
                  <a:gd name="T23" fmla="*/ 40 h 146"/>
                  <a:gd name="T24" fmla="*/ 87 w 150"/>
                  <a:gd name="T25" fmla="*/ 29 h 146"/>
                  <a:gd name="T26" fmla="*/ 95 w 150"/>
                  <a:gd name="T27" fmla="*/ 24 h 146"/>
                  <a:gd name="T28" fmla="*/ 96 w 150"/>
                  <a:gd name="T29" fmla="*/ 17 h 146"/>
                  <a:gd name="T30" fmla="*/ 115 w 150"/>
                  <a:gd name="T31" fmla="*/ 1 h 146"/>
                  <a:gd name="T32" fmla="*/ 118 w 150"/>
                  <a:gd name="T33" fmla="*/ 0 h 146"/>
                  <a:gd name="T34" fmla="*/ 127 w 150"/>
                  <a:gd name="T35" fmla="*/ 1 h 146"/>
                  <a:gd name="T36" fmla="*/ 136 w 150"/>
                  <a:gd name="T37" fmla="*/ 2 h 146"/>
                  <a:gd name="T38" fmla="*/ 144 w 150"/>
                  <a:gd name="T39" fmla="*/ 53 h 146"/>
                  <a:gd name="T40" fmla="*/ 150 w 150"/>
                  <a:gd name="T41" fmla="*/ 55 h 146"/>
                  <a:gd name="T42" fmla="*/ 148 w 150"/>
                  <a:gd name="T43" fmla="*/ 71 h 146"/>
                  <a:gd name="T44" fmla="*/ 141 w 150"/>
                  <a:gd name="T45" fmla="*/ 79 h 146"/>
                  <a:gd name="T46" fmla="*/ 124 w 150"/>
                  <a:gd name="T47" fmla="*/ 106 h 146"/>
                  <a:gd name="T48" fmla="*/ 118 w 150"/>
                  <a:gd name="T49" fmla="*/ 112 h 146"/>
                  <a:gd name="T50" fmla="*/ 100 w 150"/>
                  <a:gd name="T51" fmla="*/ 130 h 146"/>
                  <a:gd name="T52" fmla="*/ 85 w 150"/>
                  <a:gd name="T53" fmla="*/ 136 h 146"/>
                  <a:gd name="T54" fmla="*/ 49 w 150"/>
                  <a:gd name="T55" fmla="*/ 141 h 146"/>
                  <a:gd name="T56" fmla="*/ 32 w 150"/>
                  <a:gd name="T57" fmla="*/ 146 h 146"/>
                  <a:gd name="T58" fmla="*/ 18 w 150"/>
                  <a:gd name="T59" fmla="*/ 140 h 146"/>
                  <a:gd name="T60" fmla="*/ 13 w 150"/>
                  <a:gd name="T61" fmla="*/ 123 h 146"/>
                  <a:gd name="T62" fmla="*/ 18 w 150"/>
                  <a:gd name="T63" fmla="*/ 119 h 146"/>
                  <a:gd name="T64" fmla="*/ 0 w 150"/>
                  <a:gd name="T65" fmla="*/ 73 h 146"/>
                  <a:gd name="T66" fmla="*/ 6 w 150"/>
                  <a:gd name="T67" fmla="*/ 69 h 146"/>
                  <a:gd name="T68" fmla="*/ 104 w 150"/>
                  <a:gd name="T69" fmla="*/ 77 h 146"/>
                  <a:gd name="T70" fmla="*/ 100 w 150"/>
                  <a:gd name="T71" fmla="*/ 88 h 146"/>
                  <a:gd name="T72" fmla="*/ 108 w 150"/>
                  <a:gd name="T73" fmla="*/ 95 h 146"/>
                  <a:gd name="T74" fmla="*/ 115 w 150"/>
                  <a:gd name="T75" fmla="*/ 85 h 146"/>
                  <a:gd name="T76" fmla="*/ 115 w 150"/>
                  <a:gd name="T77" fmla="*/ 77 h 146"/>
                  <a:gd name="T78" fmla="*/ 104 w 150"/>
                  <a:gd name="T79" fmla="*/ 77 h 146"/>
                  <a:gd name="T80" fmla="*/ 134 w 150"/>
                  <a:gd name="T81" fmla="*/ 43 h 146"/>
                  <a:gd name="T82" fmla="*/ 132 w 150"/>
                  <a:gd name="T83" fmla="*/ 53 h 146"/>
                  <a:gd name="T84" fmla="*/ 139 w 150"/>
                  <a:gd name="T85" fmla="*/ 57 h 146"/>
                  <a:gd name="T86" fmla="*/ 143 w 150"/>
                  <a:gd name="T87" fmla="*/ 50 h 146"/>
                  <a:gd name="T88" fmla="*/ 139 w 150"/>
                  <a:gd name="T89" fmla="*/ 41 h 146"/>
                  <a:gd name="T90" fmla="*/ 134 w 150"/>
                  <a:gd name="T91" fmla="*/ 4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0" h="146">
                    <a:moveTo>
                      <a:pt x="6" y="69"/>
                    </a:moveTo>
                    <a:lnTo>
                      <a:pt x="10" y="75"/>
                    </a:lnTo>
                    <a:lnTo>
                      <a:pt x="22" y="77"/>
                    </a:lnTo>
                    <a:lnTo>
                      <a:pt x="32" y="72"/>
                    </a:lnTo>
                    <a:lnTo>
                      <a:pt x="32" y="31"/>
                    </a:lnTo>
                    <a:lnTo>
                      <a:pt x="41" y="46"/>
                    </a:lnTo>
                    <a:lnTo>
                      <a:pt x="38" y="49"/>
                    </a:lnTo>
                    <a:lnTo>
                      <a:pt x="39" y="55"/>
                    </a:lnTo>
                    <a:lnTo>
                      <a:pt x="49" y="53"/>
                    </a:lnTo>
                    <a:lnTo>
                      <a:pt x="62" y="35"/>
                    </a:lnTo>
                    <a:lnTo>
                      <a:pt x="69" y="39"/>
                    </a:lnTo>
                    <a:lnTo>
                      <a:pt x="84" y="40"/>
                    </a:lnTo>
                    <a:lnTo>
                      <a:pt x="87" y="29"/>
                    </a:lnTo>
                    <a:lnTo>
                      <a:pt x="95" y="24"/>
                    </a:lnTo>
                    <a:lnTo>
                      <a:pt x="96" y="17"/>
                    </a:lnTo>
                    <a:lnTo>
                      <a:pt x="115" y="1"/>
                    </a:lnTo>
                    <a:lnTo>
                      <a:pt x="118" y="0"/>
                    </a:lnTo>
                    <a:lnTo>
                      <a:pt x="127" y="1"/>
                    </a:lnTo>
                    <a:lnTo>
                      <a:pt x="136" y="2"/>
                    </a:lnTo>
                    <a:lnTo>
                      <a:pt x="144" y="53"/>
                    </a:lnTo>
                    <a:lnTo>
                      <a:pt x="150" y="55"/>
                    </a:lnTo>
                    <a:lnTo>
                      <a:pt x="148" y="71"/>
                    </a:lnTo>
                    <a:lnTo>
                      <a:pt x="141" y="79"/>
                    </a:lnTo>
                    <a:lnTo>
                      <a:pt x="124" y="106"/>
                    </a:lnTo>
                    <a:lnTo>
                      <a:pt x="118" y="112"/>
                    </a:lnTo>
                    <a:lnTo>
                      <a:pt x="100" y="130"/>
                    </a:lnTo>
                    <a:lnTo>
                      <a:pt x="85" y="136"/>
                    </a:lnTo>
                    <a:lnTo>
                      <a:pt x="49" y="141"/>
                    </a:lnTo>
                    <a:lnTo>
                      <a:pt x="32" y="146"/>
                    </a:lnTo>
                    <a:lnTo>
                      <a:pt x="18" y="140"/>
                    </a:lnTo>
                    <a:lnTo>
                      <a:pt x="13" y="123"/>
                    </a:lnTo>
                    <a:lnTo>
                      <a:pt x="18" y="119"/>
                    </a:lnTo>
                    <a:lnTo>
                      <a:pt x="0" y="73"/>
                    </a:lnTo>
                    <a:lnTo>
                      <a:pt x="6" y="69"/>
                    </a:lnTo>
                    <a:close/>
                    <a:moveTo>
                      <a:pt x="104" y="77"/>
                    </a:moveTo>
                    <a:lnTo>
                      <a:pt x="100" y="88"/>
                    </a:lnTo>
                    <a:lnTo>
                      <a:pt x="108" y="95"/>
                    </a:lnTo>
                    <a:lnTo>
                      <a:pt x="115" y="85"/>
                    </a:lnTo>
                    <a:lnTo>
                      <a:pt x="115" y="77"/>
                    </a:lnTo>
                    <a:lnTo>
                      <a:pt x="104" y="77"/>
                    </a:lnTo>
                    <a:close/>
                    <a:moveTo>
                      <a:pt x="134" y="43"/>
                    </a:moveTo>
                    <a:lnTo>
                      <a:pt x="132" y="53"/>
                    </a:lnTo>
                    <a:lnTo>
                      <a:pt x="139" y="57"/>
                    </a:lnTo>
                    <a:lnTo>
                      <a:pt x="143" y="50"/>
                    </a:lnTo>
                    <a:lnTo>
                      <a:pt x="139" y="41"/>
                    </a:lnTo>
                    <a:lnTo>
                      <a:pt x="134" y="43"/>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68" name="Freeform 162"/>
              <p:cNvSpPr>
                <a:spLocks/>
              </p:cNvSpPr>
              <p:nvPr/>
            </p:nvSpPr>
            <p:spPr bwMode="auto">
              <a:xfrm>
                <a:off x="4445" y="3056"/>
                <a:ext cx="16" cy="19"/>
              </a:xfrm>
              <a:custGeom>
                <a:avLst/>
                <a:gdLst>
                  <a:gd name="T0" fmla="*/ 16 w 16"/>
                  <a:gd name="T1" fmla="*/ 11 h 19"/>
                  <a:gd name="T2" fmla="*/ 16 w 16"/>
                  <a:gd name="T3" fmla="*/ 12 h 19"/>
                  <a:gd name="T4" fmla="*/ 16 w 16"/>
                  <a:gd name="T5" fmla="*/ 13 h 19"/>
                  <a:gd name="T6" fmla="*/ 15 w 16"/>
                  <a:gd name="T7" fmla="*/ 14 h 19"/>
                  <a:gd name="T8" fmla="*/ 15 w 16"/>
                  <a:gd name="T9" fmla="*/ 14 h 19"/>
                  <a:gd name="T10" fmla="*/ 14 w 16"/>
                  <a:gd name="T11" fmla="*/ 15 h 19"/>
                  <a:gd name="T12" fmla="*/ 14 w 16"/>
                  <a:gd name="T13" fmla="*/ 16 h 19"/>
                  <a:gd name="T14" fmla="*/ 13 w 16"/>
                  <a:gd name="T15" fmla="*/ 17 h 19"/>
                  <a:gd name="T16" fmla="*/ 12 w 16"/>
                  <a:gd name="T17" fmla="*/ 17 h 19"/>
                  <a:gd name="T18" fmla="*/ 12 w 16"/>
                  <a:gd name="T19" fmla="*/ 18 h 19"/>
                  <a:gd name="T20" fmla="*/ 11 w 16"/>
                  <a:gd name="T21" fmla="*/ 18 h 19"/>
                  <a:gd name="T22" fmla="*/ 10 w 16"/>
                  <a:gd name="T23" fmla="*/ 19 h 19"/>
                  <a:gd name="T24" fmla="*/ 9 w 16"/>
                  <a:gd name="T25" fmla="*/ 19 h 19"/>
                  <a:gd name="T26" fmla="*/ 9 w 16"/>
                  <a:gd name="T27" fmla="*/ 19 h 19"/>
                  <a:gd name="T28" fmla="*/ 8 w 16"/>
                  <a:gd name="T29" fmla="*/ 19 h 19"/>
                  <a:gd name="T30" fmla="*/ 7 w 16"/>
                  <a:gd name="T31" fmla="*/ 19 h 19"/>
                  <a:gd name="T32" fmla="*/ 6 w 16"/>
                  <a:gd name="T33" fmla="*/ 19 h 19"/>
                  <a:gd name="T34" fmla="*/ 5 w 16"/>
                  <a:gd name="T35" fmla="*/ 19 h 19"/>
                  <a:gd name="T36" fmla="*/ 4 w 16"/>
                  <a:gd name="T37" fmla="*/ 18 h 19"/>
                  <a:gd name="T38" fmla="*/ 4 w 16"/>
                  <a:gd name="T39" fmla="*/ 18 h 19"/>
                  <a:gd name="T40" fmla="*/ 3 w 16"/>
                  <a:gd name="T41" fmla="*/ 17 h 19"/>
                  <a:gd name="T42" fmla="*/ 3 w 16"/>
                  <a:gd name="T43" fmla="*/ 17 h 19"/>
                  <a:gd name="T44" fmla="*/ 2 w 16"/>
                  <a:gd name="T45" fmla="*/ 16 h 19"/>
                  <a:gd name="T46" fmla="*/ 2 w 16"/>
                  <a:gd name="T47" fmla="*/ 16 h 19"/>
                  <a:gd name="T48" fmla="*/ 1 w 16"/>
                  <a:gd name="T49" fmla="*/ 15 h 19"/>
                  <a:gd name="T50" fmla="*/ 1 w 16"/>
                  <a:gd name="T51" fmla="*/ 14 h 19"/>
                  <a:gd name="T52" fmla="*/ 1 w 16"/>
                  <a:gd name="T53" fmla="*/ 13 h 19"/>
                  <a:gd name="T54" fmla="*/ 0 w 16"/>
                  <a:gd name="T55" fmla="*/ 12 h 19"/>
                  <a:gd name="T56" fmla="*/ 0 w 16"/>
                  <a:gd name="T57" fmla="*/ 11 h 19"/>
                  <a:gd name="T58" fmla="*/ 0 w 16"/>
                  <a:gd name="T59" fmla="*/ 9 h 19"/>
                  <a:gd name="T60" fmla="*/ 0 w 16"/>
                  <a:gd name="T61" fmla="*/ 8 h 19"/>
                  <a:gd name="T62" fmla="*/ 0 w 16"/>
                  <a:gd name="T63" fmla="*/ 7 h 19"/>
                  <a:gd name="T64" fmla="*/ 0 w 16"/>
                  <a:gd name="T65" fmla="*/ 6 h 19"/>
                  <a:gd name="T66" fmla="*/ 1 w 16"/>
                  <a:gd name="T67" fmla="*/ 6 h 19"/>
                  <a:gd name="T68" fmla="*/ 1 w 16"/>
                  <a:gd name="T69" fmla="*/ 5 h 19"/>
                  <a:gd name="T70" fmla="*/ 2 w 16"/>
                  <a:gd name="T71" fmla="*/ 4 h 19"/>
                  <a:gd name="T72" fmla="*/ 2 w 16"/>
                  <a:gd name="T73" fmla="*/ 3 h 19"/>
                  <a:gd name="T74" fmla="*/ 3 w 16"/>
                  <a:gd name="T75" fmla="*/ 2 h 19"/>
                  <a:gd name="T76" fmla="*/ 3 w 16"/>
                  <a:gd name="T77" fmla="*/ 2 h 19"/>
                  <a:gd name="T78" fmla="*/ 4 w 16"/>
                  <a:gd name="T79" fmla="*/ 1 h 19"/>
                  <a:gd name="T80" fmla="*/ 4 w 16"/>
                  <a:gd name="T81" fmla="*/ 1 h 19"/>
                  <a:gd name="T82" fmla="*/ 5 w 16"/>
                  <a:gd name="T83" fmla="*/ 1 h 19"/>
                  <a:gd name="T84" fmla="*/ 6 w 16"/>
                  <a:gd name="T85" fmla="*/ 0 h 19"/>
                  <a:gd name="T86" fmla="*/ 7 w 16"/>
                  <a:gd name="T87" fmla="*/ 0 h 19"/>
                  <a:gd name="T88" fmla="*/ 8 w 16"/>
                  <a:gd name="T89" fmla="*/ 0 h 19"/>
                  <a:gd name="T90" fmla="*/ 9 w 16"/>
                  <a:gd name="T91" fmla="*/ 0 h 19"/>
                  <a:gd name="T92" fmla="*/ 9 w 16"/>
                  <a:gd name="T93" fmla="*/ 0 h 19"/>
                  <a:gd name="T94" fmla="*/ 10 w 16"/>
                  <a:gd name="T95" fmla="*/ 0 h 19"/>
                  <a:gd name="T96" fmla="*/ 11 w 16"/>
                  <a:gd name="T97" fmla="*/ 1 h 19"/>
                  <a:gd name="T98" fmla="*/ 12 w 16"/>
                  <a:gd name="T99" fmla="*/ 1 h 19"/>
                  <a:gd name="T100" fmla="*/ 12 w 16"/>
                  <a:gd name="T101" fmla="*/ 2 h 19"/>
                  <a:gd name="T102" fmla="*/ 13 w 16"/>
                  <a:gd name="T103" fmla="*/ 2 h 19"/>
                  <a:gd name="T104" fmla="*/ 14 w 16"/>
                  <a:gd name="T105" fmla="*/ 3 h 19"/>
                  <a:gd name="T106" fmla="*/ 14 w 16"/>
                  <a:gd name="T107" fmla="*/ 4 h 19"/>
                  <a:gd name="T108" fmla="*/ 15 w 16"/>
                  <a:gd name="T109" fmla="*/ 4 h 19"/>
                  <a:gd name="T110" fmla="*/ 15 w 16"/>
                  <a:gd name="T111" fmla="*/ 5 h 19"/>
                  <a:gd name="T112" fmla="*/ 16 w 16"/>
                  <a:gd name="T113" fmla="*/ 6 h 19"/>
                  <a:gd name="T114" fmla="*/ 16 w 16"/>
                  <a:gd name="T115" fmla="*/ 7 h 19"/>
                  <a:gd name="T116" fmla="*/ 16 w 16"/>
                  <a:gd name="T117" fmla="*/ 8 h 19"/>
                  <a:gd name="T118" fmla="*/ 16 w 16"/>
                  <a:gd name="T119"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 h="19">
                    <a:moveTo>
                      <a:pt x="16" y="9"/>
                    </a:moveTo>
                    <a:lnTo>
                      <a:pt x="16" y="9"/>
                    </a:lnTo>
                    <a:lnTo>
                      <a:pt x="16" y="9"/>
                    </a:lnTo>
                    <a:lnTo>
                      <a:pt x="16" y="11"/>
                    </a:lnTo>
                    <a:lnTo>
                      <a:pt x="16" y="11"/>
                    </a:lnTo>
                    <a:lnTo>
                      <a:pt x="16" y="11"/>
                    </a:lnTo>
                    <a:lnTo>
                      <a:pt x="16" y="11"/>
                    </a:lnTo>
                    <a:lnTo>
                      <a:pt x="16" y="11"/>
                    </a:lnTo>
                    <a:lnTo>
                      <a:pt x="16" y="11"/>
                    </a:lnTo>
                    <a:lnTo>
                      <a:pt x="16" y="11"/>
                    </a:lnTo>
                    <a:lnTo>
                      <a:pt x="16" y="12"/>
                    </a:lnTo>
                    <a:lnTo>
                      <a:pt x="16" y="12"/>
                    </a:lnTo>
                    <a:lnTo>
                      <a:pt x="16" y="12"/>
                    </a:lnTo>
                    <a:lnTo>
                      <a:pt x="16" y="12"/>
                    </a:lnTo>
                    <a:lnTo>
                      <a:pt x="16" y="12"/>
                    </a:lnTo>
                    <a:lnTo>
                      <a:pt x="16" y="12"/>
                    </a:lnTo>
                    <a:lnTo>
                      <a:pt x="16" y="13"/>
                    </a:lnTo>
                    <a:lnTo>
                      <a:pt x="16" y="13"/>
                    </a:lnTo>
                    <a:lnTo>
                      <a:pt x="16" y="13"/>
                    </a:lnTo>
                    <a:lnTo>
                      <a:pt x="16" y="13"/>
                    </a:lnTo>
                    <a:lnTo>
                      <a:pt x="16" y="13"/>
                    </a:lnTo>
                    <a:lnTo>
                      <a:pt x="15" y="13"/>
                    </a:lnTo>
                    <a:lnTo>
                      <a:pt x="15" y="13"/>
                    </a:lnTo>
                    <a:lnTo>
                      <a:pt x="15" y="14"/>
                    </a:lnTo>
                    <a:lnTo>
                      <a:pt x="15" y="14"/>
                    </a:lnTo>
                    <a:lnTo>
                      <a:pt x="15" y="14"/>
                    </a:lnTo>
                    <a:lnTo>
                      <a:pt x="15" y="14"/>
                    </a:lnTo>
                    <a:lnTo>
                      <a:pt x="15" y="14"/>
                    </a:lnTo>
                    <a:lnTo>
                      <a:pt x="15" y="14"/>
                    </a:lnTo>
                    <a:lnTo>
                      <a:pt x="15" y="14"/>
                    </a:lnTo>
                    <a:lnTo>
                      <a:pt x="15" y="15"/>
                    </a:lnTo>
                    <a:lnTo>
                      <a:pt x="15" y="15"/>
                    </a:lnTo>
                    <a:lnTo>
                      <a:pt x="15" y="15"/>
                    </a:lnTo>
                    <a:lnTo>
                      <a:pt x="15" y="15"/>
                    </a:lnTo>
                    <a:lnTo>
                      <a:pt x="15" y="15"/>
                    </a:lnTo>
                    <a:lnTo>
                      <a:pt x="14" y="15"/>
                    </a:lnTo>
                    <a:lnTo>
                      <a:pt x="14" y="15"/>
                    </a:lnTo>
                    <a:lnTo>
                      <a:pt x="14" y="16"/>
                    </a:lnTo>
                    <a:lnTo>
                      <a:pt x="14" y="16"/>
                    </a:lnTo>
                    <a:lnTo>
                      <a:pt x="14" y="16"/>
                    </a:lnTo>
                    <a:lnTo>
                      <a:pt x="14" y="16"/>
                    </a:lnTo>
                    <a:lnTo>
                      <a:pt x="14" y="16"/>
                    </a:lnTo>
                    <a:lnTo>
                      <a:pt x="14" y="16"/>
                    </a:lnTo>
                    <a:lnTo>
                      <a:pt x="14" y="16"/>
                    </a:lnTo>
                    <a:lnTo>
                      <a:pt x="14" y="16"/>
                    </a:lnTo>
                    <a:lnTo>
                      <a:pt x="13" y="16"/>
                    </a:lnTo>
                    <a:lnTo>
                      <a:pt x="13" y="17"/>
                    </a:lnTo>
                    <a:lnTo>
                      <a:pt x="13" y="17"/>
                    </a:lnTo>
                    <a:lnTo>
                      <a:pt x="13" y="17"/>
                    </a:lnTo>
                    <a:lnTo>
                      <a:pt x="13" y="17"/>
                    </a:lnTo>
                    <a:lnTo>
                      <a:pt x="13" y="17"/>
                    </a:lnTo>
                    <a:lnTo>
                      <a:pt x="13" y="17"/>
                    </a:lnTo>
                    <a:lnTo>
                      <a:pt x="13" y="17"/>
                    </a:lnTo>
                    <a:lnTo>
                      <a:pt x="12" y="17"/>
                    </a:lnTo>
                    <a:lnTo>
                      <a:pt x="12" y="17"/>
                    </a:lnTo>
                    <a:lnTo>
                      <a:pt x="12" y="17"/>
                    </a:lnTo>
                    <a:lnTo>
                      <a:pt x="12" y="18"/>
                    </a:lnTo>
                    <a:lnTo>
                      <a:pt x="12" y="18"/>
                    </a:lnTo>
                    <a:lnTo>
                      <a:pt x="12" y="18"/>
                    </a:lnTo>
                    <a:lnTo>
                      <a:pt x="12" y="18"/>
                    </a:lnTo>
                    <a:lnTo>
                      <a:pt x="12" y="18"/>
                    </a:lnTo>
                    <a:lnTo>
                      <a:pt x="11" y="18"/>
                    </a:lnTo>
                    <a:lnTo>
                      <a:pt x="11" y="18"/>
                    </a:lnTo>
                    <a:lnTo>
                      <a:pt x="11" y="18"/>
                    </a:lnTo>
                    <a:lnTo>
                      <a:pt x="11" y="18"/>
                    </a:lnTo>
                    <a:lnTo>
                      <a:pt x="11" y="18"/>
                    </a:lnTo>
                    <a:lnTo>
                      <a:pt x="11" y="18"/>
                    </a:lnTo>
                    <a:lnTo>
                      <a:pt x="11" y="18"/>
                    </a:lnTo>
                    <a:lnTo>
                      <a:pt x="10" y="18"/>
                    </a:lnTo>
                    <a:lnTo>
                      <a:pt x="10" y="19"/>
                    </a:lnTo>
                    <a:lnTo>
                      <a:pt x="10" y="19"/>
                    </a:lnTo>
                    <a:lnTo>
                      <a:pt x="10" y="19"/>
                    </a:lnTo>
                    <a:lnTo>
                      <a:pt x="10" y="19"/>
                    </a:lnTo>
                    <a:lnTo>
                      <a:pt x="10" y="19"/>
                    </a:lnTo>
                    <a:lnTo>
                      <a:pt x="9" y="19"/>
                    </a:lnTo>
                    <a:lnTo>
                      <a:pt x="9" y="19"/>
                    </a:lnTo>
                    <a:lnTo>
                      <a:pt x="9" y="19"/>
                    </a:lnTo>
                    <a:lnTo>
                      <a:pt x="9" y="19"/>
                    </a:lnTo>
                    <a:lnTo>
                      <a:pt x="9" y="19"/>
                    </a:lnTo>
                    <a:lnTo>
                      <a:pt x="9" y="19"/>
                    </a:lnTo>
                    <a:lnTo>
                      <a:pt x="9" y="19"/>
                    </a:lnTo>
                    <a:lnTo>
                      <a:pt x="9" y="19"/>
                    </a:lnTo>
                    <a:lnTo>
                      <a:pt x="9" y="19"/>
                    </a:lnTo>
                    <a:lnTo>
                      <a:pt x="9" y="19"/>
                    </a:lnTo>
                    <a:lnTo>
                      <a:pt x="9" y="19"/>
                    </a:lnTo>
                    <a:lnTo>
                      <a:pt x="9" y="19"/>
                    </a:lnTo>
                    <a:lnTo>
                      <a:pt x="9" y="19"/>
                    </a:lnTo>
                    <a:lnTo>
                      <a:pt x="8" y="19"/>
                    </a:lnTo>
                    <a:lnTo>
                      <a:pt x="8" y="19"/>
                    </a:lnTo>
                    <a:lnTo>
                      <a:pt x="8" y="19"/>
                    </a:lnTo>
                    <a:lnTo>
                      <a:pt x="8" y="19"/>
                    </a:lnTo>
                    <a:lnTo>
                      <a:pt x="8" y="19"/>
                    </a:lnTo>
                    <a:lnTo>
                      <a:pt x="8" y="19"/>
                    </a:lnTo>
                    <a:lnTo>
                      <a:pt x="8" y="19"/>
                    </a:lnTo>
                    <a:lnTo>
                      <a:pt x="7" y="19"/>
                    </a:lnTo>
                    <a:lnTo>
                      <a:pt x="7" y="19"/>
                    </a:lnTo>
                    <a:lnTo>
                      <a:pt x="7" y="19"/>
                    </a:lnTo>
                    <a:lnTo>
                      <a:pt x="7" y="19"/>
                    </a:lnTo>
                    <a:lnTo>
                      <a:pt x="7" y="19"/>
                    </a:lnTo>
                    <a:lnTo>
                      <a:pt x="7" y="19"/>
                    </a:lnTo>
                    <a:lnTo>
                      <a:pt x="6" y="19"/>
                    </a:lnTo>
                    <a:lnTo>
                      <a:pt x="6" y="19"/>
                    </a:lnTo>
                    <a:lnTo>
                      <a:pt x="6" y="19"/>
                    </a:lnTo>
                    <a:lnTo>
                      <a:pt x="6" y="19"/>
                    </a:lnTo>
                    <a:lnTo>
                      <a:pt x="6" y="19"/>
                    </a:lnTo>
                    <a:lnTo>
                      <a:pt x="6" y="19"/>
                    </a:lnTo>
                    <a:lnTo>
                      <a:pt x="5" y="19"/>
                    </a:lnTo>
                    <a:lnTo>
                      <a:pt x="5" y="19"/>
                    </a:lnTo>
                    <a:lnTo>
                      <a:pt x="5" y="19"/>
                    </a:lnTo>
                    <a:lnTo>
                      <a:pt x="5" y="19"/>
                    </a:lnTo>
                    <a:lnTo>
                      <a:pt x="5" y="19"/>
                    </a:lnTo>
                    <a:lnTo>
                      <a:pt x="5" y="19"/>
                    </a:lnTo>
                    <a:lnTo>
                      <a:pt x="5" y="18"/>
                    </a:lnTo>
                    <a:lnTo>
                      <a:pt x="4" y="18"/>
                    </a:lnTo>
                    <a:lnTo>
                      <a:pt x="4" y="18"/>
                    </a:lnTo>
                    <a:lnTo>
                      <a:pt x="4" y="18"/>
                    </a:lnTo>
                    <a:lnTo>
                      <a:pt x="4" y="18"/>
                    </a:lnTo>
                    <a:lnTo>
                      <a:pt x="4" y="18"/>
                    </a:lnTo>
                    <a:lnTo>
                      <a:pt x="4" y="18"/>
                    </a:lnTo>
                    <a:lnTo>
                      <a:pt x="4" y="18"/>
                    </a:lnTo>
                    <a:lnTo>
                      <a:pt x="3" y="18"/>
                    </a:lnTo>
                    <a:lnTo>
                      <a:pt x="3" y="18"/>
                    </a:lnTo>
                    <a:lnTo>
                      <a:pt x="3" y="18"/>
                    </a:lnTo>
                    <a:lnTo>
                      <a:pt x="3" y="18"/>
                    </a:lnTo>
                    <a:lnTo>
                      <a:pt x="3" y="18"/>
                    </a:lnTo>
                    <a:lnTo>
                      <a:pt x="3" y="17"/>
                    </a:lnTo>
                    <a:lnTo>
                      <a:pt x="3" y="17"/>
                    </a:lnTo>
                    <a:lnTo>
                      <a:pt x="3" y="17"/>
                    </a:lnTo>
                    <a:lnTo>
                      <a:pt x="3" y="17"/>
                    </a:lnTo>
                    <a:lnTo>
                      <a:pt x="3" y="17"/>
                    </a:lnTo>
                    <a:lnTo>
                      <a:pt x="3" y="17"/>
                    </a:lnTo>
                    <a:lnTo>
                      <a:pt x="3" y="17"/>
                    </a:lnTo>
                    <a:lnTo>
                      <a:pt x="3" y="17"/>
                    </a:lnTo>
                    <a:lnTo>
                      <a:pt x="3" y="17"/>
                    </a:lnTo>
                    <a:lnTo>
                      <a:pt x="3" y="17"/>
                    </a:lnTo>
                    <a:lnTo>
                      <a:pt x="3" y="16"/>
                    </a:lnTo>
                    <a:lnTo>
                      <a:pt x="3" y="16"/>
                    </a:lnTo>
                    <a:lnTo>
                      <a:pt x="2" y="16"/>
                    </a:lnTo>
                    <a:lnTo>
                      <a:pt x="2" y="16"/>
                    </a:lnTo>
                    <a:lnTo>
                      <a:pt x="2" y="16"/>
                    </a:lnTo>
                    <a:lnTo>
                      <a:pt x="2" y="16"/>
                    </a:lnTo>
                    <a:lnTo>
                      <a:pt x="2" y="16"/>
                    </a:lnTo>
                    <a:lnTo>
                      <a:pt x="2" y="16"/>
                    </a:lnTo>
                    <a:lnTo>
                      <a:pt x="2" y="16"/>
                    </a:lnTo>
                    <a:lnTo>
                      <a:pt x="2" y="15"/>
                    </a:lnTo>
                    <a:lnTo>
                      <a:pt x="2" y="15"/>
                    </a:lnTo>
                    <a:lnTo>
                      <a:pt x="2" y="15"/>
                    </a:lnTo>
                    <a:lnTo>
                      <a:pt x="1" y="15"/>
                    </a:lnTo>
                    <a:lnTo>
                      <a:pt x="1" y="15"/>
                    </a:lnTo>
                    <a:lnTo>
                      <a:pt x="1" y="15"/>
                    </a:lnTo>
                    <a:lnTo>
                      <a:pt x="1" y="15"/>
                    </a:lnTo>
                    <a:lnTo>
                      <a:pt x="1" y="14"/>
                    </a:lnTo>
                    <a:lnTo>
                      <a:pt x="1" y="14"/>
                    </a:lnTo>
                    <a:lnTo>
                      <a:pt x="1" y="14"/>
                    </a:lnTo>
                    <a:lnTo>
                      <a:pt x="1" y="14"/>
                    </a:lnTo>
                    <a:lnTo>
                      <a:pt x="1" y="14"/>
                    </a:lnTo>
                    <a:lnTo>
                      <a:pt x="1" y="14"/>
                    </a:lnTo>
                    <a:lnTo>
                      <a:pt x="1" y="14"/>
                    </a:lnTo>
                    <a:lnTo>
                      <a:pt x="1" y="13"/>
                    </a:lnTo>
                    <a:lnTo>
                      <a:pt x="1" y="13"/>
                    </a:lnTo>
                    <a:lnTo>
                      <a:pt x="1" y="13"/>
                    </a:lnTo>
                    <a:lnTo>
                      <a:pt x="1" y="13"/>
                    </a:lnTo>
                    <a:lnTo>
                      <a:pt x="0" y="13"/>
                    </a:lnTo>
                    <a:lnTo>
                      <a:pt x="0" y="13"/>
                    </a:lnTo>
                    <a:lnTo>
                      <a:pt x="0" y="13"/>
                    </a:lnTo>
                    <a:lnTo>
                      <a:pt x="0" y="12"/>
                    </a:lnTo>
                    <a:lnTo>
                      <a:pt x="0" y="12"/>
                    </a:lnTo>
                    <a:lnTo>
                      <a:pt x="0" y="12"/>
                    </a:lnTo>
                    <a:lnTo>
                      <a:pt x="0" y="12"/>
                    </a:lnTo>
                    <a:lnTo>
                      <a:pt x="0" y="12"/>
                    </a:lnTo>
                    <a:lnTo>
                      <a:pt x="0" y="12"/>
                    </a:lnTo>
                    <a:lnTo>
                      <a:pt x="0" y="11"/>
                    </a:lnTo>
                    <a:lnTo>
                      <a:pt x="0" y="11"/>
                    </a:lnTo>
                    <a:lnTo>
                      <a:pt x="0" y="11"/>
                    </a:lnTo>
                    <a:lnTo>
                      <a:pt x="0" y="11"/>
                    </a:lnTo>
                    <a:lnTo>
                      <a:pt x="0" y="11"/>
                    </a:lnTo>
                    <a:lnTo>
                      <a:pt x="0" y="11"/>
                    </a:lnTo>
                    <a:lnTo>
                      <a:pt x="0" y="11"/>
                    </a:lnTo>
                    <a:lnTo>
                      <a:pt x="0" y="9"/>
                    </a:lnTo>
                    <a:lnTo>
                      <a:pt x="0" y="9"/>
                    </a:lnTo>
                    <a:lnTo>
                      <a:pt x="0" y="9"/>
                    </a:lnTo>
                    <a:lnTo>
                      <a:pt x="0" y="9"/>
                    </a:lnTo>
                    <a:lnTo>
                      <a:pt x="0" y="9"/>
                    </a:lnTo>
                    <a:lnTo>
                      <a:pt x="0" y="9"/>
                    </a:lnTo>
                    <a:lnTo>
                      <a:pt x="0" y="8"/>
                    </a:lnTo>
                    <a:lnTo>
                      <a:pt x="0" y="8"/>
                    </a:lnTo>
                    <a:lnTo>
                      <a:pt x="0" y="8"/>
                    </a:lnTo>
                    <a:lnTo>
                      <a:pt x="0" y="8"/>
                    </a:lnTo>
                    <a:lnTo>
                      <a:pt x="0" y="8"/>
                    </a:lnTo>
                    <a:lnTo>
                      <a:pt x="0" y="8"/>
                    </a:lnTo>
                    <a:lnTo>
                      <a:pt x="0" y="7"/>
                    </a:lnTo>
                    <a:lnTo>
                      <a:pt x="0" y="7"/>
                    </a:lnTo>
                    <a:lnTo>
                      <a:pt x="0" y="7"/>
                    </a:lnTo>
                    <a:lnTo>
                      <a:pt x="0" y="7"/>
                    </a:lnTo>
                    <a:lnTo>
                      <a:pt x="0" y="7"/>
                    </a:lnTo>
                    <a:lnTo>
                      <a:pt x="0" y="7"/>
                    </a:lnTo>
                    <a:lnTo>
                      <a:pt x="0" y="7"/>
                    </a:lnTo>
                    <a:lnTo>
                      <a:pt x="0" y="6"/>
                    </a:lnTo>
                    <a:lnTo>
                      <a:pt x="1" y="6"/>
                    </a:lnTo>
                    <a:lnTo>
                      <a:pt x="1" y="6"/>
                    </a:lnTo>
                    <a:lnTo>
                      <a:pt x="1" y="6"/>
                    </a:lnTo>
                    <a:lnTo>
                      <a:pt x="1" y="6"/>
                    </a:lnTo>
                    <a:lnTo>
                      <a:pt x="1" y="6"/>
                    </a:lnTo>
                    <a:lnTo>
                      <a:pt x="1" y="6"/>
                    </a:lnTo>
                    <a:lnTo>
                      <a:pt x="1" y="5"/>
                    </a:lnTo>
                    <a:lnTo>
                      <a:pt x="1" y="5"/>
                    </a:lnTo>
                    <a:lnTo>
                      <a:pt x="1" y="5"/>
                    </a:lnTo>
                    <a:lnTo>
                      <a:pt x="1" y="5"/>
                    </a:lnTo>
                    <a:lnTo>
                      <a:pt x="1" y="5"/>
                    </a:lnTo>
                    <a:lnTo>
                      <a:pt x="1" y="5"/>
                    </a:lnTo>
                    <a:lnTo>
                      <a:pt x="1" y="5"/>
                    </a:lnTo>
                    <a:lnTo>
                      <a:pt x="1" y="4"/>
                    </a:lnTo>
                    <a:lnTo>
                      <a:pt x="1" y="4"/>
                    </a:lnTo>
                    <a:lnTo>
                      <a:pt x="2" y="4"/>
                    </a:lnTo>
                    <a:lnTo>
                      <a:pt x="2" y="4"/>
                    </a:lnTo>
                    <a:lnTo>
                      <a:pt x="2" y="4"/>
                    </a:lnTo>
                    <a:lnTo>
                      <a:pt x="2" y="4"/>
                    </a:lnTo>
                    <a:lnTo>
                      <a:pt x="2" y="4"/>
                    </a:lnTo>
                    <a:lnTo>
                      <a:pt x="2" y="3"/>
                    </a:lnTo>
                    <a:lnTo>
                      <a:pt x="2" y="3"/>
                    </a:lnTo>
                    <a:lnTo>
                      <a:pt x="2" y="3"/>
                    </a:lnTo>
                    <a:lnTo>
                      <a:pt x="2" y="3"/>
                    </a:lnTo>
                    <a:lnTo>
                      <a:pt x="2" y="3"/>
                    </a:lnTo>
                    <a:lnTo>
                      <a:pt x="3" y="3"/>
                    </a:lnTo>
                    <a:lnTo>
                      <a:pt x="3" y="3"/>
                    </a:lnTo>
                    <a:lnTo>
                      <a:pt x="3" y="3"/>
                    </a:lnTo>
                    <a:lnTo>
                      <a:pt x="3" y="3"/>
                    </a:lnTo>
                    <a:lnTo>
                      <a:pt x="3" y="2"/>
                    </a:lnTo>
                    <a:lnTo>
                      <a:pt x="3" y="2"/>
                    </a:lnTo>
                    <a:lnTo>
                      <a:pt x="3" y="2"/>
                    </a:lnTo>
                    <a:lnTo>
                      <a:pt x="3" y="2"/>
                    </a:lnTo>
                    <a:lnTo>
                      <a:pt x="3" y="2"/>
                    </a:lnTo>
                    <a:lnTo>
                      <a:pt x="3" y="2"/>
                    </a:lnTo>
                    <a:lnTo>
                      <a:pt x="3" y="2"/>
                    </a:lnTo>
                    <a:lnTo>
                      <a:pt x="3" y="2"/>
                    </a:lnTo>
                    <a:lnTo>
                      <a:pt x="3" y="2"/>
                    </a:lnTo>
                    <a:lnTo>
                      <a:pt x="3" y="2"/>
                    </a:lnTo>
                    <a:lnTo>
                      <a:pt x="3" y="1"/>
                    </a:lnTo>
                    <a:lnTo>
                      <a:pt x="3" y="1"/>
                    </a:lnTo>
                    <a:lnTo>
                      <a:pt x="4" y="1"/>
                    </a:lnTo>
                    <a:lnTo>
                      <a:pt x="4" y="1"/>
                    </a:lnTo>
                    <a:lnTo>
                      <a:pt x="4" y="1"/>
                    </a:lnTo>
                    <a:lnTo>
                      <a:pt x="4" y="1"/>
                    </a:lnTo>
                    <a:lnTo>
                      <a:pt x="4" y="1"/>
                    </a:lnTo>
                    <a:lnTo>
                      <a:pt x="4" y="1"/>
                    </a:lnTo>
                    <a:lnTo>
                      <a:pt x="4" y="1"/>
                    </a:lnTo>
                    <a:lnTo>
                      <a:pt x="4" y="1"/>
                    </a:lnTo>
                    <a:lnTo>
                      <a:pt x="5" y="1"/>
                    </a:lnTo>
                    <a:lnTo>
                      <a:pt x="5" y="1"/>
                    </a:lnTo>
                    <a:lnTo>
                      <a:pt x="5" y="1"/>
                    </a:lnTo>
                    <a:lnTo>
                      <a:pt x="5" y="1"/>
                    </a:lnTo>
                    <a:lnTo>
                      <a:pt x="5" y="1"/>
                    </a:lnTo>
                    <a:lnTo>
                      <a:pt x="5" y="0"/>
                    </a:lnTo>
                    <a:lnTo>
                      <a:pt x="6" y="0"/>
                    </a:lnTo>
                    <a:lnTo>
                      <a:pt x="6" y="0"/>
                    </a:lnTo>
                    <a:lnTo>
                      <a:pt x="6" y="0"/>
                    </a:lnTo>
                    <a:lnTo>
                      <a:pt x="6" y="0"/>
                    </a:lnTo>
                    <a:lnTo>
                      <a:pt x="6" y="0"/>
                    </a:lnTo>
                    <a:lnTo>
                      <a:pt x="6" y="0"/>
                    </a:lnTo>
                    <a:lnTo>
                      <a:pt x="6" y="0"/>
                    </a:lnTo>
                    <a:lnTo>
                      <a:pt x="7" y="0"/>
                    </a:lnTo>
                    <a:lnTo>
                      <a:pt x="7" y="0"/>
                    </a:lnTo>
                    <a:lnTo>
                      <a:pt x="7" y="0"/>
                    </a:lnTo>
                    <a:lnTo>
                      <a:pt x="7" y="0"/>
                    </a:lnTo>
                    <a:lnTo>
                      <a:pt x="7" y="0"/>
                    </a:lnTo>
                    <a:lnTo>
                      <a:pt x="7" y="0"/>
                    </a:lnTo>
                    <a:lnTo>
                      <a:pt x="8" y="0"/>
                    </a:lnTo>
                    <a:lnTo>
                      <a:pt x="8" y="0"/>
                    </a:lnTo>
                    <a:lnTo>
                      <a:pt x="8" y="0"/>
                    </a:lnTo>
                    <a:lnTo>
                      <a:pt x="8" y="0"/>
                    </a:lnTo>
                    <a:lnTo>
                      <a:pt x="8" y="0"/>
                    </a:lnTo>
                    <a:lnTo>
                      <a:pt x="8" y="0"/>
                    </a:lnTo>
                    <a:lnTo>
                      <a:pt x="8"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10" y="0"/>
                    </a:lnTo>
                    <a:lnTo>
                      <a:pt x="10" y="0"/>
                    </a:lnTo>
                    <a:lnTo>
                      <a:pt x="10" y="0"/>
                    </a:lnTo>
                    <a:lnTo>
                      <a:pt x="10" y="0"/>
                    </a:lnTo>
                    <a:lnTo>
                      <a:pt x="10" y="1"/>
                    </a:lnTo>
                    <a:lnTo>
                      <a:pt x="10" y="1"/>
                    </a:lnTo>
                    <a:lnTo>
                      <a:pt x="10" y="1"/>
                    </a:lnTo>
                    <a:lnTo>
                      <a:pt x="11" y="1"/>
                    </a:lnTo>
                    <a:lnTo>
                      <a:pt x="11" y="1"/>
                    </a:lnTo>
                    <a:lnTo>
                      <a:pt x="11" y="1"/>
                    </a:lnTo>
                    <a:lnTo>
                      <a:pt x="11" y="1"/>
                    </a:lnTo>
                    <a:lnTo>
                      <a:pt x="11" y="1"/>
                    </a:lnTo>
                    <a:lnTo>
                      <a:pt x="11" y="1"/>
                    </a:lnTo>
                    <a:lnTo>
                      <a:pt x="11" y="1"/>
                    </a:lnTo>
                    <a:lnTo>
                      <a:pt x="12" y="1"/>
                    </a:lnTo>
                    <a:lnTo>
                      <a:pt x="12" y="1"/>
                    </a:lnTo>
                    <a:lnTo>
                      <a:pt x="12" y="1"/>
                    </a:lnTo>
                    <a:lnTo>
                      <a:pt x="12" y="1"/>
                    </a:lnTo>
                    <a:lnTo>
                      <a:pt x="12" y="1"/>
                    </a:lnTo>
                    <a:lnTo>
                      <a:pt x="12" y="2"/>
                    </a:lnTo>
                    <a:lnTo>
                      <a:pt x="12" y="2"/>
                    </a:lnTo>
                    <a:lnTo>
                      <a:pt x="12" y="2"/>
                    </a:lnTo>
                    <a:lnTo>
                      <a:pt x="13" y="2"/>
                    </a:lnTo>
                    <a:lnTo>
                      <a:pt x="13" y="2"/>
                    </a:lnTo>
                    <a:lnTo>
                      <a:pt x="13" y="2"/>
                    </a:lnTo>
                    <a:lnTo>
                      <a:pt x="13" y="2"/>
                    </a:lnTo>
                    <a:lnTo>
                      <a:pt x="13" y="2"/>
                    </a:lnTo>
                    <a:lnTo>
                      <a:pt x="13" y="2"/>
                    </a:lnTo>
                    <a:lnTo>
                      <a:pt x="13" y="2"/>
                    </a:lnTo>
                    <a:lnTo>
                      <a:pt x="13" y="3"/>
                    </a:lnTo>
                    <a:lnTo>
                      <a:pt x="14" y="3"/>
                    </a:lnTo>
                    <a:lnTo>
                      <a:pt x="14" y="3"/>
                    </a:lnTo>
                    <a:lnTo>
                      <a:pt x="14" y="3"/>
                    </a:lnTo>
                    <a:lnTo>
                      <a:pt x="14" y="3"/>
                    </a:lnTo>
                    <a:lnTo>
                      <a:pt x="14" y="3"/>
                    </a:lnTo>
                    <a:lnTo>
                      <a:pt x="14" y="3"/>
                    </a:lnTo>
                    <a:lnTo>
                      <a:pt x="14" y="3"/>
                    </a:lnTo>
                    <a:lnTo>
                      <a:pt x="14" y="3"/>
                    </a:lnTo>
                    <a:lnTo>
                      <a:pt x="14" y="4"/>
                    </a:lnTo>
                    <a:lnTo>
                      <a:pt x="14" y="4"/>
                    </a:lnTo>
                    <a:lnTo>
                      <a:pt x="15" y="4"/>
                    </a:lnTo>
                    <a:lnTo>
                      <a:pt x="15" y="4"/>
                    </a:lnTo>
                    <a:lnTo>
                      <a:pt x="15" y="4"/>
                    </a:lnTo>
                    <a:lnTo>
                      <a:pt x="15" y="4"/>
                    </a:lnTo>
                    <a:lnTo>
                      <a:pt x="15" y="4"/>
                    </a:lnTo>
                    <a:lnTo>
                      <a:pt x="15" y="5"/>
                    </a:lnTo>
                    <a:lnTo>
                      <a:pt x="15" y="5"/>
                    </a:lnTo>
                    <a:lnTo>
                      <a:pt x="15" y="5"/>
                    </a:lnTo>
                    <a:lnTo>
                      <a:pt x="15" y="5"/>
                    </a:lnTo>
                    <a:lnTo>
                      <a:pt x="15" y="5"/>
                    </a:lnTo>
                    <a:lnTo>
                      <a:pt x="15" y="5"/>
                    </a:lnTo>
                    <a:lnTo>
                      <a:pt x="15" y="5"/>
                    </a:lnTo>
                    <a:lnTo>
                      <a:pt x="15" y="6"/>
                    </a:lnTo>
                    <a:lnTo>
                      <a:pt x="15" y="6"/>
                    </a:lnTo>
                    <a:lnTo>
                      <a:pt x="16" y="6"/>
                    </a:lnTo>
                    <a:lnTo>
                      <a:pt x="16" y="6"/>
                    </a:lnTo>
                    <a:lnTo>
                      <a:pt x="16" y="6"/>
                    </a:lnTo>
                    <a:lnTo>
                      <a:pt x="16" y="6"/>
                    </a:lnTo>
                    <a:lnTo>
                      <a:pt x="16" y="6"/>
                    </a:lnTo>
                    <a:lnTo>
                      <a:pt x="16" y="7"/>
                    </a:lnTo>
                    <a:lnTo>
                      <a:pt x="16" y="7"/>
                    </a:lnTo>
                    <a:lnTo>
                      <a:pt x="16" y="7"/>
                    </a:lnTo>
                    <a:lnTo>
                      <a:pt x="16" y="7"/>
                    </a:lnTo>
                    <a:lnTo>
                      <a:pt x="16" y="7"/>
                    </a:lnTo>
                    <a:lnTo>
                      <a:pt x="16" y="7"/>
                    </a:lnTo>
                    <a:lnTo>
                      <a:pt x="16" y="7"/>
                    </a:lnTo>
                    <a:lnTo>
                      <a:pt x="16" y="8"/>
                    </a:lnTo>
                    <a:lnTo>
                      <a:pt x="16" y="8"/>
                    </a:lnTo>
                    <a:lnTo>
                      <a:pt x="16" y="8"/>
                    </a:lnTo>
                    <a:lnTo>
                      <a:pt x="16" y="8"/>
                    </a:lnTo>
                    <a:lnTo>
                      <a:pt x="16" y="8"/>
                    </a:lnTo>
                    <a:lnTo>
                      <a:pt x="16" y="8"/>
                    </a:lnTo>
                    <a:lnTo>
                      <a:pt x="16" y="9"/>
                    </a:lnTo>
                    <a:lnTo>
                      <a:pt x="16" y="9"/>
                    </a:lnTo>
                    <a:lnTo>
                      <a:pt x="16" y="9"/>
                    </a:lnTo>
                    <a:lnTo>
                      <a:pt x="16" y="9"/>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69" name="Freeform 163"/>
              <p:cNvSpPr>
                <a:spLocks/>
              </p:cNvSpPr>
              <p:nvPr/>
            </p:nvSpPr>
            <p:spPr bwMode="auto">
              <a:xfrm>
                <a:off x="4501" y="3182"/>
                <a:ext cx="16" cy="20"/>
              </a:xfrm>
              <a:custGeom>
                <a:avLst/>
                <a:gdLst>
                  <a:gd name="T0" fmla="*/ 16 w 16"/>
                  <a:gd name="T1" fmla="*/ 11 h 20"/>
                  <a:gd name="T2" fmla="*/ 16 w 16"/>
                  <a:gd name="T3" fmla="*/ 12 h 20"/>
                  <a:gd name="T4" fmla="*/ 16 w 16"/>
                  <a:gd name="T5" fmla="*/ 13 h 20"/>
                  <a:gd name="T6" fmla="*/ 16 w 16"/>
                  <a:gd name="T7" fmla="*/ 13 h 20"/>
                  <a:gd name="T8" fmla="*/ 15 w 16"/>
                  <a:gd name="T9" fmla="*/ 14 h 20"/>
                  <a:gd name="T10" fmla="*/ 15 w 16"/>
                  <a:gd name="T11" fmla="*/ 15 h 20"/>
                  <a:gd name="T12" fmla="*/ 14 w 16"/>
                  <a:gd name="T13" fmla="*/ 17 h 20"/>
                  <a:gd name="T14" fmla="*/ 13 w 16"/>
                  <a:gd name="T15" fmla="*/ 18 h 20"/>
                  <a:gd name="T16" fmla="*/ 13 w 16"/>
                  <a:gd name="T17" fmla="*/ 18 h 20"/>
                  <a:gd name="T18" fmla="*/ 12 w 16"/>
                  <a:gd name="T19" fmla="*/ 19 h 20"/>
                  <a:gd name="T20" fmla="*/ 11 w 16"/>
                  <a:gd name="T21" fmla="*/ 19 h 20"/>
                  <a:gd name="T22" fmla="*/ 10 w 16"/>
                  <a:gd name="T23" fmla="*/ 20 h 20"/>
                  <a:gd name="T24" fmla="*/ 9 w 16"/>
                  <a:gd name="T25" fmla="*/ 20 h 20"/>
                  <a:gd name="T26" fmla="*/ 9 w 16"/>
                  <a:gd name="T27" fmla="*/ 20 h 20"/>
                  <a:gd name="T28" fmla="*/ 8 w 16"/>
                  <a:gd name="T29" fmla="*/ 20 h 20"/>
                  <a:gd name="T30" fmla="*/ 8 w 16"/>
                  <a:gd name="T31" fmla="*/ 20 h 20"/>
                  <a:gd name="T32" fmla="*/ 7 w 16"/>
                  <a:gd name="T33" fmla="*/ 20 h 20"/>
                  <a:gd name="T34" fmla="*/ 6 w 16"/>
                  <a:gd name="T35" fmla="*/ 20 h 20"/>
                  <a:gd name="T36" fmla="*/ 5 w 16"/>
                  <a:gd name="T37" fmla="*/ 19 h 20"/>
                  <a:gd name="T38" fmla="*/ 4 w 16"/>
                  <a:gd name="T39" fmla="*/ 19 h 20"/>
                  <a:gd name="T40" fmla="*/ 3 w 16"/>
                  <a:gd name="T41" fmla="*/ 18 h 20"/>
                  <a:gd name="T42" fmla="*/ 3 w 16"/>
                  <a:gd name="T43" fmla="*/ 18 h 20"/>
                  <a:gd name="T44" fmla="*/ 3 w 16"/>
                  <a:gd name="T45" fmla="*/ 17 h 20"/>
                  <a:gd name="T46" fmla="*/ 2 w 16"/>
                  <a:gd name="T47" fmla="*/ 15 h 20"/>
                  <a:gd name="T48" fmla="*/ 2 w 16"/>
                  <a:gd name="T49" fmla="*/ 15 h 20"/>
                  <a:gd name="T50" fmla="*/ 1 w 16"/>
                  <a:gd name="T51" fmla="*/ 14 h 20"/>
                  <a:gd name="T52" fmla="*/ 1 w 16"/>
                  <a:gd name="T53" fmla="*/ 13 h 20"/>
                  <a:gd name="T54" fmla="*/ 0 w 16"/>
                  <a:gd name="T55" fmla="*/ 12 h 20"/>
                  <a:gd name="T56" fmla="*/ 0 w 16"/>
                  <a:gd name="T57" fmla="*/ 11 h 20"/>
                  <a:gd name="T58" fmla="*/ 0 w 16"/>
                  <a:gd name="T59" fmla="*/ 10 h 20"/>
                  <a:gd name="T60" fmla="*/ 0 w 16"/>
                  <a:gd name="T61" fmla="*/ 9 h 20"/>
                  <a:gd name="T62" fmla="*/ 0 w 16"/>
                  <a:gd name="T63" fmla="*/ 8 h 20"/>
                  <a:gd name="T64" fmla="*/ 1 w 16"/>
                  <a:gd name="T65" fmla="*/ 7 h 20"/>
                  <a:gd name="T66" fmla="*/ 1 w 16"/>
                  <a:gd name="T67" fmla="*/ 6 h 20"/>
                  <a:gd name="T68" fmla="*/ 1 w 16"/>
                  <a:gd name="T69" fmla="*/ 6 h 20"/>
                  <a:gd name="T70" fmla="*/ 2 w 16"/>
                  <a:gd name="T71" fmla="*/ 5 h 20"/>
                  <a:gd name="T72" fmla="*/ 2 w 16"/>
                  <a:gd name="T73" fmla="*/ 3 h 20"/>
                  <a:gd name="T74" fmla="*/ 3 w 16"/>
                  <a:gd name="T75" fmla="*/ 2 h 20"/>
                  <a:gd name="T76" fmla="*/ 3 w 16"/>
                  <a:gd name="T77" fmla="*/ 2 h 20"/>
                  <a:gd name="T78" fmla="*/ 3 w 16"/>
                  <a:gd name="T79" fmla="*/ 1 h 20"/>
                  <a:gd name="T80" fmla="*/ 4 w 16"/>
                  <a:gd name="T81" fmla="*/ 1 h 20"/>
                  <a:gd name="T82" fmla="*/ 5 w 16"/>
                  <a:gd name="T83" fmla="*/ 0 h 20"/>
                  <a:gd name="T84" fmla="*/ 6 w 16"/>
                  <a:gd name="T85" fmla="*/ 0 h 20"/>
                  <a:gd name="T86" fmla="*/ 7 w 16"/>
                  <a:gd name="T87" fmla="*/ 0 h 20"/>
                  <a:gd name="T88" fmla="*/ 8 w 16"/>
                  <a:gd name="T89" fmla="*/ 0 h 20"/>
                  <a:gd name="T90" fmla="*/ 9 w 16"/>
                  <a:gd name="T91" fmla="*/ 0 h 20"/>
                  <a:gd name="T92" fmla="*/ 9 w 16"/>
                  <a:gd name="T93" fmla="*/ 0 h 20"/>
                  <a:gd name="T94" fmla="*/ 10 w 16"/>
                  <a:gd name="T95" fmla="*/ 0 h 20"/>
                  <a:gd name="T96" fmla="*/ 11 w 16"/>
                  <a:gd name="T97" fmla="*/ 1 h 20"/>
                  <a:gd name="T98" fmla="*/ 12 w 16"/>
                  <a:gd name="T99" fmla="*/ 1 h 20"/>
                  <a:gd name="T100" fmla="*/ 12 w 16"/>
                  <a:gd name="T101" fmla="*/ 2 h 20"/>
                  <a:gd name="T102" fmla="*/ 13 w 16"/>
                  <a:gd name="T103" fmla="*/ 2 h 20"/>
                  <a:gd name="T104" fmla="*/ 14 w 16"/>
                  <a:gd name="T105" fmla="*/ 3 h 20"/>
                  <a:gd name="T106" fmla="*/ 14 w 16"/>
                  <a:gd name="T107" fmla="*/ 5 h 20"/>
                  <a:gd name="T108" fmla="*/ 15 w 16"/>
                  <a:gd name="T109" fmla="*/ 5 h 20"/>
                  <a:gd name="T110" fmla="*/ 15 w 16"/>
                  <a:gd name="T111" fmla="*/ 6 h 20"/>
                  <a:gd name="T112" fmla="*/ 16 w 16"/>
                  <a:gd name="T113" fmla="*/ 7 h 20"/>
                  <a:gd name="T114" fmla="*/ 16 w 16"/>
                  <a:gd name="T115" fmla="*/ 8 h 20"/>
                  <a:gd name="T116" fmla="*/ 16 w 16"/>
                  <a:gd name="T117" fmla="*/ 9 h 20"/>
                  <a:gd name="T118" fmla="*/ 16 w 16"/>
                  <a:gd name="T1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 h="20">
                    <a:moveTo>
                      <a:pt x="16" y="10"/>
                    </a:moveTo>
                    <a:lnTo>
                      <a:pt x="16" y="10"/>
                    </a:lnTo>
                    <a:lnTo>
                      <a:pt x="16" y="10"/>
                    </a:lnTo>
                    <a:lnTo>
                      <a:pt x="16" y="10"/>
                    </a:lnTo>
                    <a:lnTo>
                      <a:pt x="16" y="11"/>
                    </a:lnTo>
                    <a:lnTo>
                      <a:pt x="16" y="11"/>
                    </a:lnTo>
                    <a:lnTo>
                      <a:pt x="16" y="11"/>
                    </a:lnTo>
                    <a:lnTo>
                      <a:pt x="16" y="11"/>
                    </a:lnTo>
                    <a:lnTo>
                      <a:pt x="16" y="11"/>
                    </a:lnTo>
                    <a:lnTo>
                      <a:pt x="16" y="11"/>
                    </a:lnTo>
                    <a:lnTo>
                      <a:pt x="16" y="12"/>
                    </a:lnTo>
                    <a:lnTo>
                      <a:pt x="16" y="12"/>
                    </a:lnTo>
                    <a:lnTo>
                      <a:pt x="16" y="12"/>
                    </a:lnTo>
                    <a:lnTo>
                      <a:pt x="16" y="12"/>
                    </a:lnTo>
                    <a:lnTo>
                      <a:pt x="16" y="12"/>
                    </a:lnTo>
                    <a:lnTo>
                      <a:pt x="16" y="12"/>
                    </a:lnTo>
                    <a:lnTo>
                      <a:pt x="16" y="12"/>
                    </a:lnTo>
                    <a:lnTo>
                      <a:pt x="16" y="13"/>
                    </a:lnTo>
                    <a:lnTo>
                      <a:pt x="16" y="13"/>
                    </a:lnTo>
                    <a:lnTo>
                      <a:pt x="16" y="13"/>
                    </a:lnTo>
                    <a:lnTo>
                      <a:pt x="16" y="13"/>
                    </a:lnTo>
                    <a:lnTo>
                      <a:pt x="16" y="13"/>
                    </a:lnTo>
                    <a:lnTo>
                      <a:pt x="16" y="13"/>
                    </a:lnTo>
                    <a:lnTo>
                      <a:pt x="16" y="13"/>
                    </a:lnTo>
                    <a:lnTo>
                      <a:pt x="16" y="14"/>
                    </a:lnTo>
                    <a:lnTo>
                      <a:pt x="16" y="14"/>
                    </a:lnTo>
                    <a:lnTo>
                      <a:pt x="15" y="14"/>
                    </a:lnTo>
                    <a:lnTo>
                      <a:pt x="15" y="14"/>
                    </a:lnTo>
                    <a:lnTo>
                      <a:pt x="15" y="14"/>
                    </a:lnTo>
                    <a:lnTo>
                      <a:pt x="15" y="14"/>
                    </a:lnTo>
                    <a:lnTo>
                      <a:pt x="15" y="14"/>
                    </a:lnTo>
                    <a:lnTo>
                      <a:pt x="15" y="15"/>
                    </a:lnTo>
                    <a:lnTo>
                      <a:pt x="15" y="15"/>
                    </a:lnTo>
                    <a:lnTo>
                      <a:pt x="15" y="15"/>
                    </a:lnTo>
                    <a:lnTo>
                      <a:pt x="15" y="15"/>
                    </a:lnTo>
                    <a:lnTo>
                      <a:pt x="15" y="15"/>
                    </a:lnTo>
                    <a:lnTo>
                      <a:pt x="15" y="15"/>
                    </a:lnTo>
                    <a:lnTo>
                      <a:pt x="15" y="15"/>
                    </a:lnTo>
                    <a:lnTo>
                      <a:pt x="14" y="17"/>
                    </a:lnTo>
                    <a:lnTo>
                      <a:pt x="14" y="17"/>
                    </a:lnTo>
                    <a:lnTo>
                      <a:pt x="14" y="17"/>
                    </a:lnTo>
                    <a:lnTo>
                      <a:pt x="14" y="17"/>
                    </a:lnTo>
                    <a:lnTo>
                      <a:pt x="14" y="17"/>
                    </a:lnTo>
                    <a:lnTo>
                      <a:pt x="14" y="17"/>
                    </a:lnTo>
                    <a:lnTo>
                      <a:pt x="14" y="17"/>
                    </a:lnTo>
                    <a:lnTo>
                      <a:pt x="14" y="17"/>
                    </a:lnTo>
                    <a:lnTo>
                      <a:pt x="14" y="17"/>
                    </a:lnTo>
                    <a:lnTo>
                      <a:pt x="13" y="18"/>
                    </a:lnTo>
                    <a:lnTo>
                      <a:pt x="13" y="18"/>
                    </a:lnTo>
                    <a:lnTo>
                      <a:pt x="13" y="18"/>
                    </a:lnTo>
                    <a:lnTo>
                      <a:pt x="13" y="18"/>
                    </a:lnTo>
                    <a:lnTo>
                      <a:pt x="13" y="18"/>
                    </a:lnTo>
                    <a:lnTo>
                      <a:pt x="13" y="18"/>
                    </a:lnTo>
                    <a:lnTo>
                      <a:pt x="13" y="18"/>
                    </a:lnTo>
                    <a:lnTo>
                      <a:pt x="13" y="18"/>
                    </a:lnTo>
                    <a:lnTo>
                      <a:pt x="13" y="18"/>
                    </a:lnTo>
                    <a:lnTo>
                      <a:pt x="12" y="18"/>
                    </a:lnTo>
                    <a:lnTo>
                      <a:pt x="12" y="19"/>
                    </a:lnTo>
                    <a:lnTo>
                      <a:pt x="12" y="19"/>
                    </a:lnTo>
                    <a:lnTo>
                      <a:pt x="12" y="19"/>
                    </a:lnTo>
                    <a:lnTo>
                      <a:pt x="12" y="19"/>
                    </a:lnTo>
                    <a:lnTo>
                      <a:pt x="12" y="19"/>
                    </a:lnTo>
                    <a:lnTo>
                      <a:pt x="12" y="19"/>
                    </a:lnTo>
                    <a:lnTo>
                      <a:pt x="11" y="19"/>
                    </a:lnTo>
                    <a:lnTo>
                      <a:pt x="11" y="19"/>
                    </a:lnTo>
                    <a:lnTo>
                      <a:pt x="11" y="19"/>
                    </a:lnTo>
                    <a:lnTo>
                      <a:pt x="11" y="19"/>
                    </a:lnTo>
                    <a:lnTo>
                      <a:pt x="11" y="19"/>
                    </a:lnTo>
                    <a:lnTo>
                      <a:pt x="11" y="19"/>
                    </a:lnTo>
                    <a:lnTo>
                      <a:pt x="11" y="19"/>
                    </a:lnTo>
                    <a:lnTo>
                      <a:pt x="10" y="19"/>
                    </a:lnTo>
                    <a:lnTo>
                      <a:pt x="10" y="20"/>
                    </a:lnTo>
                    <a:lnTo>
                      <a:pt x="10" y="20"/>
                    </a:lnTo>
                    <a:lnTo>
                      <a:pt x="10" y="20"/>
                    </a:lnTo>
                    <a:lnTo>
                      <a:pt x="10" y="20"/>
                    </a:lnTo>
                    <a:lnTo>
                      <a:pt x="10" y="20"/>
                    </a:lnTo>
                    <a:lnTo>
                      <a:pt x="10" y="20"/>
                    </a:lnTo>
                    <a:lnTo>
                      <a:pt x="9" y="20"/>
                    </a:lnTo>
                    <a:lnTo>
                      <a:pt x="9" y="20"/>
                    </a:lnTo>
                    <a:lnTo>
                      <a:pt x="9" y="20"/>
                    </a:lnTo>
                    <a:lnTo>
                      <a:pt x="9" y="20"/>
                    </a:lnTo>
                    <a:lnTo>
                      <a:pt x="9" y="20"/>
                    </a:lnTo>
                    <a:lnTo>
                      <a:pt x="9" y="20"/>
                    </a:lnTo>
                    <a:lnTo>
                      <a:pt x="9" y="20"/>
                    </a:lnTo>
                    <a:lnTo>
                      <a:pt x="9" y="20"/>
                    </a:lnTo>
                    <a:lnTo>
                      <a:pt x="9" y="20"/>
                    </a:lnTo>
                    <a:lnTo>
                      <a:pt x="9" y="20"/>
                    </a:lnTo>
                    <a:lnTo>
                      <a:pt x="9" y="20"/>
                    </a:lnTo>
                    <a:lnTo>
                      <a:pt x="9" y="20"/>
                    </a:lnTo>
                    <a:lnTo>
                      <a:pt x="8" y="20"/>
                    </a:lnTo>
                    <a:lnTo>
                      <a:pt x="8" y="20"/>
                    </a:lnTo>
                    <a:lnTo>
                      <a:pt x="8" y="20"/>
                    </a:lnTo>
                    <a:lnTo>
                      <a:pt x="8" y="20"/>
                    </a:lnTo>
                    <a:lnTo>
                      <a:pt x="8" y="20"/>
                    </a:lnTo>
                    <a:lnTo>
                      <a:pt x="8" y="20"/>
                    </a:lnTo>
                    <a:lnTo>
                      <a:pt x="8" y="20"/>
                    </a:lnTo>
                    <a:lnTo>
                      <a:pt x="7" y="20"/>
                    </a:lnTo>
                    <a:lnTo>
                      <a:pt x="7" y="20"/>
                    </a:lnTo>
                    <a:lnTo>
                      <a:pt x="7" y="20"/>
                    </a:lnTo>
                    <a:lnTo>
                      <a:pt x="7" y="20"/>
                    </a:lnTo>
                    <a:lnTo>
                      <a:pt x="7" y="20"/>
                    </a:lnTo>
                    <a:lnTo>
                      <a:pt x="7" y="20"/>
                    </a:lnTo>
                    <a:lnTo>
                      <a:pt x="6" y="20"/>
                    </a:lnTo>
                    <a:lnTo>
                      <a:pt x="6" y="20"/>
                    </a:lnTo>
                    <a:lnTo>
                      <a:pt x="6" y="20"/>
                    </a:lnTo>
                    <a:lnTo>
                      <a:pt x="6" y="20"/>
                    </a:lnTo>
                    <a:lnTo>
                      <a:pt x="6" y="20"/>
                    </a:lnTo>
                    <a:lnTo>
                      <a:pt x="6" y="20"/>
                    </a:lnTo>
                    <a:lnTo>
                      <a:pt x="6" y="20"/>
                    </a:lnTo>
                    <a:lnTo>
                      <a:pt x="5" y="20"/>
                    </a:lnTo>
                    <a:lnTo>
                      <a:pt x="5" y="19"/>
                    </a:lnTo>
                    <a:lnTo>
                      <a:pt x="5" y="19"/>
                    </a:lnTo>
                    <a:lnTo>
                      <a:pt x="5" y="19"/>
                    </a:lnTo>
                    <a:lnTo>
                      <a:pt x="5" y="19"/>
                    </a:lnTo>
                    <a:lnTo>
                      <a:pt x="5" y="19"/>
                    </a:lnTo>
                    <a:lnTo>
                      <a:pt x="4" y="19"/>
                    </a:lnTo>
                    <a:lnTo>
                      <a:pt x="4" y="19"/>
                    </a:lnTo>
                    <a:lnTo>
                      <a:pt x="4" y="19"/>
                    </a:lnTo>
                    <a:lnTo>
                      <a:pt x="4" y="19"/>
                    </a:lnTo>
                    <a:lnTo>
                      <a:pt x="4" y="19"/>
                    </a:lnTo>
                    <a:lnTo>
                      <a:pt x="4" y="19"/>
                    </a:lnTo>
                    <a:lnTo>
                      <a:pt x="4" y="19"/>
                    </a:lnTo>
                    <a:lnTo>
                      <a:pt x="4" y="19"/>
                    </a:lnTo>
                    <a:lnTo>
                      <a:pt x="3" y="19"/>
                    </a:lnTo>
                    <a:lnTo>
                      <a:pt x="3" y="18"/>
                    </a:lnTo>
                    <a:lnTo>
                      <a:pt x="3" y="18"/>
                    </a:lnTo>
                    <a:lnTo>
                      <a:pt x="3" y="18"/>
                    </a:lnTo>
                    <a:lnTo>
                      <a:pt x="3" y="18"/>
                    </a:lnTo>
                    <a:lnTo>
                      <a:pt x="3" y="18"/>
                    </a:lnTo>
                    <a:lnTo>
                      <a:pt x="3" y="18"/>
                    </a:lnTo>
                    <a:lnTo>
                      <a:pt x="3" y="18"/>
                    </a:lnTo>
                    <a:lnTo>
                      <a:pt x="3" y="18"/>
                    </a:lnTo>
                    <a:lnTo>
                      <a:pt x="3" y="18"/>
                    </a:lnTo>
                    <a:lnTo>
                      <a:pt x="3" y="18"/>
                    </a:lnTo>
                    <a:lnTo>
                      <a:pt x="3" y="17"/>
                    </a:lnTo>
                    <a:lnTo>
                      <a:pt x="3" y="17"/>
                    </a:lnTo>
                    <a:lnTo>
                      <a:pt x="3" y="17"/>
                    </a:lnTo>
                    <a:lnTo>
                      <a:pt x="3" y="17"/>
                    </a:lnTo>
                    <a:lnTo>
                      <a:pt x="3" y="17"/>
                    </a:lnTo>
                    <a:lnTo>
                      <a:pt x="2" y="17"/>
                    </a:lnTo>
                    <a:lnTo>
                      <a:pt x="2" y="17"/>
                    </a:lnTo>
                    <a:lnTo>
                      <a:pt x="2" y="17"/>
                    </a:lnTo>
                    <a:lnTo>
                      <a:pt x="2" y="17"/>
                    </a:lnTo>
                    <a:lnTo>
                      <a:pt x="2" y="15"/>
                    </a:lnTo>
                    <a:lnTo>
                      <a:pt x="2" y="15"/>
                    </a:lnTo>
                    <a:lnTo>
                      <a:pt x="2" y="15"/>
                    </a:lnTo>
                    <a:lnTo>
                      <a:pt x="2" y="15"/>
                    </a:lnTo>
                    <a:lnTo>
                      <a:pt x="2" y="15"/>
                    </a:lnTo>
                    <a:lnTo>
                      <a:pt x="2" y="15"/>
                    </a:lnTo>
                    <a:lnTo>
                      <a:pt x="2" y="15"/>
                    </a:lnTo>
                    <a:lnTo>
                      <a:pt x="1" y="14"/>
                    </a:lnTo>
                    <a:lnTo>
                      <a:pt x="1" y="14"/>
                    </a:lnTo>
                    <a:lnTo>
                      <a:pt x="1" y="14"/>
                    </a:lnTo>
                    <a:lnTo>
                      <a:pt x="1" y="14"/>
                    </a:lnTo>
                    <a:lnTo>
                      <a:pt x="1" y="14"/>
                    </a:lnTo>
                    <a:lnTo>
                      <a:pt x="1" y="14"/>
                    </a:lnTo>
                    <a:lnTo>
                      <a:pt x="1" y="14"/>
                    </a:lnTo>
                    <a:lnTo>
                      <a:pt x="1" y="13"/>
                    </a:lnTo>
                    <a:lnTo>
                      <a:pt x="1" y="13"/>
                    </a:lnTo>
                    <a:lnTo>
                      <a:pt x="1" y="13"/>
                    </a:lnTo>
                    <a:lnTo>
                      <a:pt x="1" y="13"/>
                    </a:lnTo>
                    <a:lnTo>
                      <a:pt x="1" y="13"/>
                    </a:lnTo>
                    <a:lnTo>
                      <a:pt x="1" y="13"/>
                    </a:lnTo>
                    <a:lnTo>
                      <a:pt x="1" y="13"/>
                    </a:lnTo>
                    <a:lnTo>
                      <a:pt x="1" y="12"/>
                    </a:lnTo>
                    <a:lnTo>
                      <a:pt x="0" y="12"/>
                    </a:lnTo>
                    <a:lnTo>
                      <a:pt x="0" y="12"/>
                    </a:lnTo>
                    <a:lnTo>
                      <a:pt x="0" y="12"/>
                    </a:lnTo>
                    <a:lnTo>
                      <a:pt x="0" y="12"/>
                    </a:lnTo>
                    <a:lnTo>
                      <a:pt x="0" y="12"/>
                    </a:lnTo>
                    <a:lnTo>
                      <a:pt x="0" y="12"/>
                    </a:lnTo>
                    <a:lnTo>
                      <a:pt x="0" y="11"/>
                    </a:lnTo>
                    <a:lnTo>
                      <a:pt x="0" y="11"/>
                    </a:lnTo>
                    <a:lnTo>
                      <a:pt x="0" y="11"/>
                    </a:lnTo>
                    <a:lnTo>
                      <a:pt x="0" y="11"/>
                    </a:lnTo>
                    <a:lnTo>
                      <a:pt x="0" y="11"/>
                    </a:lnTo>
                    <a:lnTo>
                      <a:pt x="0" y="11"/>
                    </a:lnTo>
                    <a:lnTo>
                      <a:pt x="0" y="10"/>
                    </a:lnTo>
                    <a:lnTo>
                      <a:pt x="0" y="10"/>
                    </a:lnTo>
                    <a:lnTo>
                      <a:pt x="0" y="10"/>
                    </a:lnTo>
                    <a:lnTo>
                      <a:pt x="0" y="10"/>
                    </a:lnTo>
                    <a:lnTo>
                      <a:pt x="0" y="10"/>
                    </a:lnTo>
                    <a:lnTo>
                      <a:pt x="0" y="10"/>
                    </a:lnTo>
                    <a:lnTo>
                      <a:pt x="0" y="9"/>
                    </a:lnTo>
                    <a:lnTo>
                      <a:pt x="0" y="9"/>
                    </a:lnTo>
                    <a:lnTo>
                      <a:pt x="0" y="9"/>
                    </a:lnTo>
                    <a:lnTo>
                      <a:pt x="0" y="9"/>
                    </a:lnTo>
                    <a:lnTo>
                      <a:pt x="0" y="9"/>
                    </a:lnTo>
                    <a:lnTo>
                      <a:pt x="0" y="9"/>
                    </a:lnTo>
                    <a:lnTo>
                      <a:pt x="0" y="9"/>
                    </a:lnTo>
                    <a:lnTo>
                      <a:pt x="0" y="8"/>
                    </a:lnTo>
                    <a:lnTo>
                      <a:pt x="0" y="8"/>
                    </a:lnTo>
                    <a:lnTo>
                      <a:pt x="0" y="8"/>
                    </a:lnTo>
                    <a:lnTo>
                      <a:pt x="0" y="8"/>
                    </a:lnTo>
                    <a:lnTo>
                      <a:pt x="0" y="8"/>
                    </a:lnTo>
                    <a:lnTo>
                      <a:pt x="0" y="8"/>
                    </a:lnTo>
                    <a:lnTo>
                      <a:pt x="0" y="7"/>
                    </a:lnTo>
                    <a:lnTo>
                      <a:pt x="1" y="7"/>
                    </a:lnTo>
                    <a:lnTo>
                      <a:pt x="1" y="7"/>
                    </a:lnTo>
                    <a:lnTo>
                      <a:pt x="1" y="7"/>
                    </a:lnTo>
                    <a:lnTo>
                      <a:pt x="1" y="7"/>
                    </a:lnTo>
                    <a:lnTo>
                      <a:pt x="1" y="7"/>
                    </a:lnTo>
                    <a:lnTo>
                      <a:pt x="1" y="7"/>
                    </a:lnTo>
                    <a:lnTo>
                      <a:pt x="1" y="6"/>
                    </a:lnTo>
                    <a:lnTo>
                      <a:pt x="1" y="6"/>
                    </a:lnTo>
                    <a:lnTo>
                      <a:pt x="1" y="6"/>
                    </a:lnTo>
                    <a:lnTo>
                      <a:pt x="1" y="6"/>
                    </a:lnTo>
                    <a:lnTo>
                      <a:pt x="1" y="6"/>
                    </a:lnTo>
                    <a:lnTo>
                      <a:pt x="1" y="6"/>
                    </a:lnTo>
                    <a:lnTo>
                      <a:pt x="1" y="6"/>
                    </a:lnTo>
                    <a:lnTo>
                      <a:pt x="1" y="5"/>
                    </a:lnTo>
                    <a:lnTo>
                      <a:pt x="1" y="5"/>
                    </a:lnTo>
                    <a:lnTo>
                      <a:pt x="1" y="5"/>
                    </a:lnTo>
                    <a:lnTo>
                      <a:pt x="2" y="5"/>
                    </a:lnTo>
                    <a:lnTo>
                      <a:pt x="2" y="5"/>
                    </a:lnTo>
                    <a:lnTo>
                      <a:pt x="2" y="5"/>
                    </a:lnTo>
                    <a:lnTo>
                      <a:pt x="2" y="5"/>
                    </a:lnTo>
                    <a:lnTo>
                      <a:pt x="2" y="5"/>
                    </a:lnTo>
                    <a:lnTo>
                      <a:pt x="2" y="3"/>
                    </a:lnTo>
                    <a:lnTo>
                      <a:pt x="2" y="3"/>
                    </a:lnTo>
                    <a:lnTo>
                      <a:pt x="2" y="3"/>
                    </a:lnTo>
                    <a:lnTo>
                      <a:pt x="2" y="3"/>
                    </a:lnTo>
                    <a:lnTo>
                      <a:pt x="2" y="3"/>
                    </a:lnTo>
                    <a:lnTo>
                      <a:pt x="3" y="3"/>
                    </a:lnTo>
                    <a:lnTo>
                      <a:pt x="3" y="3"/>
                    </a:lnTo>
                    <a:lnTo>
                      <a:pt x="3" y="3"/>
                    </a:lnTo>
                    <a:lnTo>
                      <a:pt x="3" y="2"/>
                    </a:lnTo>
                    <a:lnTo>
                      <a:pt x="3" y="2"/>
                    </a:lnTo>
                    <a:lnTo>
                      <a:pt x="3" y="2"/>
                    </a:lnTo>
                    <a:lnTo>
                      <a:pt x="3" y="2"/>
                    </a:lnTo>
                    <a:lnTo>
                      <a:pt x="3" y="2"/>
                    </a:lnTo>
                    <a:lnTo>
                      <a:pt x="3" y="2"/>
                    </a:lnTo>
                    <a:lnTo>
                      <a:pt x="3" y="2"/>
                    </a:lnTo>
                    <a:lnTo>
                      <a:pt x="3" y="2"/>
                    </a:lnTo>
                    <a:lnTo>
                      <a:pt x="3" y="2"/>
                    </a:lnTo>
                    <a:lnTo>
                      <a:pt x="3" y="2"/>
                    </a:lnTo>
                    <a:lnTo>
                      <a:pt x="3" y="1"/>
                    </a:lnTo>
                    <a:lnTo>
                      <a:pt x="3" y="1"/>
                    </a:lnTo>
                    <a:lnTo>
                      <a:pt x="3" y="1"/>
                    </a:lnTo>
                    <a:lnTo>
                      <a:pt x="3" y="1"/>
                    </a:lnTo>
                    <a:lnTo>
                      <a:pt x="4" y="1"/>
                    </a:lnTo>
                    <a:lnTo>
                      <a:pt x="4" y="1"/>
                    </a:lnTo>
                    <a:lnTo>
                      <a:pt x="4" y="1"/>
                    </a:lnTo>
                    <a:lnTo>
                      <a:pt x="4" y="1"/>
                    </a:lnTo>
                    <a:lnTo>
                      <a:pt x="4" y="1"/>
                    </a:lnTo>
                    <a:lnTo>
                      <a:pt x="4" y="1"/>
                    </a:lnTo>
                    <a:lnTo>
                      <a:pt x="4" y="1"/>
                    </a:lnTo>
                    <a:lnTo>
                      <a:pt x="5" y="1"/>
                    </a:lnTo>
                    <a:lnTo>
                      <a:pt x="5" y="1"/>
                    </a:lnTo>
                    <a:lnTo>
                      <a:pt x="5" y="0"/>
                    </a:lnTo>
                    <a:lnTo>
                      <a:pt x="5" y="0"/>
                    </a:lnTo>
                    <a:lnTo>
                      <a:pt x="5" y="0"/>
                    </a:lnTo>
                    <a:lnTo>
                      <a:pt x="5" y="0"/>
                    </a:lnTo>
                    <a:lnTo>
                      <a:pt x="5" y="0"/>
                    </a:lnTo>
                    <a:lnTo>
                      <a:pt x="6" y="0"/>
                    </a:lnTo>
                    <a:lnTo>
                      <a:pt x="6" y="0"/>
                    </a:lnTo>
                    <a:lnTo>
                      <a:pt x="6" y="0"/>
                    </a:lnTo>
                    <a:lnTo>
                      <a:pt x="6" y="0"/>
                    </a:lnTo>
                    <a:lnTo>
                      <a:pt x="6" y="0"/>
                    </a:lnTo>
                    <a:lnTo>
                      <a:pt x="6" y="0"/>
                    </a:lnTo>
                    <a:lnTo>
                      <a:pt x="7" y="0"/>
                    </a:lnTo>
                    <a:lnTo>
                      <a:pt x="7" y="0"/>
                    </a:lnTo>
                    <a:lnTo>
                      <a:pt x="7" y="0"/>
                    </a:lnTo>
                    <a:lnTo>
                      <a:pt x="7" y="0"/>
                    </a:lnTo>
                    <a:lnTo>
                      <a:pt x="7" y="0"/>
                    </a:lnTo>
                    <a:lnTo>
                      <a:pt x="7" y="0"/>
                    </a:lnTo>
                    <a:lnTo>
                      <a:pt x="8" y="0"/>
                    </a:lnTo>
                    <a:lnTo>
                      <a:pt x="8" y="0"/>
                    </a:lnTo>
                    <a:lnTo>
                      <a:pt x="8" y="0"/>
                    </a:lnTo>
                    <a:lnTo>
                      <a:pt x="8" y="0"/>
                    </a:lnTo>
                    <a:lnTo>
                      <a:pt x="8" y="0"/>
                    </a:lnTo>
                    <a:lnTo>
                      <a:pt x="8" y="0"/>
                    </a:lnTo>
                    <a:lnTo>
                      <a:pt x="8"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10" y="0"/>
                    </a:lnTo>
                    <a:lnTo>
                      <a:pt x="10" y="0"/>
                    </a:lnTo>
                    <a:lnTo>
                      <a:pt x="10" y="0"/>
                    </a:lnTo>
                    <a:lnTo>
                      <a:pt x="10" y="0"/>
                    </a:lnTo>
                    <a:lnTo>
                      <a:pt x="10" y="0"/>
                    </a:lnTo>
                    <a:lnTo>
                      <a:pt x="10" y="0"/>
                    </a:lnTo>
                    <a:lnTo>
                      <a:pt x="10" y="0"/>
                    </a:lnTo>
                    <a:lnTo>
                      <a:pt x="11" y="1"/>
                    </a:lnTo>
                    <a:lnTo>
                      <a:pt x="11" y="1"/>
                    </a:lnTo>
                    <a:lnTo>
                      <a:pt x="11" y="1"/>
                    </a:lnTo>
                    <a:lnTo>
                      <a:pt x="11" y="1"/>
                    </a:lnTo>
                    <a:lnTo>
                      <a:pt x="11" y="1"/>
                    </a:lnTo>
                    <a:lnTo>
                      <a:pt x="11" y="1"/>
                    </a:lnTo>
                    <a:lnTo>
                      <a:pt x="11" y="1"/>
                    </a:lnTo>
                    <a:lnTo>
                      <a:pt x="12" y="1"/>
                    </a:lnTo>
                    <a:lnTo>
                      <a:pt x="12" y="1"/>
                    </a:lnTo>
                    <a:lnTo>
                      <a:pt x="12" y="1"/>
                    </a:lnTo>
                    <a:lnTo>
                      <a:pt x="12" y="1"/>
                    </a:lnTo>
                    <a:lnTo>
                      <a:pt x="12" y="1"/>
                    </a:lnTo>
                    <a:lnTo>
                      <a:pt x="12" y="1"/>
                    </a:lnTo>
                    <a:lnTo>
                      <a:pt x="12" y="2"/>
                    </a:lnTo>
                    <a:lnTo>
                      <a:pt x="13" y="2"/>
                    </a:lnTo>
                    <a:lnTo>
                      <a:pt x="13" y="2"/>
                    </a:lnTo>
                    <a:lnTo>
                      <a:pt x="13" y="2"/>
                    </a:lnTo>
                    <a:lnTo>
                      <a:pt x="13" y="2"/>
                    </a:lnTo>
                    <a:lnTo>
                      <a:pt x="13" y="2"/>
                    </a:lnTo>
                    <a:lnTo>
                      <a:pt x="13" y="2"/>
                    </a:lnTo>
                    <a:lnTo>
                      <a:pt x="13" y="2"/>
                    </a:lnTo>
                    <a:lnTo>
                      <a:pt x="13" y="2"/>
                    </a:lnTo>
                    <a:lnTo>
                      <a:pt x="13" y="2"/>
                    </a:lnTo>
                    <a:lnTo>
                      <a:pt x="14" y="3"/>
                    </a:lnTo>
                    <a:lnTo>
                      <a:pt x="14" y="3"/>
                    </a:lnTo>
                    <a:lnTo>
                      <a:pt x="14" y="3"/>
                    </a:lnTo>
                    <a:lnTo>
                      <a:pt x="14" y="3"/>
                    </a:lnTo>
                    <a:lnTo>
                      <a:pt x="14" y="3"/>
                    </a:lnTo>
                    <a:lnTo>
                      <a:pt x="14" y="3"/>
                    </a:lnTo>
                    <a:lnTo>
                      <a:pt x="14" y="3"/>
                    </a:lnTo>
                    <a:lnTo>
                      <a:pt x="14" y="3"/>
                    </a:lnTo>
                    <a:lnTo>
                      <a:pt x="14" y="5"/>
                    </a:lnTo>
                    <a:lnTo>
                      <a:pt x="15" y="5"/>
                    </a:lnTo>
                    <a:lnTo>
                      <a:pt x="15" y="5"/>
                    </a:lnTo>
                    <a:lnTo>
                      <a:pt x="15" y="5"/>
                    </a:lnTo>
                    <a:lnTo>
                      <a:pt x="15" y="5"/>
                    </a:lnTo>
                    <a:lnTo>
                      <a:pt x="15" y="5"/>
                    </a:lnTo>
                    <a:lnTo>
                      <a:pt x="15" y="5"/>
                    </a:lnTo>
                    <a:lnTo>
                      <a:pt x="15" y="5"/>
                    </a:lnTo>
                    <a:lnTo>
                      <a:pt x="15" y="6"/>
                    </a:lnTo>
                    <a:lnTo>
                      <a:pt x="15" y="6"/>
                    </a:lnTo>
                    <a:lnTo>
                      <a:pt x="15" y="6"/>
                    </a:lnTo>
                    <a:lnTo>
                      <a:pt x="15" y="6"/>
                    </a:lnTo>
                    <a:lnTo>
                      <a:pt x="15" y="6"/>
                    </a:lnTo>
                    <a:lnTo>
                      <a:pt x="16" y="6"/>
                    </a:lnTo>
                    <a:lnTo>
                      <a:pt x="16" y="6"/>
                    </a:lnTo>
                    <a:lnTo>
                      <a:pt x="16" y="7"/>
                    </a:lnTo>
                    <a:lnTo>
                      <a:pt x="16" y="7"/>
                    </a:lnTo>
                    <a:lnTo>
                      <a:pt x="16" y="7"/>
                    </a:lnTo>
                    <a:lnTo>
                      <a:pt x="16" y="7"/>
                    </a:lnTo>
                    <a:lnTo>
                      <a:pt x="16" y="7"/>
                    </a:lnTo>
                    <a:lnTo>
                      <a:pt x="16" y="7"/>
                    </a:lnTo>
                    <a:lnTo>
                      <a:pt x="16" y="7"/>
                    </a:lnTo>
                    <a:lnTo>
                      <a:pt x="16" y="8"/>
                    </a:lnTo>
                    <a:lnTo>
                      <a:pt x="16" y="8"/>
                    </a:lnTo>
                    <a:lnTo>
                      <a:pt x="16" y="8"/>
                    </a:lnTo>
                    <a:lnTo>
                      <a:pt x="16" y="8"/>
                    </a:lnTo>
                    <a:lnTo>
                      <a:pt x="16" y="8"/>
                    </a:lnTo>
                    <a:lnTo>
                      <a:pt x="16" y="8"/>
                    </a:lnTo>
                    <a:lnTo>
                      <a:pt x="16" y="9"/>
                    </a:lnTo>
                    <a:lnTo>
                      <a:pt x="16" y="9"/>
                    </a:lnTo>
                    <a:lnTo>
                      <a:pt x="16" y="9"/>
                    </a:lnTo>
                    <a:lnTo>
                      <a:pt x="16" y="9"/>
                    </a:lnTo>
                    <a:lnTo>
                      <a:pt x="16" y="9"/>
                    </a:lnTo>
                    <a:lnTo>
                      <a:pt x="16" y="9"/>
                    </a:lnTo>
                    <a:lnTo>
                      <a:pt x="16" y="9"/>
                    </a:lnTo>
                    <a:lnTo>
                      <a:pt x="16" y="10"/>
                    </a:lnTo>
                    <a:lnTo>
                      <a:pt x="16" y="10"/>
                    </a:lnTo>
                    <a:lnTo>
                      <a:pt x="16" y="1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70" name="Freeform 164"/>
              <p:cNvSpPr>
                <a:spLocks/>
              </p:cNvSpPr>
              <p:nvPr/>
            </p:nvSpPr>
            <p:spPr bwMode="auto">
              <a:xfrm>
                <a:off x="4479" y="3245"/>
                <a:ext cx="16" cy="20"/>
              </a:xfrm>
              <a:custGeom>
                <a:avLst/>
                <a:gdLst>
                  <a:gd name="T0" fmla="*/ 16 w 16"/>
                  <a:gd name="T1" fmla="*/ 11 h 20"/>
                  <a:gd name="T2" fmla="*/ 16 w 16"/>
                  <a:gd name="T3" fmla="*/ 13 h 20"/>
                  <a:gd name="T4" fmla="*/ 15 w 16"/>
                  <a:gd name="T5" fmla="*/ 14 h 20"/>
                  <a:gd name="T6" fmla="*/ 15 w 16"/>
                  <a:gd name="T7" fmla="*/ 14 h 20"/>
                  <a:gd name="T8" fmla="*/ 15 w 16"/>
                  <a:gd name="T9" fmla="*/ 15 h 20"/>
                  <a:gd name="T10" fmla="*/ 14 w 16"/>
                  <a:gd name="T11" fmla="*/ 16 h 20"/>
                  <a:gd name="T12" fmla="*/ 14 w 16"/>
                  <a:gd name="T13" fmla="*/ 17 h 20"/>
                  <a:gd name="T14" fmla="*/ 13 w 16"/>
                  <a:gd name="T15" fmla="*/ 18 h 20"/>
                  <a:gd name="T16" fmla="*/ 13 w 16"/>
                  <a:gd name="T17" fmla="*/ 18 h 20"/>
                  <a:gd name="T18" fmla="*/ 12 w 16"/>
                  <a:gd name="T19" fmla="*/ 19 h 20"/>
                  <a:gd name="T20" fmla="*/ 12 w 16"/>
                  <a:gd name="T21" fmla="*/ 19 h 20"/>
                  <a:gd name="T22" fmla="*/ 11 w 16"/>
                  <a:gd name="T23" fmla="*/ 19 h 20"/>
                  <a:gd name="T24" fmla="*/ 10 w 16"/>
                  <a:gd name="T25" fmla="*/ 20 h 20"/>
                  <a:gd name="T26" fmla="*/ 9 w 16"/>
                  <a:gd name="T27" fmla="*/ 20 h 20"/>
                  <a:gd name="T28" fmla="*/ 8 w 16"/>
                  <a:gd name="T29" fmla="*/ 20 h 20"/>
                  <a:gd name="T30" fmla="*/ 7 w 16"/>
                  <a:gd name="T31" fmla="*/ 20 h 20"/>
                  <a:gd name="T32" fmla="*/ 7 w 16"/>
                  <a:gd name="T33" fmla="*/ 20 h 20"/>
                  <a:gd name="T34" fmla="*/ 6 w 16"/>
                  <a:gd name="T35" fmla="*/ 20 h 20"/>
                  <a:gd name="T36" fmla="*/ 5 w 16"/>
                  <a:gd name="T37" fmla="*/ 19 h 20"/>
                  <a:gd name="T38" fmla="*/ 4 w 16"/>
                  <a:gd name="T39" fmla="*/ 19 h 20"/>
                  <a:gd name="T40" fmla="*/ 4 w 16"/>
                  <a:gd name="T41" fmla="*/ 18 h 20"/>
                  <a:gd name="T42" fmla="*/ 3 w 16"/>
                  <a:gd name="T43" fmla="*/ 18 h 20"/>
                  <a:gd name="T44" fmla="*/ 2 w 16"/>
                  <a:gd name="T45" fmla="*/ 17 h 20"/>
                  <a:gd name="T46" fmla="*/ 2 w 16"/>
                  <a:gd name="T47" fmla="*/ 16 h 20"/>
                  <a:gd name="T48" fmla="*/ 1 w 16"/>
                  <a:gd name="T49" fmla="*/ 16 h 20"/>
                  <a:gd name="T50" fmla="*/ 1 w 16"/>
                  <a:gd name="T51" fmla="*/ 15 h 20"/>
                  <a:gd name="T52" fmla="*/ 0 w 16"/>
                  <a:gd name="T53" fmla="*/ 14 h 20"/>
                  <a:gd name="T54" fmla="*/ 0 w 16"/>
                  <a:gd name="T55" fmla="*/ 13 h 20"/>
                  <a:gd name="T56" fmla="*/ 0 w 16"/>
                  <a:gd name="T57" fmla="*/ 11 h 20"/>
                  <a:gd name="T58" fmla="*/ 0 w 16"/>
                  <a:gd name="T59" fmla="*/ 10 h 20"/>
                  <a:gd name="T60" fmla="*/ 0 w 16"/>
                  <a:gd name="T61" fmla="*/ 9 h 20"/>
                  <a:gd name="T62" fmla="*/ 0 w 16"/>
                  <a:gd name="T63" fmla="*/ 8 h 20"/>
                  <a:gd name="T64" fmla="*/ 0 w 16"/>
                  <a:gd name="T65" fmla="*/ 7 h 20"/>
                  <a:gd name="T66" fmla="*/ 0 w 16"/>
                  <a:gd name="T67" fmla="*/ 6 h 20"/>
                  <a:gd name="T68" fmla="*/ 1 w 16"/>
                  <a:gd name="T69" fmla="*/ 6 h 20"/>
                  <a:gd name="T70" fmla="*/ 1 w 16"/>
                  <a:gd name="T71" fmla="*/ 5 h 20"/>
                  <a:gd name="T72" fmla="*/ 2 w 16"/>
                  <a:gd name="T73" fmla="*/ 4 h 20"/>
                  <a:gd name="T74" fmla="*/ 3 w 16"/>
                  <a:gd name="T75" fmla="*/ 3 h 20"/>
                  <a:gd name="T76" fmla="*/ 3 w 16"/>
                  <a:gd name="T77" fmla="*/ 3 h 20"/>
                  <a:gd name="T78" fmla="*/ 4 w 16"/>
                  <a:gd name="T79" fmla="*/ 2 h 20"/>
                  <a:gd name="T80" fmla="*/ 5 w 16"/>
                  <a:gd name="T81" fmla="*/ 2 h 20"/>
                  <a:gd name="T82" fmla="*/ 6 w 16"/>
                  <a:gd name="T83" fmla="*/ 0 h 20"/>
                  <a:gd name="T84" fmla="*/ 7 w 16"/>
                  <a:gd name="T85" fmla="*/ 0 h 20"/>
                  <a:gd name="T86" fmla="*/ 7 w 16"/>
                  <a:gd name="T87" fmla="*/ 0 h 20"/>
                  <a:gd name="T88" fmla="*/ 8 w 16"/>
                  <a:gd name="T89" fmla="*/ 0 h 20"/>
                  <a:gd name="T90" fmla="*/ 9 w 16"/>
                  <a:gd name="T91" fmla="*/ 0 h 20"/>
                  <a:gd name="T92" fmla="*/ 10 w 16"/>
                  <a:gd name="T93" fmla="*/ 0 h 20"/>
                  <a:gd name="T94" fmla="*/ 10 w 16"/>
                  <a:gd name="T95" fmla="*/ 0 h 20"/>
                  <a:gd name="T96" fmla="*/ 11 w 16"/>
                  <a:gd name="T97" fmla="*/ 2 h 20"/>
                  <a:gd name="T98" fmla="*/ 12 w 16"/>
                  <a:gd name="T99" fmla="*/ 2 h 20"/>
                  <a:gd name="T100" fmla="*/ 13 w 16"/>
                  <a:gd name="T101" fmla="*/ 3 h 20"/>
                  <a:gd name="T102" fmla="*/ 13 w 16"/>
                  <a:gd name="T103" fmla="*/ 3 h 20"/>
                  <a:gd name="T104" fmla="*/ 13 w 16"/>
                  <a:gd name="T105" fmla="*/ 4 h 20"/>
                  <a:gd name="T106" fmla="*/ 14 w 16"/>
                  <a:gd name="T107" fmla="*/ 4 h 20"/>
                  <a:gd name="T108" fmla="*/ 15 w 16"/>
                  <a:gd name="T109" fmla="*/ 5 h 20"/>
                  <a:gd name="T110" fmla="*/ 15 w 16"/>
                  <a:gd name="T111" fmla="*/ 6 h 20"/>
                  <a:gd name="T112" fmla="*/ 15 w 16"/>
                  <a:gd name="T113" fmla="*/ 7 h 20"/>
                  <a:gd name="T114" fmla="*/ 16 w 16"/>
                  <a:gd name="T115" fmla="*/ 8 h 20"/>
                  <a:gd name="T116" fmla="*/ 16 w 16"/>
                  <a:gd name="T117" fmla="*/ 9 h 20"/>
                  <a:gd name="T118" fmla="*/ 16 w 16"/>
                  <a:gd name="T1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 h="20">
                    <a:moveTo>
                      <a:pt x="16" y="10"/>
                    </a:moveTo>
                    <a:lnTo>
                      <a:pt x="16" y="10"/>
                    </a:lnTo>
                    <a:lnTo>
                      <a:pt x="16" y="10"/>
                    </a:lnTo>
                    <a:lnTo>
                      <a:pt x="16" y="10"/>
                    </a:lnTo>
                    <a:lnTo>
                      <a:pt x="16" y="11"/>
                    </a:lnTo>
                    <a:lnTo>
                      <a:pt x="16" y="11"/>
                    </a:lnTo>
                    <a:lnTo>
                      <a:pt x="16" y="11"/>
                    </a:lnTo>
                    <a:lnTo>
                      <a:pt x="16" y="11"/>
                    </a:lnTo>
                    <a:lnTo>
                      <a:pt x="16" y="11"/>
                    </a:lnTo>
                    <a:lnTo>
                      <a:pt x="16" y="11"/>
                    </a:lnTo>
                    <a:lnTo>
                      <a:pt x="16" y="13"/>
                    </a:lnTo>
                    <a:lnTo>
                      <a:pt x="16" y="13"/>
                    </a:lnTo>
                    <a:lnTo>
                      <a:pt x="16" y="13"/>
                    </a:lnTo>
                    <a:lnTo>
                      <a:pt x="16" y="13"/>
                    </a:lnTo>
                    <a:lnTo>
                      <a:pt x="16" y="13"/>
                    </a:lnTo>
                    <a:lnTo>
                      <a:pt x="16" y="13"/>
                    </a:lnTo>
                    <a:lnTo>
                      <a:pt x="15" y="13"/>
                    </a:lnTo>
                    <a:lnTo>
                      <a:pt x="15" y="14"/>
                    </a:lnTo>
                    <a:lnTo>
                      <a:pt x="15" y="14"/>
                    </a:lnTo>
                    <a:lnTo>
                      <a:pt x="15" y="14"/>
                    </a:lnTo>
                    <a:lnTo>
                      <a:pt x="15" y="14"/>
                    </a:lnTo>
                    <a:lnTo>
                      <a:pt x="15" y="14"/>
                    </a:lnTo>
                    <a:lnTo>
                      <a:pt x="15" y="14"/>
                    </a:lnTo>
                    <a:lnTo>
                      <a:pt x="15" y="14"/>
                    </a:lnTo>
                    <a:lnTo>
                      <a:pt x="15" y="15"/>
                    </a:lnTo>
                    <a:lnTo>
                      <a:pt x="15" y="15"/>
                    </a:lnTo>
                    <a:lnTo>
                      <a:pt x="15" y="15"/>
                    </a:lnTo>
                    <a:lnTo>
                      <a:pt x="15" y="15"/>
                    </a:lnTo>
                    <a:lnTo>
                      <a:pt x="15" y="15"/>
                    </a:lnTo>
                    <a:lnTo>
                      <a:pt x="15" y="15"/>
                    </a:lnTo>
                    <a:lnTo>
                      <a:pt x="15" y="15"/>
                    </a:lnTo>
                    <a:lnTo>
                      <a:pt x="15" y="16"/>
                    </a:lnTo>
                    <a:lnTo>
                      <a:pt x="14" y="16"/>
                    </a:lnTo>
                    <a:lnTo>
                      <a:pt x="14" y="16"/>
                    </a:lnTo>
                    <a:lnTo>
                      <a:pt x="14" y="16"/>
                    </a:lnTo>
                    <a:lnTo>
                      <a:pt x="14" y="16"/>
                    </a:lnTo>
                    <a:lnTo>
                      <a:pt x="14" y="16"/>
                    </a:lnTo>
                    <a:lnTo>
                      <a:pt x="14" y="16"/>
                    </a:lnTo>
                    <a:lnTo>
                      <a:pt x="14" y="17"/>
                    </a:lnTo>
                    <a:lnTo>
                      <a:pt x="14" y="17"/>
                    </a:lnTo>
                    <a:lnTo>
                      <a:pt x="14" y="17"/>
                    </a:lnTo>
                    <a:lnTo>
                      <a:pt x="14" y="17"/>
                    </a:lnTo>
                    <a:lnTo>
                      <a:pt x="14" y="17"/>
                    </a:lnTo>
                    <a:lnTo>
                      <a:pt x="13" y="17"/>
                    </a:lnTo>
                    <a:lnTo>
                      <a:pt x="13" y="17"/>
                    </a:lnTo>
                    <a:lnTo>
                      <a:pt x="13" y="17"/>
                    </a:lnTo>
                    <a:lnTo>
                      <a:pt x="13" y="17"/>
                    </a:lnTo>
                    <a:lnTo>
                      <a:pt x="13" y="18"/>
                    </a:lnTo>
                    <a:lnTo>
                      <a:pt x="13" y="18"/>
                    </a:lnTo>
                    <a:lnTo>
                      <a:pt x="13" y="18"/>
                    </a:lnTo>
                    <a:lnTo>
                      <a:pt x="13" y="18"/>
                    </a:lnTo>
                    <a:lnTo>
                      <a:pt x="13" y="18"/>
                    </a:lnTo>
                    <a:lnTo>
                      <a:pt x="13" y="18"/>
                    </a:lnTo>
                    <a:lnTo>
                      <a:pt x="13" y="18"/>
                    </a:lnTo>
                    <a:lnTo>
                      <a:pt x="13" y="18"/>
                    </a:lnTo>
                    <a:lnTo>
                      <a:pt x="13" y="18"/>
                    </a:lnTo>
                    <a:lnTo>
                      <a:pt x="13" y="18"/>
                    </a:lnTo>
                    <a:lnTo>
                      <a:pt x="13" y="19"/>
                    </a:lnTo>
                    <a:lnTo>
                      <a:pt x="13" y="19"/>
                    </a:lnTo>
                    <a:lnTo>
                      <a:pt x="12" y="19"/>
                    </a:lnTo>
                    <a:lnTo>
                      <a:pt x="12" y="19"/>
                    </a:lnTo>
                    <a:lnTo>
                      <a:pt x="12" y="19"/>
                    </a:lnTo>
                    <a:lnTo>
                      <a:pt x="12" y="19"/>
                    </a:lnTo>
                    <a:lnTo>
                      <a:pt x="12" y="19"/>
                    </a:lnTo>
                    <a:lnTo>
                      <a:pt x="12" y="19"/>
                    </a:lnTo>
                    <a:lnTo>
                      <a:pt x="12" y="19"/>
                    </a:lnTo>
                    <a:lnTo>
                      <a:pt x="11" y="19"/>
                    </a:lnTo>
                    <a:lnTo>
                      <a:pt x="11" y="19"/>
                    </a:lnTo>
                    <a:lnTo>
                      <a:pt x="11" y="19"/>
                    </a:lnTo>
                    <a:lnTo>
                      <a:pt x="11" y="19"/>
                    </a:lnTo>
                    <a:lnTo>
                      <a:pt x="11" y="19"/>
                    </a:lnTo>
                    <a:lnTo>
                      <a:pt x="11" y="19"/>
                    </a:lnTo>
                    <a:lnTo>
                      <a:pt x="11" y="20"/>
                    </a:lnTo>
                    <a:lnTo>
                      <a:pt x="10" y="20"/>
                    </a:lnTo>
                    <a:lnTo>
                      <a:pt x="10" y="20"/>
                    </a:lnTo>
                    <a:lnTo>
                      <a:pt x="10" y="20"/>
                    </a:lnTo>
                    <a:lnTo>
                      <a:pt x="10" y="20"/>
                    </a:lnTo>
                    <a:lnTo>
                      <a:pt x="10" y="20"/>
                    </a:lnTo>
                    <a:lnTo>
                      <a:pt x="10" y="20"/>
                    </a:lnTo>
                    <a:lnTo>
                      <a:pt x="10" y="20"/>
                    </a:lnTo>
                    <a:lnTo>
                      <a:pt x="9" y="20"/>
                    </a:lnTo>
                    <a:lnTo>
                      <a:pt x="9" y="20"/>
                    </a:lnTo>
                    <a:lnTo>
                      <a:pt x="9" y="20"/>
                    </a:lnTo>
                    <a:lnTo>
                      <a:pt x="9" y="20"/>
                    </a:lnTo>
                    <a:lnTo>
                      <a:pt x="9" y="20"/>
                    </a:lnTo>
                    <a:lnTo>
                      <a:pt x="9" y="20"/>
                    </a:lnTo>
                    <a:lnTo>
                      <a:pt x="8" y="20"/>
                    </a:lnTo>
                    <a:lnTo>
                      <a:pt x="8" y="20"/>
                    </a:lnTo>
                    <a:lnTo>
                      <a:pt x="8" y="20"/>
                    </a:lnTo>
                    <a:lnTo>
                      <a:pt x="8" y="20"/>
                    </a:lnTo>
                    <a:lnTo>
                      <a:pt x="8" y="20"/>
                    </a:lnTo>
                    <a:lnTo>
                      <a:pt x="8" y="20"/>
                    </a:lnTo>
                    <a:lnTo>
                      <a:pt x="7" y="20"/>
                    </a:lnTo>
                    <a:lnTo>
                      <a:pt x="7" y="20"/>
                    </a:lnTo>
                    <a:lnTo>
                      <a:pt x="7" y="20"/>
                    </a:lnTo>
                    <a:lnTo>
                      <a:pt x="7" y="20"/>
                    </a:lnTo>
                    <a:lnTo>
                      <a:pt x="7" y="20"/>
                    </a:lnTo>
                    <a:lnTo>
                      <a:pt x="7" y="20"/>
                    </a:lnTo>
                    <a:lnTo>
                      <a:pt x="7" y="20"/>
                    </a:lnTo>
                    <a:lnTo>
                      <a:pt x="7" y="20"/>
                    </a:lnTo>
                    <a:lnTo>
                      <a:pt x="7" y="20"/>
                    </a:lnTo>
                    <a:lnTo>
                      <a:pt x="7" y="20"/>
                    </a:lnTo>
                    <a:lnTo>
                      <a:pt x="7" y="20"/>
                    </a:lnTo>
                    <a:lnTo>
                      <a:pt x="7" y="20"/>
                    </a:lnTo>
                    <a:lnTo>
                      <a:pt x="7" y="20"/>
                    </a:lnTo>
                    <a:lnTo>
                      <a:pt x="6" y="20"/>
                    </a:lnTo>
                    <a:lnTo>
                      <a:pt x="6" y="20"/>
                    </a:lnTo>
                    <a:lnTo>
                      <a:pt x="6" y="20"/>
                    </a:lnTo>
                    <a:lnTo>
                      <a:pt x="6" y="20"/>
                    </a:lnTo>
                    <a:lnTo>
                      <a:pt x="6" y="19"/>
                    </a:lnTo>
                    <a:lnTo>
                      <a:pt x="6" y="19"/>
                    </a:lnTo>
                    <a:lnTo>
                      <a:pt x="6" y="19"/>
                    </a:lnTo>
                    <a:lnTo>
                      <a:pt x="5" y="19"/>
                    </a:lnTo>
                    <a:lnTo>
                      <a:pt x="5" y="19"/>
                    </a:lnTo>
                    <a:lnTo>
                      <a:pt x="5" y="19"/>
                    </a:lnTo>
                    <a:lnTo>
                      <a:pt x="5" y="19"/>
                    </a:lnTo>
                    <a:lnTo>
                      <a:pt x="5" y="19"/>
                    </a:lnTo>
                    <a:lnTo>
                      <a:pt x="5" y="19"/>
                    </a:lnTo>
                    <a:lnTo>
                      <a:pt x="5" y="19"/>
                    </a:lnTo>
                    <a:lnTo>
                      <a:pt x="4" y="19"/>
                    </a:lnTo>
                    <a:lnTo>
                      <a:pt x="4" y="19"/>
                    </a:lnTo>
                    <a:lnTo>
                      <a:pt x="4" y="19"/>
                    </a:lnTo>
                    <a:lnTo>
                      <a:pt x="4" y="19"/>
                    </a:lnTo>
                    <a:lnTo>
                      <a:pt x="4" y="19"/>
                    </a:lnTo>
                    <a:lnTo>
                      <a:pt x="4" y="18"/>
                    </a:lnTo>
                    <a:lnTo>
                      <a:pt x="4" y="18"/>
                    </a:lnTo>
                    <a:lnTo>
                      <a:pt x="3" y="18"/>
                    </a:lnTo>
                    <a:lnTo>
                      <a:pt x="3" y="18"/>
                    </a:lnTo>
                    <a:lnTo>
                      <a:pt x="3" y="18"/>
                    </a:lnTo>
                    <a:lnTo>
                      <a:pt x="3" y="18"/>
                    </a:lnTo>
                    <a:lnTo>
                      <a:pt x="3" y="18"/>
                    </a:lnTo>
                    <a:lnTo>
                      <a:pt x="3" y="18"/>
                    </a:lnTo>
                    <a:lnTo>
                      <a:pt x="3" y="18"/>
                    </a:lnTo>
                    <a:lnTo>
                      <a:pt x="3" y="18"/>
                    </a:lnTo>
                    <a:lnTo>
                      <a:pt x="3" y="17"/>
                    </a:lnTo>
                    <a:lnTo>
                      <a:pt x="2" y="17"/>
                    </a:lnTo>
                    <a:lnTo>
                      <a:pt x="2" y="17"/>
                    </a:lnTo>
                    <a:lnTo>
                      <a:pt x="2" y="17"/>
                    </a:lnTo>
                    <a:lnTo>
                      <a:pt x="2" y="17"/>
                    </a:lnTo>
                    <a:lnTo>
                      <a:pt x="2" y="17"/>
                    </a:lnTo>
                    <a:lnTo>
                      <a:pt x="2" y="17"/>
                    </a:lnTo>
                    <a:lnTo>
                      <a:pt x="2" y="17"/>
                    </a:lnTo>
                    <a:lnTo>
                      <a:pt x="2" y="17"/>
                    </a:lnTo>
                    <a:lnTo>
                      <a:pt x="2" y="16"/>
                    </a:lnTo>
                    <a:lnTo>
                      <a:pt x="1" y="16"/>
                    </a:lnTo>
                    <a:lnTo>
                      <a:pt x="1" y="16"/>
                    </a:lnTo>
                    <a:lnTo>
                      <a:pt x="1" y="16"/>
                    </a:lnTo>
                    <a:lnTo>
                      <a:pt x="1" y="16"/>
                    </a:lnTo>
                    <a:lnTo>
                      <a:pt x="1" y="16"/>
                    </a:lnTo>
                    <a:lnTo>
                      <a:pt x="1" y="16"/>
                    </a:lnTo>
                    <a:lnTo>
                      <a:pt x="1" y="15"/>
                    </a:lnTo>
                    <a:lnTo>
                      <a:pt x="1" y="15"/>
                    </a:lnTo>
                    <a:lnTo>
                      <a:pt x="1" y="15"/>
                    </a:lnTo>
                    <a:lnTo>
                      <a:pt x="1" y="15"/>
                    </a:lnTo>
                    <a:lnTo>
                      <a:pt x="1" y="15"/>
                    </a:lnTo>
                    <a:lnTo>
                      <a:pt x="1" y="15"/>
                    </a:lnTo>
                    <a:lnTo>
                      <a:pt x="1" y="15"/>
                    </a:lnTo>
                    <a:lnTo>
                      <a:pt x="0" y="14"/>
                    </a:lnTo>
                    <a:lnTo>
                      <a:pt x="0" y="14"/>
                    </a:lnTo>
                    <a:lnTo>
                      <a:pt x="0" y="14"/>
                    </a:lnTo>
                    <a:lnTo>
                      <a:pt x="0" y="14"/>
                    </a:lnTo>
                    <a:lnTo>
                      <a:pt x="0" y="14"/>
                    </a:lnTo>
                    <a:lnTo>
                      <a:pt x="0" y="14"/>
                    </a:lnTo>
                    <a:lnTo>
                      <a:pt x="0" y="14"/>
                    </a:lnTo>
                    <a:lnTo>
                      <a:pt x="0" y="13"/>
                    </a:lnTo>
                    <a:lnTo>
                      <a:pt x="0" y="13"/>
                    </a:lnTo>
                    <a:lnTo>
                      <a:pt x="0" y="13"/>
                    </a:lnTo>
                    <a:lnTo>
                      <a:pt x="0" y="13"/>
                    </a:lnTo>
                    <a:lnTo>
                      <a:pt x="0" y="13"/>
                    </a:lnTo>
                    <a:lnTo>
                      <a:pt x="0" y="13"/>
                    </a:lnTo>
                    <a:lnTo>
                      <a:pt x="0" y="13"/>
                    </a:lnTo>
                    <a:lnTo>
                      <a:pt x="0" y="11"/>
                    </a:lnTo>
                    <a:lnTo>
                      <a:pt x="0" y="11"/>
                    </a:lnTo>
                    <a:lnTo>
                      <a:pt x="0" y="11"/>
                    </a:lnTo>
                    <a:lnTo>
                      <a:pt x="0" y="11"/>
                    </a:lnTo>
                    <a:lnTo>
                      <a:pt x="0" y="11"/>
                    </a:lnTo>
                    <a:lnTo>
                      <a:pt x="0" y="11"/>
                    </a:lnTo>
                    <a:lnTo>
                      <a:pt x="0" y="10"/>
                    </a:lnTo>
                    <a:lnTo>
                      <a:pt x="0" y="10"/>
                    </a:lnTo>
                    <a:lnTo>
                      <a:pt x="0" y="10"/>
                    </a:lnTo>
                    <a:lnTo>
                      <a:pt x="0" y="10"/>
                    </a:lnTo>
                    <a:lnTo>
                      <a:pt x="0" y="10"/>
                    </a:lnTo>
                    <a:lnTo>
                      <a:pt x="0" y="10"/>
                    </a:lnTo>
                    <a:lnTo>
                      <a:pt x="0" y="9"/>
                    </a:lnTo>
                    <a:lnTo>
                      <a:pt x="0" y="9"/>
                    </a:lnTo>
                    <a:lnTo>
                      <a:pt x="0" y="9"/>
                    </a:lnTo>
                    <a:lnTo>
                      <a:pt x="0" y="9"/>
                    </a:lnTo>
                    <a:lnTo>
                      <a:pt x="0" y="9"/>
                    </a:lnTo>
                    <a:lnTo>
                      <a:pt x="0" y="9"/>
                    </a:lnTo>
                    <a:lnTo>
                      <a:pt x="0" y="9"/>
                    </a:lnTo>
                    <a:lnTo>
                      <a:pt x="0" y="8"/>
                    </a:lnTo>
                    <a:lnTo>
                      <a:pt x="0" y="8"/>
                    </a:lnTo>
                    <a:lnTo>
                      <a:pt x="0" y="8"/>
                    </a:lnTo>
                    <a:lnTo>
                      <a:pt x="0" y="8"/>
                    </a:lnTo>
                    <a:lnTo>
                      <a:pt x="0" y="8"/>
                    </a:lnTo>
                    <a:lnTo>
                      <a:pt x="0" y="8"/>
                    </a:lnTo>
                    <a:lnTo>
                      <a:pt x="0" y="7"/>
                    </a:lnTo>
                    <a:lnTo>
                      <a:pt x="0" y="7"/>
                    </a:lnTo>
                    <a:lnTo>
                      <a:pt x="0" y="7"/>
                    </a:lnTo>
                    <a:lnTo>
                      <a:pt x="0" y="7"/>
                    </a:lnTo>
                    <a:lnTo>
                      <a:pt x="0" y="7"/>
                    </a:lnTo>
                    <a:lnTo>
                      <a:pt x="0" y="7"/>
                    </a:lnTo>
                    <a:lnTo>
                      <a:pt x="0" y="7"/>
                    </a:lnTo>
                    <a:lnTo>
                      <a:pt x="0" y="6"/>
                    </a:lnTo>
                    <a:lnTo>
                      <a:pt x="1" y="6"/>
                    </a:lnTo>
                    <a:lnTo>
                      <a:pt x="1" y="6"/>
                    </a:lnTo>
                    <a:lnTo>
                      <a:pt x="1" y="6"/>
                    </a:lnTo>
                    <a:lnTo>
                      <a:pt x="1" y="6"/>
                    </a:lnTo>
                    <a:lnTo>
                      <a:pt x="1" y="6"/>
                    </a:lnTo>
                    <a:lnTo>
                      <a:pt x="1" y="6"/>
                    </a:lnTo>
                    <a:lnTo>
                      <a:pt x="1" y="5"/>
                    </a:lnTo>
                    <a:lnTo>
                      <a:pt x="1" y="5"/>
                    </a:lnTo>
                    <a:lnTo>
                      <a:pt x="1" y="5"/>
                    </a:lnTo>
                    <a:lnTo>
                      <a:pt x="1" y="5"/>
                    </a:lnTo>
                    <a:lnTo>
                      <a:pt x="1" y="5"/>
                    </a:lnTo>
                    <a:lnTo>
                      <a:pt x="1" y="5"/>
                    </a:lnTo>
                    <a:lnTo>
                      <a:pt x="1" y="5"/>
                    </a:lnTo>
                    <a:lnTo>
                      <a:pt x="2" y="4"/>
                    </a:lnTo>
                    <a:lnTo>
                      <a:pt x="2" y="4"/>
                    </a:lnTo>
                    <a:lnTo>
                      <a:pt x="2" y="4"/>
                    </a:lnTo>
                    <a:lnTo>
                      <a:pt x="2" y="4"/>
                    </a:lnTo>
                    <a:lnTo>
                      <a:pt x="2" y="4"/>
                    </a:lnTo>
                    <a:lnTo>
                      <a:pt x="2" y="4"/>
                    </a:lnTo>
                    <a:lnTo>
                      <a:pt x="2" y="4"/>
                    </a:lnTo>
                    <a:lnTo>
                      <a:pt x="2" y="4"/>
                    </a:lnTo>
                    <a:lnTo>
                      <a:pt x="2" y="4"/>
                    </a:lnTo>
                    <a:lnTo>
                      <a:pt x="2" y="3"/>
                    </a:lnTo>
                    <a:lnTo>
                      <a:pt x="3" y="3"/>
                    </a:lnTo>
                    <a:lnTo>
                      <a:pt x="3" y="3"/>
                    </a:lnTo>
                    <a:lnTo>
                      <a:pt x="3" y="3"/>
                    </a:lnTo>
                    <a:lnTo>
                      <a:pt x="3" y="3"/>
                    </a:lnTo>
                    <a:lnTo>
                      <a:pt x="3" y="3"/>
                    </a:lnTo>
                    <a:lnTo>
                      <a:pt x="3" y="3"/>
                    </a:lnTo>
                    <a:lnTo>
                      <a:pt x="3" y="3"/>
                    </a:lnTo>
                    <a:lnTo>
                      <a:pt x="3" y="3"/>
                    </a:lnTo>
                    <a:lnTo>
                      <a:pt x="4" y="3"/>
                    </a:lnTo>
                    <a:lnTo>
                      <a:pt x="4" y="2"/>
                    </a:lnTo>
                    <a:lnTo>
                      <a:pt x="4" y="2"/>
                    </a:lnTo>
                    <a:lnTo>
                      <a:pt x="4" y="2"/>
                    </a:lnTo>
                    <a:lnTo>
                      <a:pt x="4" y="2"/>
                    </a:lnTo>
                    <a:lnTo>
                      <a:pt x="4" y="2"/>
                    </a:lnTo>
                    <a:lnTo>
                      <a:pt x="4" y="2"/>
                    </a:lnTo>
                    <a:lnTo>
                      <a:pt x="5" y="2"/>
                    </a:lnTo>
                    <a:lnTo>
                      <a:pt x="5" y="2"/>
                    </a:lnTo>
                    <a:lnTo>
                      <a:pt x="5" y="2"/>
                    </a:lnTo>
                    <a:lnTo>
                      <a:pt x="5" y="2"/>
                    </a:lnTo>
                    <a:lnTo>
                      <a:pt x="5" y="2"/>
                    </a:lnTo>
                    <a:lnTo>
                      <a:pt x="5" y="2"/>
                    </a:lnTo>
                    <a:lnTo>
                      <a:pt x="5" y="2"/>
                    </a:lnTo>
                    <a:lnTo>
                      <a:pt x="6" y="0"/>
                    </a:lnTo>
                    <a:lnTo>
                      <a:pt x="6" y="0"/>
                    </a:lnTo>
                    <a:lnTo>
                      <a:pt x="6" y="0"/>
                    </a:lnTo>
                    <a:lnTo>
                      <a:pt x="6" y="0"/>
                    </a:lnTo>
                    <a:lnTo>
                      <a:pt x="6" y="0"/>
                    </a:lnTo>
                    <a:lnTo>
                      <a:pt x="6" y="0"/>
                    </a:lnTo>
                    <a:lnTo>
                      <a:pt x="6" y="0"/>
                    </a:lnTo>
                    <a:lnTo>
                      <a:pt x="7" y="0"/>
                    </a:lnTo>
                    <a:lnTo>
                      <a:pt x="7" y="0"/>
                    </a:lnTo>
                    <a:lnTo>
                      <a:pt x="7" y="0"/>
                    </a:lnTo>
                    <a:lnTo>
                      <a:pt x="7" y="0"/>
                    </a:lnTo>
                    <a:lnTo>
                      <a:pt x="7" y="0"/>
                    </a:lnTo>
                    <a:lnTo>
                      <a:pt x="7" y="0"/>
                    </a:lnTo>
                    <a:lnTo>
                      <a:pt x="7" y="0"/>
                    </a:lnTo>
                    <a:lnTo>
                      <a:pt x="7" y="0"/>
                    </a:lnTo>
                    <a:lnTo>
                      <a:pt x="7" y="0"/>
                    </a:lnTo>
                    <a:lnTo>
                      <a:pt x="7" y="0"/>
                    </a:lnTo>
                    <a:lnTo>
                      <a:pt x="7" y="0"/>
                    </a:lnTo>
                    <a:lnTo>
                      <a:pt x="7" y="0"/>
                    </a:lnTo>
                    <a:lnTo>
                      <a:pt x="7" y="0"/>
                    </a:lnTo>
                    <a:lnTo>
                      <a:pt x="8" y="0"/>
                    </a:lnTo>
                    <a:lnTo>
                      <a:pt x="8" y="0"/>
                    </a:lnTo>
                    <a:lnTo>
                      <a:pt x="8" y="0"/>
                    </a:lnTo>
                    <a:lnTo>
                      <a:pt x="8" y="0"/>
                    </a:lnTo>
                    <a:lnTo>
                      <a:pt x="8" y="0"/>
                    </a:lnTo>
                    <a:lnTo>
                      <a:pt x="8" y="0"/>
                    </a:lnTo>
                    <a:lnTo>
                      <a:pt x="9" y="0"/>
                    </a:lnTo>
                    <a:lnTo>
                      <a:pt x="9" y="0"/>
                    </a:lnTo>
                    <a:lnTo>
                      <a:pt x="9" y="0"/>
                    </a:lnTo>
                    <a:lnTo>
                      <a:pt x="9" y="0"/>
                    </a:lnTo>
                    <a:lnTo>
                      <a:pt x="9" y="0"/>
                    </a:lnTo>
                    <a:lnTo>
                      <a:pt x="9" y="0"/>
                    </a:lnTo>
                    <a:lnTo>
                      <a:pt x="10" y="0"/>
                    </a:lnTo>
                    <a:lnTo>
                      <a:pt x="10" y="0"/>
                    </a:lnTo>
                    <a:lnTo>
                      <a:pt x="10" y="0"/>
                    </a:lnTo>
                    <a:lnTo>
                      <a:pt x="10" y="0"/>
                    </a:lnTo>
                    <a:lnTo>
                      <a:pt x="10" y="0"/>
                    </a:lnTo>
                    <a:lnTo>
                      <a:pt x="10" y="0"/>
                    </a:lnTo>
                    <a:lnTo>
                      <a:pt x="10" y="0"/>
                    </a:lnTo>
                    <a:lnTo>
                      <a:pt x="11" y="0"/>
                    </a:lnTo>
                    <a:lnTo>
                      <a:pt x="11" y="0"/>
                    </a:lnTo>
                    <a:lnTo>
                      <a:pt x="11" y="0"/>
                    </a:lnTo>
                    <a:lnTo>
                      <a:pt x="11" y="0"/>
                    </a:lnTo>
                    <a:lnTo>
                      <a:pt x="11" y="2"/>
                    </a:lnTo>
                    <a:lnTo>
                      <a:pt x="11" y="2"/>
                    </a:lnTo>
                    <a:lnTo>
                      <a:pt x="11" y="2"/>
                    </a:lnTo>
                    <a:lnTo>
                      <a:pt x="12" y="2"/>
                    </a:lnTo>
                    <a:lnTo>
                      <a:pt x="12" y="2"/>
                    </a:lnTo>
                    <a:lnTo>
                      <a:pt x="12" y="2"/>
                    </a:lnTo>
                    <a:lnTo>
                      <a:pt x="12" y="2"/>
                    </a:lnTo>
                    <a:lnTo>
                      <a:pt x="12" y="2"/>
                    </a:lnTo>
                    <a:lnTo>
                      <a:pt x="12" y="2"/>
                    </a:lnTo>
                    <a:lnTo>
                      <a:pt x="12" y="2"/>
                    </a:lnTo>
                    <a:lnTo>
                      <a:pt x="13" y="2"/>
                    </a:lnTo>
                    <a:lnTo>
                      <a:pt x="13" y="2"/>
                    </a:lnTo>
                    <a:lnTo>
                      <a:pt x="13" y="2"/>
                    </a:lnTo>
                    <a:lnTo>
                      <a:pt x="13" y="3"/>
                    </a:lnTo>
                    <a:lnTo>
                      <a:pt x="13" y="3"/>
                    </a:lnTo>
                    <a:lnTo>
                      <a:pt x="13" y="3"/>
                    </a:lnTo>
                    <a:lnTo>
                      <a:pt x="13" y="3"/>
                    </a:lnTo>
                    <a:lnTo>
                      <a:pt x="13" y="3"/>
                    </a:lnTo>
                    <a:lnTo>
                      <a:pt x="13" y="3"/>
                    </a:lnTo>
                    <a:lnTo>
                      <a:pt x="13" y="3"/>
                    </a:lnTo>
                    <a:lnTo>
                      <a:pt x="13" y="3"/>
                    </a:lnTo>
                    <a:lnTo>
                      <a:pt x="13" y="3"/>
                    </a:lnTo>
                    <a:lnTo>
                      <a:pt x="13" y="3"/>
                    </a:lnTo>
                    <a:lnTo>
                      <a:pt x="13" y="4"/>
                    </a:lnTo>
                    <a:lnTo>
                      <a:pt x="13" y="4"/>
                    </a:lnTo>
                    <a:lnTo>
                      <a:pt x="13" y="4"/>
                    </a:lnTo>
                    <a:lnTo>
                      <a:pt x="14" y="4"/>
                    </a:lnTo>
                    <a:lnTo>
                      <a:pt x="14" y="4"/>
                    </a:lnTo>
                    <a:lnTo>
                      <a:pt x="14" y="4"/>
                    </a:lnTo>
                    <a:lnTo>
                      <a:pt x="14" y="4"/>
                    </a:lnTo>
                    <a:lnTo>
                      <a:pt x="14" y="4"/>
                    </a:lnTo>
                    <a:lnTo>
                      <a:pt x="14" y="4"/>
                    </a:lnTo>
                    <a:lnTo>
                      <a:pt x="14" y="5"/>
                    </a:lnTo>
                    <a:lnTo>
                      <a:pt x="14" y="5"/>
                    </a:lnTo>
                    <a:lnTo>
                      <a:pt x="14" y="5"/>
                    </a:lnTo>
                    <a:lnTo>
                      <a:pt x="14" y="5"/>
                    </a:lnTo>
                    <a:lnTo>
                      <a:pt x="14" y="5"/>
                    </a:lnTo>
                    <a:lnTo>
                      <a:pt x="15" y="5"/>
                    </a:lnTo>
                    <a:lnTo>
                      <a:pt x="15" y="5"/>
                    </a:lnTo>
                    <a:lnTo>
                      <a:pt x="15" y="6"/>
                    </a:lnTo>
                    <a:lnTo>
                      <a:pt x="15" y="6"/>
                    </a:lnTo>
                    <a:lnTo>
                      <a:pt x="15" y="6"/>
                    </a:lnTo>
                    <a:lnTo>
                      <a:pt x="15" y="6"/>
                    </a:lnTo>
                    <a:lnTo>
                      <a:pt x="15" y="6"/>
                    </a:lnTo>
                    <a:lnTo>
                      <a:pt x="15" y="6"/>
                    </a:lnTo>
                    <a:lnTo>
                      <a:pt x="15" y="6"/>
                    </a:lnTo>
                    <a:lnTo>
                      <a:pt x="15" y="7"/>
                    </a:lnTo>
                    <a:lnTo>
                      <a:pt x="15" y="7"/>
                    </a:lnTo>
                    <a:lnTo>
                      <a:pt x="15" y="7"/>
                    </a:lnTo>
                    <a:lnTo>
                      <a:pt x="15" y="7"/>
                    </a:lnTo>
                    <a:lnTo>
                      <a:pt x="15" y="7"/>
                    </a:lnTo>
                    <a:lnTo>
                      <a:pt x="15" y="7"/>
                    </a:lnTo>
                    <a:lnTo>
                      <a:pt x="15" y="7"/>
                    </a:lnTo>
                    <a:lnTo>
                      <a:pt x="16" y="8"/>
                    </a:lnTo>
                    <a:lnTo>
                      <a:pt x="16" y="8"/>
                    </a:lnTo>
                    <a:lnTo>
                      <a:pt x="16" y="8"/>
                    </a:lnTo>
                    <a:lnTo>
                      <a:pt x="16" y="8"/>
                    </a:lnTo>
                    <a:lnTo>
                      <a:pt x="16" y="8"/>
                    </a:lnTo>
                    <a:lnTo>
                      <a:pt x="16" y="8"/>
                    </a:lnTo>
                    <a:lnTo>
                      <a:pt x="16" y="9"/>
                    </a:lnTo>
                    <a:lnTo>
                      <a:pt x="16" y="9"/>
                    </a:lnTo>
                    <a:lnTo>
                      <a:pt x="16" y="9"/>
                    </a:lnTo>
                    <a:lnTo>
                      <a:pt x="16" y="9"/>
                    </a:lnTo>
                    <a:lnTo>
                      <a:pt x="16" y="9"/>
                    </a:lnTo>
                    <a:lnTo>
                      <a:pt x="16" y="9"/>
                    </a:lnTo>
                    <a:lnTo>
                      <a:pt x="16" y="9"/>
                    </a:lnTo>
                    <a:lnTo>
                      <a:pt x="16" y="10"/>
                    </a:lnTo>
                    <a:lnTo>
                      <a:pt x="16" y="10"/>
                    </a:lnTo>
                    <a:lnTo>
                      <a:pt x="16" y="1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71" name="Freeform 165"/>
              <p:cNvSpPr>
                <a:spLocks/>
              </p:cNvSpPr>
              <p:nvPr/>
            </p:nvSpPr>
            <p:spPr bwMode="auto">
              <a:xfrm>
                <a:off x="6316" y="3225"/>
                <a:ext cx="16" cy="19"/>
              </a:xfrm>
              <a:custGeom>
                <a:avLst/>
                <a:gdLst>
                  <a:gd name="T0" fmla="*/ 16 w 16"/>
                  <a:gd name="T1" fmla="*/ 10 h 19"/>
                  <a:gd name="T2" fmla="*/ 16 w 16"/>
                  <a:gd name="T3" fmla="*/ 11 h 19"/>
                  <a:gd name="T4" fmla="*/ 16 w 16"/>
                  <a:gd name="T5" fmla="*/ 12 h 19"/>
                  <a:gd name="T6" fmla="*/ 15 w 16"/>
                  <a:gd name="T7" fmla="*/ 13 h 19"/>
                  <a:gd name="T8" fmla="*/ 15 w 16"/>
                  <a:gd name="T9" fmla="*/ 14 h 19"/>
                  <a:gd name="T10" fmla="*/ 15 w 16"/>
                  <a:gd name="T11" fmla="*/ 15 h 19"/>
                  <a:gd name="T12" fmla="*/ 14 w 16"/>
                  <a:gd name="T13" fmla="*/ 16 h 19"/>
                  <a:gd name="T14" fmla="*/ 13 w 16"/>
                  <a:gd name="T15" fmla="*/ 16 h 19"/>
                  <a:gd name="T16" fmla="*/ 13 w 16"/>
                  <a:gd name="T17" fmla="*/ 17 h 19"/>
                  <a:gd name="T18" fmla="*/ 12 w 16"/>
                  <a:gd name="T19" fmla="*/ 18 h 19"/>
                  <a:gd name="T20" fmla="*/ 12 w 16"/>
                  <a:gd name="T21" fmla="*/ 18 h 19"/>
                  <a:gd name="T22" fmla="*/ 11 w 16"/>
                  <a:gd name="T23" fmla="*/ 18 h 19"/>
                  <a:gd name="T24" fmla="*/ 10 w 16"/>
                  <a:gd name="T25" fmla="*/ 19 h 19"/>
                  <a:gd name="T26" fmla="*/ 9 w 16"/>
                  <a:gd name="T27" fmla="*/ 19 h 19"/>
                  <a:gd name="T28" fmla="*/ 8 w 16"/>
                  <a:gd name="T29" fmla="*/ 19 h 19"/>
                  <a:gd name="T30" fmla="*/ 7 w 16"/>
                  <a:gd name="T31" fmla="*/ 19 h 19"/>
                  <a:gd name="T32" fmla="*/ 6 w 16"/>
                  <a:gd name="T33" fmla="*/ 19 h 19"/>
                  <a:gd name="T34" fmla="*/ 6 w 16"/>
                  <a:gd name="T35" fmla="*/ 18 h 19"/>
                  <a:gd name="T36" fmla="*/ 6 w 16"/>
                  <a:gd name="T37" fmla="*/ 18 h 19"/>
                  <a:gd name="T38" fmla="*/ 5 w 16"/>
                  <a:gd name="T39" fmla="*/ 18 h 19"/>
                  <a:gd name="T40" fmla="*/ 4 w 16"/>
                  <a:gd name="T41" fmla="*/ 17 h 19"/>
                  <a:gd name="T42" fmla="*/ 3 w 16"/>
                  <a:gd name="T43" fmla="*/ 17 h 19"/>
                  <a:gd name="T44" fmla="*/ 3 w 16"/>
                  <a:gd name="T45" fmla="*/ 16 h 19"/>
                  <a:gd name="T46" fmla="*/ 2 w 16"/>
                  <a:gd name="T47" fmla="*/ 15 h 19"/>
                  <a:gd name="T48" fmla="*/ 1 w 16"/>
                  <a:gd name="T49" fmla="*/ 14 h 19"/>
                  <a:gd name="T50" fmla="*/ 1 w 16"/>
                  <a:gd name="T51" fmla="*/ 14 h 19"/>
                  <a:gd name="T52" fmla="*/ 1 w 16"/>
                  <a:gd name="T53" fmla="*/ 13 h 19"/>
                  <a:gd name="T54" fmla="*/ 0 w 16"/>
                  <a:gd name="T55" fmla="*/ 12 h 19"/>
                  <a:gd name="T56" fmla="*/ 0 w 16"/>
                  <a:gd name="T57" fmla="*/ 11 h 19"/>
                  <a:gd name="T58" fmla="*/ 0 w 16"/>
                  <a:gd name="T59" fmla="*/ 10 h 19"/>
                  <a:gd name="T60" fmla="*/ 0 w 16"/>
                  <a:gd name="T61" fmla="*/ 8 h 19"/>
                  <a:gd name="T62" fmla="*/ 0 w 16"/>
                  <a:gd name="T63" fmla="*/ 7 h 19"/>
                  <a:gd name="T64" fmla="*/ 1 w 16"/>
                  <a:gd name="T65" fmla="*/ 6 h 19"/>
                  <a:gd name="T66" fmla="*/ 1 w 16"/>
                  <a:gd name="T67" fmla="*/ 5 h 19"/>
                  <a:gd name="T68" fmla="*/ 1 w 16"/>
                  <a:gd name="T69" fmla="*/ 4 h 19"/>
                  <a:gd name="T70" fmla="*/ 2 w 16"/>
                  <a:gd name="T71" fmla="*/ 3 h 19"/>
                  <a:gd name="T72" fmla="*/ 2 w 16"/>
                  <a:gd name="T73" fmla="*/ 3 h 19"/>
                  <a:gd name="T74" fmla="*/ 3 w 16"/>
                  <a:gd name="T75" fmla="*/ 2 h 19"/>
                  <a:gd name="T76" fmla="*/ 4 w 16"/>
                  <a:gd name="T77" fmla="*/ 1 h 19"/>
                  <a:gd name="T78" fmla="*/ 5 w 16"/>
                  <a:gd name="T79" fmla="*/ 1 h 19"/>
                  <a:gd name="T80" fmla="*/ 5 w 16"/>
                  <a:gd name="T81" fmla="*/ 0 h 19"/>
                  <a:gd name="T82" fmla="*/ 6 w 16"/>
                  <a:gd name="T83" fmla="*/ 0 h 19"/>
                  <a:gd name="T84" fmla="*/ 6 w 16"/>
                  <a:gd name="T85" fmla="*/ 0 h 19"/>
                  <a:gd name="T86" fmla="*/ 7 w 16"/>
                  <a:gd name="T87" fmla="*/ 0 h 19"/>
                  <a:gd name="T88" fmla="*/ 8 w 16"/>
                  <a:gd name="T89" fmla="*/ 0 h 19"/>
                  <a:gd name="T90" fmla="*/ 9 w 16"/>
                  <a:gd name="T91" fmla="*/ 0 h 19"/>
                  <a:gd name="T92" fmla="*/ 10 w 16"/>
                  <a:gd name="T93" fmla="*/ 0 h 19"/>
                  <a:gd name="T94" fmla="*/ 11 w 16"/>
                  <a:gd name="T95" fmla="*/ 0 h 19"/>
                  <a:gd name="T96" fmla="*/ 12 w 16"/>
                  <a:gd name="T97" fmla="*/ 0 h 19"/>
                  <a:gd name="T98" fmla="*/ 12 w 16"/>
                  <a:gd name="T99" fmla="*/ 1 h 19"/>
                  <a:gd name="T100" fmla="*/ 12 w 16"/>
                  <a:gd name="T101" fmla="*/ 1 h 19"/>
                  <a:gd name="T102" fmla="*/ 13 w 16"/>
                  <a:gd name="T103" fmla="*/ 2 h 19"/>
                  <a:gd name="T104" fmla="*/ 14 w 16"/>
                  <a:gd name="T105" fmla="*/ 2 h 19"/>
                  <a:gd name="T106" fmla="*/ 14 w 16"/>
                  <a:gd name="T107" fmla="*/ 3 h 19"/>
                  <a:gd name="T108" fmla="*/ 15 w 16"/>
                  <a:gd name="T109" fmla="*/ 4 h 19"/>
                  <a:gd name="T110" fmla="*/ 15 w 16"/>
                  <a:gd name="T111" fmla="*/ 5 h 19"/>
                  <a:gd name="T112" fmla="*/ 16 w 16"/>
                  <a:gd name="T113" fmla="*/ 6 h 19"/>
                  <a:gd name="T114" fmla="*/ 16 w 16"/>
                  <a:gd name="T115" fmla="*/ 7 h 19"/>
                  <a:gd name="T116" fmla="*/ 16 w 16"/>
                  <a:gd name="T117" fmla="*/ 8 h 19"/>
                  <a:gd name="T118" fmla="*/ 16 w 16"/>
                  <a:gd name="T11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 h="19">
                    <a:moveTo>
                      <a:pt x="16" y="10"/>
                    </a:moveTo>
                    <a:lnTo>
                      <a:pt x="16" y="10"/>
                    </a:lnTo>
                    <a:lnTo>
                      <a:pt x="16" y="10"/>
                    </a:lnTo>
                    <a:lnTo>
                      <a:pt x="16" y="10"/>
                    </a:lnTo>
                    <a:lnTo>
                      <a:pt x="16" y="10"/>
                    </a:lnTo>
                    <a:lnTo>
                      <a:pt x="16" y="10"/>
                    </a:lnTo>
                    <a:lnTo>
                      <a:pt x="16" y="11"/>
                    </a:lnTo>
                    <a:lnTo>
                      <a:pt x="16" y="11"/>
                    </a:lnTo>
                    <a:lnTo>
                      <a:pt x="16" y="11"/>
                    </a:lnTo>
                    <a:lnTo>
                      <a:pt x="16" y="11"/>
                    </a:lnTo>
                    <a:lnTo>
                      <a:pt x="16" y="11"/>
                    </a:lnTo>
                    <a:lnTo>
                      <a:pt x="16" y="11"/>
                    </a:lnTo>
                    <a:lnTo>
                      <a:pt x="16" y="12"/>
                    </a:lnTo>
                    <a:lnTo>
                      <a:pt x="16" y="12"/>
                    </a:lnTo>
                    <a:lnTo>
                      <a:pt x="16" y="12"/>
                    </a:lnTo>
                    <a:lnTo>
                      <a:pt x="16" y="12"/>
                    </a:lnTo>
                    <a:lnTo>
                      <a:pt x="16" y="12"/>
                    </a:lnTo>
                    <a:lnTo>
                      <a:pt x="16" y="12"/>
                    </a:lnTo>
                    <a:lnTo>
                      <a:pt x="16" y="13"/>
                    </a:lnTo>
                    <a:lnTo>
                      <a:pt x="16" y="13"/>
                    </a:lnTo>
                    <a:lnTo>
                      <a:pt x="16" y="13"/>
                    </a:lnTo>
                    <a:lnTo>
                      <a:pt x="16" y="13"/>
                    </a:lnTo>
                    <a:lnTo>
                      <a:pt x="16" y="13"/>
                    </a:lnTo>
                    <a:lnTo>
                      <a:pt x="15" y="13"/>
                    </a:lnTo>
                    <a:lnTo>
                      <a:pt x="15" y="13"/>
                    </a:lnTo>
                    <a:lnTo>
                      <a:pt x="15" y="14"/>
                    </a:lnTo>
                    <a:lnTo>
                      <a:pt x="15" y="14"/>
                    </a:lnTo>
                    <a:lnTo>
                      <a:pt x="15" y="14"/>
                    </a:lnTo>
                    <a:lnTo>
                      <a:pt x="15" y="14"/>
                    </a:lnTo>
                    <a:lnTo>
                      <a:pt x="15" y="14"/>
                    </a:lnTo>
                    <a:lnTo>
                      <a:pt x="15" y="14"/>
                    </a:lnTo>
                    <a:lnTo>
                      <a:pt x="15" y="14"/>
                    </a:lnTo>
                    <a:lnTo>
                      <a:pt x="15" y="15"/>
                    </a:lnTo>
                    <a:lnTo>
                      <a:pt x="15" y="15"/>
                    </a:lnTo>
                    <a:lnTo>
                      <a:pt x="15" y="15"/>
                    </a:lnTo>
                    <a:lnTo>
                      <a:pt x="15" y="15"/>
                    </a:lnTo>
                    <a:lnTo>
                      <a:pt x="14" y="15"/>
                    </a:lnTo>
                    <a:lnTo>
                      <a:pt x="14" y="15"/>
                    </a:lnTo>
                    <a:lnTo>
                      <a:pt x="14" y="15"/>
                    </a:lnTo>
                    <a:lnTo>
                      <a:pt x="14" y="15"/>
                    </a:lnTo>
                    <a:lnTo>
                      <a:pt x="14" y="16"/>
                    </a:lnTo>
                    <a:lnTo>
                      <a:pt x="14" y="16"/>
                    </a:lnTo>
                    <a:lnTo>
                      <a:pt x="14" y="16"/>
                    </a:lnTo>
                    <a:lnTo>
                      <a:pt x="14" y="16"/>
                    </a:lnTo>
                    <a:lnTo>
                      <a:pt x="14" y="16"/>
                    </a:lnTo>
                    <a:lnTo>
                      <a:pt x="14" y="16"/>
                    </a:lnTo>
                    <a:lnTo>
                      <a:pt x="13" y="16"/>
                    </a:lnTo>
                    <a:lnTo>
                      <a:pt x="13" y="16"/>
                    </a:lnTo>
                    <a:lnTo>
                      <a:pt x="13" y="16"/>
                    </a:lnTo>
                    <a:lnTo>
                      <a:pt x="13" y="17"/>
                    </a:lnTo>
                    <a:lnTo>
                      <a:pt x="13" y="17"/>
                    </a:lnTo>
                    <a:lnTo>
                      <a:pt x="13" y="17"/>
                    </a:lnTo>
                    <a:lnTo>
                      <a:pt x="13" y="17"/>
                    </a:lnTo>
                    <a:lnTo>
                      <a:pt x="13" y="17"/>
                    </a:lnTo>
                    <a:lnTo>
                      <a:pt x="12" y="17"/>
                    </a:lnTo>
                    <a:lnTo>
                      <a:pt x="12" y="17"/>
                    </a:lnTo>
                    <a:lnTo>
                      <a:pt x="12" y="17"/>
                    </a:lnTo>
                    <a:lnTo>
                      <a:pt x="12" y="17"/>
                    </a:lnTo>
                    <a:lnTo>
                      <a:pt x="12" y="17"/>
                    </a:lnTo>
                    <a:lnTo>
                      <a:pt x="12" y="18"/>
                    </a:lnTo>
                    <a:lnTo>
                      <a:pt x="12" y="18"/>
                    </a:lnTo>
                    <a:lnTo>
                      <a:pt x="12" y="18"/>
                    </a:lnTo>
                    <a:lnTo>
                      <a:pt x="12" y="18"/>
                    </a:lnTo>
                    <a:lnTo>
                      <a:pt x="12" y="18"/>
                    </a:lnTo>
                    <a:lnTo>
                      <a:pt x="12" y="18"/>
                    </a:lnTo>
                    <a:lnTo>
                      <a:pt x="12" y="18"/>
                    </a:lnTo>
                    <a:lnTo>
                      <a:pt x="12" y="18"/>
                    </a:lnTo>
                    <a:lnTo>
                      <a:pt x="12" y="18"/>
                    </a:lnTo>
                    <a:lnTo>
                      <a:pt x="12" y="18"/>
                    </a:lnTo>
                    <a:lnTo>
                      <a:pt x="11" y="18"/>
                    </a:lnTo>
                    <a:lnTo>
                      <a:pt x="11" y="18"/>
                    </a:lnTo>
                    <a:lnTo>
                      <a:pt x="11" y="18"/>
                    </a:lnTo>
                    <a:lnTo>
                      <a:pt x="11" y="18"/>
                    </a:lnTo>
                    <a:lnTo>
                      <a:pt x="11" y="18"/>
                    </a:lnTo>
                    <a:lnTo>
                      <a:pt x="11" y="18"/>
                    </a:lnTo>
                    <a:lnTo>
                      <a:pt x="11" y="19"/>
                    </a:lnTo>
                    <a:lnTo>
                      <a:pt x="10" y="19"/>
                    </a:lnTo>
                    <a:lnTo>
                      <a:pt x="10" y="19"/>
                    </a:lnTo>
                    <a:lnTo>
                      <a:pt x="10" y="19"/>
                    </a:lnTo>
                    <a:lnTo>
                      <a:pt x="10" y="19"/>
                    </a:lnTo>
                    <a:lnTo>
                      <a:pt x="10" y="19"/>
                    </a:lnTo>
                    <a:lnTo>
                      <a:pt x="10" y="19"/>
                    </a:lnTo>
                    <a:lnTo>
                      <a:pt x="9" y="19"/>
                    </a:lnTo>
                    <a:lnTo>
                      <a:pt x="9" y="19"/>
                    </a:lnTo>
                    <a:lnTo>
                      <a:pt x="9" y="19"/>
                    </a:lnTo>
                    <a:lnTo>
                      <a:pt x="9" y="19"/>
                    </a:lnTo>
                    <a:lnTo>
                      <a:pt x="9" y="19"/>
                    </a:lnTo>
                    <a:lnTo>
                      <a:pt x="9" y="19"/>
                    </a:lnTo>
                    <a:lnTo>
                      <a:pt x="8" y="19"/>
                    </a:lnTo>
                    <a:lnTo>
                      <a:pt x="8" y="19"/>
                    </a:lnTo>
                    <a:lnTo>
                      <a:pt x="8" y="19"/>
                    </a:lnTo>
                    <a:lnTo>
                      <a:pt x="8" y="19"/>
                    </a:lnTo>
                    <a:lnTo>
                      <a:pt x="8" y="19"/>
                    </a:lnTo>
                    <a:lnTo>
                      <a:pt x="8" y="19"/>
                    </a:lnTo>
                    <a:lnTo>
                      <a:pt x="8" y="19"/>
                    </a:lnTo>
                    <a:lnTo>
                      <a:pt x="7" y="19"/>
                    </a:lnTo>
                    <a:lnTo>
                      <a:pt x="7" y="19"/>
                    </a:lnTo>
                    <a:lnTo>
                      <a:pt x="7" y="19"/>
                    </a:lnTo>
                    <a:lnTo>
                      <a:pt x="7" y="19"/>
                    </a:lnTo>
                    <a:lnTo>
                      <a:pt x="7" y="19"/>
                    </a:lnTo>
                    <a:lnTo>
                      <a:pt x="7" y="19"/>
                    </a:lnTo>
                    <a:lnTo>
                      <a:pt x="6" y="19"/>
                    </a:lnTo>
                    <a:lnTo>
                      <a:pt x="6" y="19"/>
                    </a:lnTo>
                    <a:lnTo>
                      <a:pt x="6" y="19"/>
                    </a:lnTo>
                    <a:lnTo>
                      <a:pt x="6" y="19"/>
                    </a:lnTo>
                    <a:lnTo>
                      <a:pt x="6" y="19"/>
                    </a:lnTo>
                    <a:lnTo>
                      <a:pt x="6" y="18"/>
                    </a:lnTo>
                    <a:lnTo>
                      <a:pt x="6" y="18"/>
                    </a:lnTo>
                    <a:lnTo>
                      <a:pt x="6" y="18"/>
                    </a:lnTo>
                    <a:lnTo>
                      <a:pt x="6" y="18"/>
                    </a:lnTo>
                    <a:lnTo>
                      <a:pt x="6" y="18"/>
                    </a:lnTo>
                    <a:lnTo>
                      <a:pt x="6" y="18"/>
                    </a:lnTo>
                    <a:lnTo>
                      <a:pt x="6" y="18"/>
                    </a:lnTo>
                    <a:lnTo>
                      <a:pt x="6" y="18"/>
                    </a:lnTo>
                    <a:lnTo>
                      <a:pt x="5" y="18"/>
                    </a:lnTo>
                    <a:lnTo>
                      <a:pt x="5" y="18"/>
                    </a:lnTo>
                    <a:lnTo>
                      <a:pt x="5" y="18"/>
                    </a:lnTo>
                    <a:lnTo>
                      <a:pt x="5" y="18"/>
                    </a:lnTo>
                    <a:lnTo>
                      <a:pt x="5" y="18"/>
                    </a:lnTo>
                    <a:lnTo>
                      <a:pt x="5" y="18"/>
                    </a:lnTo>
                    <a:lnTo>
                      <a:pt x="5" y="18"/>
                    </a:lnTo>
                    <a:lnTo>
                      <a:pt x="5" y="18"/>
                    </a:lnTo>
                    <a:lnTo>
                      <a:pt x="4" y="17"/>
                    </a:lnTo>
                    <a:lnTo>
                      <a:pt x="4" y="17"/>
                    </a:lnTo>
                    <a:lnTo>
                      <a:pt x="4" y="17"/>
                    </a:lnTo>
                    <a:lnTo>
                      <a:pt x="4" y="17"/>
                    </a:lnTo>
                    <a:lnTo>
                      <a:pt x="4" y="17"/>
                    </a:lnTo>
                    <a:lnTo>
                      <a:pt x="4" y="17"/>
                    </a:lnTo>
                    <a:lnTo>
                      <a:pt x="4" y="17"/>
                    </a:lnTo>
                    <a:lnTo>
                      <a:pt x="3" y="17"/>
                    </a:lnTo>
                    <a:lnTo>
                      <a:pt x="3" y="17"/>
                    </a:lnTo>
                    <a:lnTo>
                      <a:pt x="3" y="17"/>
                    </a:lnTo>
                    <a:lnTo>
                      <a:pt x="3" y="16"/>
                    </a:lnTo>
                    <a:lnTo>
                      <a:pt x="3" y="16"/>
                    </a:lnTo>
                    <a:lnTo>
                      <a:pt x="3" y="16"/>
                    </a:lnTo>
                    <a:lnTo>
                      <a:pt x="3" y="16"/>
                    </a:lnTo>
                    <a:lnTo>
                      <a:pt x="3" y="16"/>
                    </a:lnTo>
                    <a:lnTo>
                      <a:pt x="3" y="16"/>
                    </a:lnTo>
                    <a:lnTo>
                      <a:pt x="2" y="16"/>
                    </a:lnTo>
                    <a:lnTo>
                      <a:pt x="2" y="16"/>
                    </a:lnTo>
                    <a:lnTo>
                      <a:pt x="2" y="16"/>
                    </a:lnTo>
                    <a:lnTo>
                      <a:pt x="2" y="15"/>
                    </a:lnTo>
                    <a:lnTo>
                      <a:pt x="2" y="15"/>
                    </a:lnTo>
                    <a:lnTo>
                      <a:pt x="2" y="15"/>
                    </a:lnTo>
                    <a:lnTo>
                      <a:pt x="2" y="15"/>
                    </a:lnTo>
                    <a:lnTo>
                      <a:pt x="2" y="15"/>
                    </a:lnTo>
                    <a:lnTo>
                      <a:pt x="2" y="15"/>
                    </a:lnTo>
                    <a:lnTo>
                      <a:pt x="2" y="15"/>
                    </a:lnTo>
                    <a:lnTo>
                      <a:pt x="1" y="15"/>
                    </a:lnTo>
                    <a:lnTo>
                      <a:pt x="1" y="14"/>
                    </a:lnTo>
                    <a:lnTo>
                      <a:pt x="1" y="14"/>
                    </a:lnTo>
                    <a:lnTo>
                      <a:pt x="1" y="14"/>
                    </a:lnTo>
                    <a:lnTo>
                      <a:pt x="1" y="14"/>
                    </a:lnTo>
                    <a:lnTo>
                      <a:pt x="1" y="14"/>
                    </a:lnTo>
                    <a:lnTo>
                      <a:pt x="1" y="14"/>
                    </a:lnTo>
                    <a:lnTo>
                      <a:pt x="1" y="14"/>
                    </a:lnTo>
                    <a:lnTo>
                      <a:pt x="1" y="13"/>
                    </a:lnTo>
                    <a:lnTo>
                      <a:pt x="1" y="13"/>
                    </a:lnTo>
                    <a:lnTo>
                      <a:pt x="1" y="13"/>
                    </a:lnTo>
                    <a:lnTo>
                      <a:pt x="1" y="13"/>
                    </a:lnTo>
                    <a:lnTo>
                      <a:pt x="1" y="13"/>
                    </a:lnTo>
                    <a:lnTo>
                      <a:pt x="1" y="13"/>
                    </a:lnTo>
                    <a:lnTo>
                      <a:pt x="1" y="13"/>
                    </a:lnTo>
                    <a:lnTo>
                      <a:pt x="1" y="12"/>
                    </a:lnTo>
                    <a:lnTo>
                      <a:pt x="0" y="12"/>
                    </a:lnTo>
                    <a:lnTo>
                      <a:pt x="0" y="12"/>
                    </a:lnTo>
                    <a:lnTo>
                      <a:pt x="0" y="12"/>
                    </a:lnTo>
                    <a:lnTo>
                      <a:pt x="0" y="12"/>
                    </a:lnTo>
                    <a:lnTo>
                      <a:pt x="0" y="12"/>
                    </a:lnTo>
                    <a:lnTo>
                      <a:pt x="0" y="11"/>
                    </a:lnTo>
                    <a:lnTo>
                      <a:pt x="0" y="11"/>
                    </a:lnTo>
                    <a:lnTo>
                      <a:pt x="0" y="11"/>
                    </a:lnTo>
                    <a:lnTo>
                      <a:pt x="0" y="11"/>
                    </a:lnTo>
                    <a:lnTo>
                      <a:pt x="0" y="11"/>
                    </a:lnTo>
                    <a:lnTo>
                      <a:pt x="0" y="11"/>
                    </a:lnTo>
                    <a:lnTo>
                      <a:pt x="0" y="10"/>
                    </a:lnTo>
                    <a:lnTo>
                      <a:pt x="0" y="10"/>
                    </a:lnTo>
                    <a:lnTo>
                      <a:pt x="0" y="10"/>
                    </a:lnTo>
                    <a:lnTo>
                      <a:pt x="0" y="10"/>
                    </a:lnTo>
                    <a:lnTo>
                      <a:pt x="0" y="10"/>
                    </a:lnTo>
                    <a:lnTo>
                      <a:pt x="0" y="10"/>
                    </a:lnTo>
                    <a:lnTo>
                      <a:pt x="0" y="10"/>
                    </a:lnTo>
                    <a:lnTo>
                      <a:pt x="0" y="8"/>
                    </a:lnTo>
                    <a:lnTo>
                      <a:pt x="0" y="8"/>
                    </a:lnTo>
                    <a:lnTo>
                      <a:pt x="0" y="8"/>
                    </a:lnTo>
                    <a:lnTo>
                      <a:pt x="0" y="8"/>
                    </a:lnTo>
                    <a:lnTo>
                      <a:pt x="0" y="8"/>
                    </a:lnTo>
                    <a:lnTo>
                      <a:pt x="0" y="8"/>
                    </a:lnTo>
                    <a:lnTo>
                      <a:pt x="0" y="7"/>
                    </a:lnTo>
                    <a:lnTo>
                      <a:pt x="0" y="7"/>
                    </a:lnTo>
                    <a:lnTo>
                      <a:pt x="0" y="7"/>
                    </a:lnTo>
                    <a:lnTo>
                      <a:pt x="0" y="7"/>
                    </a:lnTo>
                    <a:lnTo>
                      <a:pt x="0" y="7"/>
                    </a:lnTo>
                    <a:lnTo>
                      <a:pt x="0" y="7"/>
                    </a:lnTo>
                    <a:lnTo>
                      <a:pt x="0" y="6"/>
                    </a:lnTo>
                    <a:lnTo>
                      <a:pt x="0" y="6"/>
                    </a:lnTo>
                    <a:lnTo>
                      <a:pt x="0" y="6"/>
                    </a:lnTo>
                    <a:lnTo>
                      <a:pt x="1" y="6"/>
                    </a:lnTo>
                    <a:lnTo>
                      <a:pt x="1" y="6"/>
                    </a:lnTo>
                    <a:lnTo>
                      <a:pt x="1" y="6"/>
                    </a:lnTo>
                    <a:lnTo>
                      <a:pt x="1" y="6"/>
                    </a:lnTo>
                    <a:lnTo>
                      <a:pt x="1" y="5"/>
                    </a:lnTo>
                    <a:lnTo>
                      <a:pt x="1" y="5"/>
                    </a:lnTo>
                    <a:lnTo>
                      <a:pt x="1" y="5"/>
                    </a:lnTo>
                    <a:lnTo>
                      <a:pt x="1" y="5"/>
                    </a:lnTo>
                    <a:lnTo>
                      <a:pt x="1" y="5"/>
                    </a:lnTo>
                    <a:lnTo>
                      <a:pt x="1" y="5"/>
                    </a:lnTo>
                    <a:lnTo>
                      <a:pt x="1" y="5"/>
                    </a:lnTo>
                    <a:lnTo>
                      <a:pt x="1" y="4"/>
                    </a:lnTo>
                    <a:lnTo>
                      <a:pt x="1" y="4"/>
                    </a:lnTo>
                    <a:lnTo>
                      <a:pt x="1" y="4"/>
                    </a:lnTo>
                    <a:lnTo>
                      <a:pt x="1" y="4"/>
                    </a:lnTo>
                    <a:lnTo>
                      <a:pt x="1" y="4"/>
                    </a:lnTo>
                    <a:lnTo>
                      <a:pt x="2" y="4"/>
                    </a:lnTo>
                    <a:lnTo>
                      <a:pt x="2" y="4"/>
                    </a:lnTo>
                    <a:lnTo>
                      <a:pt x="2" y="3"/>
                    </a:lnTo>
                    <a:lnTo>
                      <a:pt x="2" y="3"/>
                    </a:lnTo>
                    <a:lnTo>
                      <a:pt x="2" y="3"/>
                    </a:lnTo>
                    <a:lnTo>
                      <a:pt x="2" y="3"/>
                    </a:lnTo>
                    <a:lnTo>
                      <a:pt x="2" y="3"/>
                    </a:lnTo>
                    <a:lnTo>
                      <a:pt x="2" y="3"/>
                    </a:lnTo>
                    <a:lnTo>
                      <a:pt x="2" y="3"/>
                    </a:lnTo>
                    <a:lnTo>
                      <a:pt x="2" y="3"/>
                    </a:lnTo>
                    <a:lnTo>
                      <a:pt x="3" y="2"/>
                    </a:lnTo>
                    <a:lnTo>
                      <a:pt x="3" y="2"/>
                    </a:lnTo>
                    <a:lnTo>
                      <a:pt x="3" y="2"/>
                    </a:lnTo>
                    <a:lnTo>
                      <a:pt x="3" y="2"/>
                    </a:lnTo>
                    <a:lnTo>
                      <a:pt x="3" y="2"/>
                    </a:lnTo>
                    <a:lnTo>
                      <a:pt x="3" y="2"/>
                    </a:lnTo>
                    <a:lnTo>
                      <a:pt x="3" y="2"/>
                    </a:lnTo>
                    <a:lnTo>
                      <a:pt x="3" y="2"/>
                    </a:lnTo>
                    <a:lnTo>
                      <a:pt x="3" y="2"/>
                    </a:lnTo>
                    <a:lnTo>
                      <a:pt x="4" y="1"/>
                    </a:lnTo>
                    <a:lnTo>
                      <a:pt x="4" y="1"/>
                    </a:lnTo>
                    <a:lnTo>
                      <a:pt x="4" y="1"/>
                    </a:lnTo>
                    <a:lnTo>
                      <a:pt x="4" y="1"/>
                    </a:lnTo>
                    <a:lnTo>
                      <a:pt x="4" y="1"/>
                    </a:lnTo>
                    <a:lnTo>
                      <a:pt x="4" y="1"/>
                    </a:lnTo>
                    <a:lnTo>
                      <a:pt x="4" y="1"/>
                    </a:lnTo>
                    <a:lnTo>
                      <a:pt x="5" y="1"/>
                    </a:lnTo>
                    <a:lnTo>
                      <a:pt x="5" y="1"/>
                    </a:lnTo>
                    <a:lnTo>
                      <a:pt x="5" y="1"/>
                    </a:lnTo>
                    <a:lnTo>
                      <a:pt x="5" y="1"/>
                    </a:lnTo>
                    <a:lnTo>
                      <a:pt x="5" y="1"/>
                    </a:lnTo>
                    <a:lnTo>
                      <a:pt x="5" y="0"/>
                    </a:lnTo>
                    <a:lnTo>
                      <a:pt x="5" y="0"/>
                    </a:lnTo>
                    <a:lnTo>
                      <a:pt x="5"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7" y="0"/>
                    </a:lnTo>
                    <a:lnTo>
                      <a:pt x="7" y="0"/>
                    </a:lnTo>
                    <a:lnTo>
                      <a:pt x="7" y="0"/>
                    </a:lnTo>
                    <a:lnTo>
                      <a:pt x="7" y="0"/>
                    </a:lnTo>
                    <a:lnTo>
                      <a:pt x="7" y="0"/>
                    </a:lnTo>
                    <a:lnTo>
                      <a:pt x="7" y="0"/>
                    </a:lnTo>
                    <a:lnTo>
                      <a:pt x="8" y="0"/>
                    </a:lnTo>
                    <a:lnTo>
                      <a:pt x="8" y="0"/>
                    </a:lnTo>
                    <a:lnTo>
                      <a:pt x="8" y="0"/>
                    </a:lnTo>
                    <a:lnTo>
                      <a:pt x="8" y="0"/>
                    </a:lnTo>
                    <a:lnTo>
                      <a:pt x="8" y="0"/>
                    </a:lnTo>
                    <a:lnTo>
                      <a:pt x="8" y="0"/>
                    </a:lnTo>
                    <a:lnTo>
                      <a:pt x="8" y="0"/>
                    </a:lnTo>
                    <a:lnTo>
                      <a:pt x="9" y="0"/>
                    </a:lnTo>
                    <a:lnTo>
                      <a:pt x="9" y="0"/>
                    </a:lnTo>
                    <a:lnTo>
                      <a:pt x="9" y="0"/>
                    </a:lnTo>
                    <a:lnTo>
                      <a:pt x="9" y="0"/>
                    </a:lnTo>
                    <a:lnTo>
                      <a:pt x="9" y="0"/>
                    </a:lnTo>
                    <a:lnTo>
                      <a:pt x="9" y="0"/>
                    </a:lnTo>
                    <a:lnTo>
                      <a:pt x="10" y="0"/>
                    </a:lnTo>
                    <a:lnTo>
                      <a:pt x="10" y="0"/>
                    </a:lnTo>
                    <a:lnTo>
                      <a:pt x="10" y="0"/>
                    </a:lnTo>
                    <a:lnTo>
                      <a:pt x="10" y="0"/>
                    </a:lnTo>
                    <a:lnTo>
                      <a:pt x="10" y="0"/>
                    </a:lnTo>
                    <a:lnTo>
                      <a:pt x="10" y="0"/>
                    </a:lnTo>
                    <a:lnTo>
                      <a:pt x="11" y="0"/>
                    </a:lnTo>
                    <a:lnTo>
                      <a:pt x="11" y="0"/>
                    </a:lnTo>
                    <a:lnTo>
                      <a:pt x="11" y="0"/>
                    </a:lnTo>
                    <a:lnTo>
                      <a:pt x="11" y="0"/>
                    </a:lnTo>
                    <a:lnTo>
                      <a:pt x="11" y="0"/>
                    </a:lnTo>
                    <a:lnTo>
                      <a:pt x="11" y="0"/>
                    </a:lnTo>
                    <a:lnTo>
                      <a:pt x="11" y="0"/>
                    </a:lnTo>
                    <a:lnTo>
                      <a:pt x="12" y="0"/>
                    </a:lnTo>
                    <a:lnTo>
                      <a:pt x="12" y="0"/>
                    </a:lnTo>
                    <a:lnTo>
                      <a:pt x="12" y="0"/>
                    </a:lnTo>
                    <a:lnTo>
                      <a:pt x="12" y="0"/>
                    </a:lnTo>
                    <a:lnTo>
                      <a:pt x="12" y="0"/>
                    </a:lnTo>
                    <a:lnTo>
                      <a:pt x="12" y="1"/>
                    </a:lnTo>
                    <a:lnTo>
                      <a:pt x="12" y="1"/>
                    </a:lnTo>
                    <a:lnTo>
                      <a:pt x="12" y="1"/>
                    </a:lnTo>
                    <a:lnTo>
                      <a:pt x="12" y="1"/>
                    </a:lnTo>
                    <a:lnTo>
                      <a:pt x="12" y="1"/>
                    </a:lnTo>
                    <a:lnTo>
                      <a:pt x="12" y="1"/>
                    </a:lnTo>
                    <a:lnTo>
                      <a:pt x="12" y="1"/>
                    </a:lnTo>
                    <a:lnTo>
                      <a:pt x="12" y="1"/>
                    </a:lnTo>
                    <a:lnTo>
                      <a:pt x="12" y="1"/>
                    </a:lnTo>
                    <a:lnTo>
                      <a:pt x="12" y="1"/>
                    </a:lnTo>
                    <a:lnTo>
                      <a:pt x="13" y="1"/>
                    </a:lnTo>
                    <a:lnTo>
                      <a:pt x="13" y="1"/>
                    </a:lnTo>
                    <a:lnTo>
                      <a:pt x="13" y="2"/>
                    </a:lnTo>
                    <a:lnTo>
                      <a:pt x="13" y="2"/>
                    </a:lnTo>
                    <a:lnTo>
                      <a:pt x="13" y="2"/>
                    </a:lnTo>
                    <a:lnTo>
                      <a:pt x="13" y="2"/>
                    </a:lnTo>
                    <a:lnTo>
                      <a:pt x="13" y="2"/>
                    </a:lnTo>
                    <a:lnTo>
                      <a:pt x="13" y="2"/>
                    </a:lnTo>
                    <a:lnTo>
                      <a:pt x="14" y="2"/>
                    </a:lnTo>
                    <a:lnTo>
                      <a:pt x="14" y="2"/>
                    </a:lnTo>
                    <a:lnTo>
                      <a:pt x="14" y="2"/>
                    </a:lnTo>
                    <a:lnTo>
                      <a:pt x="14" y="3"/>
                    </a:lnTo>
                    <a:lnTo>
                      <a:pt x="14" y="3"/>
                    </a:lnTo>
                    <a:lnTo>
                      <a:pt x="14" y="3"/>
                    </a:lnTo>
                    <a:lnTo>
                      <a:pt x="14" y="3"/>
                    </a:lnTo>
                    <a:lnTo>
                      <a:pt x="14" y="3"/>
                    </a:lnTo>
                    <a:lnTo>
                      <a:pt x="14" y="3"/>
                    </a:lnTo>
                    <a:lnTo>
                      <a:pt x="14" y="3"/>
                    </a:lnTo>
                    <a:lnTo>
                      <a:pt x="15" y="3"/>
                    </a:lnTo>
                    <a:lnTo>
                      <a:pt x="15" y="4"/>
                    </a:lnTo>
                    <a:lnTo>
                      <a:pt x="15" y="4"/>
                    </a:lnTo>
                    <a:lnTo>
                      <a:pt x="15" y="4"/>
                    </a:lnTo>
                    <a:lnTo>
                      <a:pt x="15" y="4"/>
                    </a:lnTo>
                    <a:lnTo>
                      <a:pt x="15" y="4"/>
                    </a:lnTo>
                    <a:lnTo>
                      <a:pt x="15" y="4"/>
                    </a:lnTo>
                    <a:lnTo>
                      <a:pt x="15" y="4"/>
                    </a:lnTo>
                    <a:lnTo>
                      <a:pt x="15" y="5"/>
                    </a:lnTo>
                    <a:lnTo>
                      <a:pt x="15" y="5"/>
                    </a:lnTo>
                    <a:lnTo>
                      <a:pt x="15" y="5"/>
                    </a:lnTo>
                    <a:lnTo>
                      <a:pt x="15" y="5"/>
                    </a:lnTo>
                    <a:lnTo>
                      <a:pt x="15" y="5"/>
                    </a:lnTo>
                    <a:lnTo>
                      <a:pt x="16" y="5"/>
                    </a:lnTo>
                    <a:lnTo>
                      <a:pt x="16" y="5"/>
                    </a:lnTo>
                    <a:lnTo>
                      <a:pt x="16" y="6"/>
                    </a:lnTo>
                    <a:lnTo>
                      <a:pt x="16" y="6"/>
                    </a:lnTo>
                    <a:lnTo>
                      <a:pt x="16" y="6"/>
                    </a:lnTo>
                    <a:lnTo>
                      <a:pt x="16" y="6"/>
                    </a:lnTo>
                    <a:lnTo>
                      <a:pt x="16" y="6"/>
                    </a:lnTo>
                    <a:lnTo>
                      <a:pt x="16" y="6"/>
                    </a:lnTo>
                    <a:lnTo>
                      <a:pt x="16" y="6"/>
                    </a:lnTo>
                    <a:lnTo>
                      <a:pt x="16" y="7"/>
                    </a:lnTo>
                    <a:lnTo>
                      <a:pt x="16" y="7"/>
                    </a:lnTo>
                    <a:lnTo>
                      <a:pt x="16" y="7"/>
                    </a:lnTo>
                    <a:lnTo>
                      <a:pt x="16" y="7"/>
                    </a:lnTo>
                    <a:lnTo>
                      <a:pt x="16" y="7"/>
                    </a:lnTo>
                    <a:lnTo>
                      <a:pt x="16" y="7"/>
                    </a:lnTo>
                    <a:lnTo>
                      <a:pt x="16" y="8"/>
                    </a:lnTo>
                    <a:lnTo>
                      <a:pt x="16" y="8"/>
                    </a:lnTo>
                    <a:lnTo>
                      <a:pt x="16" y="8"/>
                    </a:lnTo>
                    <a:lnTo>
                      <a:pt x="16" y="8"/>
                    </a:lnTo>
                    <a:lnTo>
                      <a:pt x="16" y="8"/>
                    </a:lnTo>
                    <a:lnTo>
                      <a:pt x="16" y="8"/>
                    </a:lnTo>
                    <a:lnTo>
                      <a:pt x="16" y="10"/>
                    </a:lnTo>
                    <a:lnTo>
                      <a:pt x="16" y="1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72" name="Freeform 166"/>
              <p:cNvSpPr>
                <a:spLocks/>
              </p:cNvSpPr>
              <p:nvPr/>
            </p:nvSpPr>
            <p:spPr bwMode="auto">
              <a:xfrm>
                <a:off x="6355" y="3291"/>
                <a:ext cx="16" cy="20"/>
              </a:xfrm>
              <a:custGeom>
                <a:avLst/>
                <a:gdLst>
                  <a:gd name="T0" fmla="*/ 16 w 16"/>
                  <a:gd name="T1" fmla="*/ 11 h 20"/>
                  <a:gd name="T2" fmla="*/ 16 w 16"/>
                  <a:gd name="T3" fmla="*/ 12 h 20"/>
                  <a:gd name="T4" fmla="*/ 16 w 16"/>
                  <a:gd name="T5" fmla="*/ 13 h 20"/>
                  <a:gd name="T6" fmla="*/ 15 w 16"/>
                  <a:gd name="T7" fmla="*/ 15 h 20"/>
                  <a:gd name="T8" fmla="*/ 15 w 16"/>
                  <a:gd name="T9" fmla="*/ 16 h 20"/>
                  <a:gd name="T10" fmla="*/ 14 w 16"/>
                  <a:gd name="T11" fmla="*/ 16 h 20"/>
                  <a:gd name="T12" fmla="*/ 14 w 16"/>
                  <a:gd name="T13" fmla="*/ 17 h 20"/>
                  <a:gd name="T14" fmla="*/ 13 w 16"/>
                  <a:gd name="T15" fmla="*/ 18 h 20"/>
                  <a:gd name="T16" fmla="*/ 12 w 16"/>
                  <a:gd name="T17" fmla="*/ 19 h 20"/>
                  <a:gd name="T18" fmla="*/ 12 w 16"/>
                  <a:gd name="T19" fmla="*/ 19 h 20"/>
                  <a:gd name="T20" fmla="*/ 11 w 16"/>
                  <a:gd name="T21" fmla="*/ 19 h 20"/>
                  <a:gd name="T22" fmla="*/ 10 w 16"/>
                  <a:gd name="T23" fmla="*/ 20 h 20"/>
                  <a:gd name="T24" fmla="*/ 10 w 16"/>
                  <a:gd name="T25" fmla="*/ 20 h 20"/>
                  <a:gd name="T26" fmla="*/ 9 w 16"/>
                  <a:gd name="T27" fmla="*/ 20 h 20"/>
                  <a:gd name="T28" fmla="*/ 8 w 16"/>
                  <a:gd name="T29" fmla="*/ 20 h 20"/>
                  <a:gd name="T30" fmla="*/ 7 w 16"/>
                  <a:gd name="T31" fmla="*/ 20 h 20"/>
                  <a:gd name="T32" fmla="*/ 6 w 16"/>
                  <a:gd name="T33" fmla="*/ 20 h 20"/>
                  <a:gd name="T34" fmla="*/ 5 w 16"/>
                  <a:gd name="T35" fmla="*/ 20 h 20"/>
                  <a:gd name="T36" fmla="*/ 4 w 16"/>
                  <a:gd name="T37" fmla="*/ 20 h 20"/>
                  <a:gd name="T38" fmla="*/ 4 w 16"/>
                  <a:gd name="T39" fmla="*/ 19 h 20"/>
                  <a:gd name="T40" fmla="*/ 4 w 16"/>
                  <a:gd name="T41" fmla="*/ 19 h 20"/>
                  <a:gd name="T42" fmla="*/ 3 w 16"/>
                  <a:gd name="T43" fmla="*/ 18 h 20"/>
                  <a:gd name="T44" fmla="*/ 2 w 16"/>
                  <a:gd name="T45" fmla="*/ 17 h 20"/>
                  <a:gd name="T46" fmla="*/ 2 w 16"/>
                  <a:gd name="T47" fmla="*/ 17 h 20"/>
                  <a:gd name="T48" fmla="*/ 1 w 16"/>
                  <a:gd name="T49" fmla="*/ 16 h 20"/>
                  <a:gd name="T50" fmla="*/ 1 w 16"/>
                  <a:gd name="T51" fmla="*/ 15 h 20"/>
                  <a:gd name="T52" fmla="*/ 0 w 16"/>
                  <a:gd name="T53" fmla="*/ 13 h 20"/>
                  <a:gd name="T54" fmla="*/ 0 w 16"/>
                  <a:gd name="T55" fmla="*/ 12 h 20"/>
                  <a:gd name="T56" fmla="*/ 0 w 16"/>
                  <a:gd name="T57" fmla="*/ 11 h 20"/>
                  <a:gd name="T58" fmla="*/ 0 w 16"/>
                  <a:gd name="T59" fmla="*/ 10 h 20"/>
                  <a:gd name="T60" fmla="*/ 0 w 16"/>
                  <a:gd name="T61" fmla="*/ 9 h 20"/>
                  <a:gd name="T62" fmla="*/ 0 w 16"/>
                  <a:gd name="T63" fmla="*/ 8 h 20"/>
                  <a:gd name="T64" fmla="*/ 0 w 16"/>
                  <a:gd name="T65" fmla="*/ 8 h 20"/>
                  <a:gd name="T66" fmla="*/ 1 w 16"/>
                  <a:gd name="T67" fmla="*/ 7 h 20"/>
                  <a:gd name="T68" fmla="*/ 1 w 16"/>
                  <a:gd name="T69" fmla="*/ 6 h 20"/>
                  <a:gd name="T70" fmla="*/ 2 w 16"/>
                  <a:gd name="T71" fmla="*/ 5 h 20"/>
                  <a:gd name="T72" fmla="*/ 2 w 16"/>
                  <a:gd name="T73" fmla="*/ 4 h 20"/>
                  <a:gd name="T74" fmla="*/ 3 w 16"/>
                  <a:gd name="T75" fmla="*/ 4 h 20"/>
                  <a:gd name="T76" fmla="*/ 4 w 16"/>
                  <a:gd name="T77" fmla="*/ 3 h 20"/>
                  <a:gd name="T78" fmla="*/ 4 w 16"/>
                  <a:gd name="T79" fmla="*/ 1 h 20"/>
                  <a:gd name="T80" fmla="*/ 4 w 16"/>
                  <a:gd name="T81" fmla="*/ 1 h 20"/>
                  <a:gd name="T82" fmla="*/ 5 w 16"/>
                  <a:gd name="T83" fmla="*/ 1 h 20"/>
                  <a:gd name="T84" fmla="*/ 6 w 16"/>
                  <a:gd name="T85" fmla="*/ 0 h 20"/>
                  <a:gd name="T86" fmla="*/ 7 w 16"/>
                  <a:gd name="T87" fmla="*/ 0 h 20"/>
                  <a:gd name="T88" fmla="*/ 8 w 16"/>
                  <a:gd name="T89" fmla="*/ 0 h 20"/>
                  <a:gd name="T90" fmla="*/ 9 w 16"/>
                  <a:gd name="T91" fmla="*/ 0 h 20"/>
                  <a:gd name="T92" fmla="*/ 10 w 16"/>
                  <a:gd name="T93" fmla="*/ 0 h 20"/>
                  <a:gd name="T94" fmla="*/ 10 w 16"/>
                  <a:gd name="T95" fmla="*/ 0 h 20"/>
                  <a:gd name="T96" fmla="*/ 10 w 16"/>
                  <a:gd name="T97" fmla="*/ 1 h 20"/>
                  <a:gd name="T98" fmla="*/ 11 w 16"/>
                  <a:gd name="T99" fmla="*/ 1 h 20"/>
                  <a:gd name="T100" fmla="*/ 12 w 16"/>
                  <a:gd name="T101" fmla="*/ 3 h 20"/>
                  <a:gd name="T102" fmla="*/ 13 w 16"/>
                  <a:gd name="T103" fmla="*/ 3 h 20"/>
                  <a:gd name="T104" fmla="*/ 14 w 16"/>
                  <a:gd name="T105" fmla="*/ 4 h 20"/>
                  <a:gd name="T106" fmla="*/ 14 w 16"/>
                  <a:gd name="T107" fmla="*/ 5 h 20"/>
                  <a:gd name="T108" fmla="*/ 15 w 16"/>
                  <a:gd name="T109" fmla="*/ 5 h 20"/>
                  <a:gd name="T110" fmla="*/ 15 w 16"/>
                  <a:gd name="T111" fmla="*/ 6 h 20"/>
                  <a:gd name="T112" fmla="*/ 16 w 16"/>
                  <a:gd name="T113" fmla="*/ 7 h 20"/>
                  <a:gd name="T114" fmla="*/ 16 w 16"/>
                  <a:gd name="T115" fmla="*/ 8 h 20"/>
                  <a:gd name="T116" fmla="*/ 16 w 16"/>
                  <a:gd name="T117" fmla="*/ 9 h 20"/>
                  <a:gd name="T118" fmla="*/ 16 w 16"/>
                  <a:gd name="T1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 h="20">
                    <a:moveTo>
                      <a:pt x="16" y="10"/>
                    </a:moveTo>
                    <a:lnTo>
                      <a:pt x="16" y="10"/>
                    </a:lnTo>
                    <a:lnTo>
                      <a:pt x="16" y="11"/>
                    </a:lnTo>
                    <a:lnTo>
                      <a:pt x="16" y="11"/>
                    </a:lnTo>
                    <a:lnTo>
                      <a:pt x="16" y="11"/>
                    </a:lnTo>
                    <a:lnTo>
                      <a:pt x="16" y="11"/>
                    </a:lnTo>
                    <a:lnTo>
                      <a:pt x="16" y="11"/>
                    </a:lnTo>
                    <a:lnTo>
                      <a:pt x="16" y="11"/>
                    </a:lnTo>
                    <a:lnTo>
                      <a:pt x="16" y="11"/>
                    </a:lnTo>
                    <a:lnTo>
                      <a:pt x="16" y="12"/>
                    </a:lnTo>
                    <a:lnTo>
                      <a:pt x="16" y="12"/>
                    </a:lnTo>
                    <a:lnTo>
                      <a:pt x="16" y="12"/>
                    </a:lnTo>
                    <a:lnTo>
                      <a:pt x="16" y="12"/>
                    </a:lnTo>
                    <a:lnTo>
                      <a:pt x="16" y="12"/>
                    </a:lnTo>
                    <a:lnTo>
                      <a:pt x="16" y="12"/>
                    </a:lnTo>
                    <a:lnTo>
                      <a:pt x="16" y="13"/>
                    </a:lnTo>
                    <a:lnTo>
                      <a:pt x="16" y="13"/>
                    </a:lnTo>
                    <a:lnTo>
                      <a:pt x="16" y="13"/>
                    </a:lnTo>
                    <a:lnTo>
                      <a:pt x="16" y="13"/>
                    </a:lnTo>
                    <a:lnTo>
                      <a:pt x="16" y="13"/>
                    </a:lnTo>
                    <a:lnTo>
                      <a:pt x="15" y="13"/>
                    </a:lnTo>
                    <a:lnTo>
                      <a:pt x="15" y="13"/>
                    </a:lnTo>
                    <a:lnTo>
                      <a:pt x="15" y="15"/>
                    </a:lnTo>
                    <a:lnTo>
                      <a:pt x="15" y="15"/>
                    </a:lnTo>
                    <a:lnTo>
                      <a:pt x="15" y="15"/>
                    </a:lnTo>
                    <a:lnTo>
                      <a:pt x="15" y="15"/>
                    </a:lnTo>
                    <a:lnTo>
                      <a:pt x="15" y="15"/>
                    </a:lnTo>
                    <a:lnTo>
                      <a:pt x="15" y="15"/>
                    </a:lnTo>
                    <a:lnTo>
                      <a:pt x="15" y="16"/>
                    </a:lnTo>
                    <a:lnTo>
                      <a:pt x="15" y="16"/>
                    </a:lnTo>
                    <a:lnTo>
                      <a:pt x="15" y="16"/>
                    </a:lnTo>
                    <a:lnTo>
                      <a:pt x="15" y="16"/>
                    </a:lnTo>
                    <a:lnTo>
                      <a:pt x="15" y="16"/>
                    </a:lnTo>
                    <a:lnTo>
                      <a:pt x="15" y="16"/>
                    </a:lnTo>
                    <a:lnTo>
                      <a:pt x="14" y="16"/>
                    </a:lnTo>
                    <a:lnTo>
                      <a:pt x="14" y="16"/>
                    </a:lnTo>
                    <a:lnTo>
                      <a:pt x="14" y="17"/>
                    </a:lnTo>
                    <a:lnTo>
                      <a:pt x="14" y="17"/>
                    </a:lnTo>
                    <a:lnTo>
                      <a:pt x="14" y="17"/>
                    </a:lnTo>
                    <a:lnTo>
                      <a:pt x="14" y="17"/>
                    </a:lnTo>
                    <a:lnTo>
                      <a:pt x="14" y="17"/>
                    </a:lnTo>
                    <a:lnTo>
                      <a:pt x="14" y="17"/>
                    </a:lnTo>
                    <a:lnTo>
                      <a:pt x="14" y="17"/>
                    </a:lnTo>
                    <a:lnTo>
                      <a:pt x="14" y="17"/>
                    </a:lnTo>
                    <a:lnTo>
                      <a:pt x="13" y="18"/>
                    </a:lnTo>
                    <a:lnTo>
                      <a:pt x="13" y="18"/>
                    </a:lnTo>
                    <a:lnTo>
                      <a:pt x="13" y="18"/>
                    </a:lnTo>
                    <a:lnTo>
                      <a:pt x="13" y="18"/>
                    </a:lnTo>
                    <a:lnTo>
                      <a:pt x="13" y="18"/>
                    </a:lnTo>
                    <a:lnTo>
                      <a:pt x="13" y="18"/>
                    </a:lnTo>
                    <a:lnTo>
                      <a:pt x="13" y="18"/>
                    </a:lnTo>
                    <a:lnTo>
                      <a:pt x="13" y="18"/>
                    </a:lnTo>
                    <a:lnTo>
                      <a:pt x="13" y="18"/>
                    </a:lnTo>
                    <a:lnTo>
                      <a:pt x="12" y="19"/>
                    </a:lnTo>
                    <a:lnTo>
                      <a:pt x="12" y="19"/>
                    </a:lnTo>
                    <a:lnTo>
                      <a:pt x="12" y="19"/>
                    </a:lnTo>
                    <a:lnTo>
                      <a:pt x="12" y="19"/>
                    </a:lnTo>
                    <a:lnTo>
                      <a:pt x="12" y="19"/>
                    </a:lnTo>
                    <a:lnTo>
                      <a:pt x="12" y="19"/>
                    </a:lnTo>
                    <a:lnTo>
                      <a:pt x="12" y="19"/>
                    </a:lnTo>
                    <a:lnTo>
                      <a:pt x="11" y="19"/>
                    </a:lnTo>
                    <a:lnTo>
                      <a:pt x="11" y="19"/>
                    </a:lnTo>
                    <a:lnTo>
                      <a:pt x="11" y="19"/>
                    </a:lnTo>
                    <a:lnTo>
                      <a:pt x="11" y="19"/>
                    </a:lnTo>
                    <a:lnTo>
                      <a:pt x="11" y="19"/>
                    </a:lnTo>
                    <a:lnTo>
                      <a:pt x="11" y="19"/>
                    </a:lnTo>
                    <a:lnTo>
                      <a:pt x="11" y="20"/>
                    </a:lnTo>
                    <a:lnTo>
                      <a:pt x="10" y="20"/>
                    </a:lnTo>
                    <a:lnTo>
                      <a:pt x="10" y="20"/>
                    </a:lnTo>
                    <a:lnTo>
                      <a:pt x="10" y="20"/>
                    </a:lnTo>
                    <a:lnTo>
                      <a:pt x="10" y="20"/>
                    </a:lnTo>
                    <a:lnTo>
                      <a:pt x="10" y="20"/>
                    </a:lnTo>
                    <a:lnTo>
                      <a:pt x="10" y="20"/>
                    </a:lnTo>
                    <a:lnTo>
                      <a:pt x="10" y="20"/>
                    </a:lnTo>
                    <a:lnTo>
                      <a:pt x="10" y="20"/>
                    </a:lnTo>
                    <a:lnTo>
                      <a:pt x="10" y="20"/>
                    </a:lnTo>
                    <a:lnTo>
                      <a:pt x="10" y="20"/>
                    </a:lnTo>
                    <a:lnTo>
                      <a:pt x="10" y="20"/>
                    </a:lnTo>
                    <a:lnTo>
                      <a:pt x="10" y="20"/>
                    </a:lnTo>
                    <a:lnTo>
                      <a:pt x="10" y="20"/>
                    </a:lnTo>
                    <a:lnTo>
                      <a:pt x="10" y="20"/>
                    </a:lnTo>
                    <a:lnTo>
                      <a:pt x="9" y="20"/>
                    </a:lnTo>
                    <a:lnTo>
                      <a:pt x="9" y="20"/>
                    </a:lnTo>
                    <a:lnTo>
                      <a:pt x="9" y="20"/>
                    </a:lnTo>
                    <a:lnTo>
                      <a:pt x="9" y="20"/>
                    </a:lnTo>
                    <a:lnTo>
                      <a:pt x="9" y="20"/>
                    </a:lnTo>
                    <a:lnTo>
                      <a:pt x="9" y="20"/>
                    </a:lnTo>
                    <a:lnTo>
                      <a:pt x="8" y="20"/>
                    </a:lnTo>
                    <a:lnTo>
                      <a:pt x="8" y="20"/>
                    </a:lnTo>
                    <a:lnTo>
                      <a:pt x="8" y="20"/>
                    </a:lnTo>
                    <a:lnTo>
                      <a:pt x="8" y="20"/>
                    </a:lnTo>
                    <a:lnTo>
                      <a:pt x="8" y="20"/>
                    </a:lnTo>
                    <a:lnTo>
                      <a:pt x="8" y="20"/>
                    </a:lnTo>
                    <a:lnTo>
                      <a:pt x="7" y="20"/>
                    </a:lnTo>
                    <a:lnTo>
                      <a:pt x="7" y="20"/>
                    </a:lnTo>
                    <a:lnTo>
                      <a:pt x="7" y="20"/>
                    </a:lnTo>
                    <a:lnTo>
                      <a:pt x="7" y="20"/>
                    </a:lnTo>
                    <a:lnTo>
                      <a:pt x="7" y="20"/>
                    </a:lnTo>
                    <a:lnTo>
                      <a:pt x="7" y="20"/>
                    </a:lnTo>
                    <a:lnTo>
                      <a:pt x="7" y="20"/>
                    </a:lnTo>
                    <a:lnTo>
                      <a:pt x="6" y="20"/>
                    </a:lnTo>
                    <a:lnTo>
                      <a:pt x="6" y="20"/>
                    </a:lnTo>
                    <a:lnTo>
                      <a:pt x="6" y="20"/>
                    </a:lnTo>
                    <a:lnTo>
                      <a:pt x="6" y="20"/>
                    </a:lnTo>
                    <a:lnTo>
                      <a:pt x="6" y="20"/>
                    </a:lnTo>
                    <a:lnTo>
                      <a:pt x="6" y="20"/>
                    </a:lnTo>
                    <a:lnTo>
                      <a:pt x="5" y="20"/>
                    </a:lnTo>
                    <a:lnTo>
                      <a:pt x="5" y="20"/>
                    </a:lnTo>
                    <a:lnTo>
                      <a:pt x="5" y="20"/>
                    </a:lnTo>
                    <a:lnTo>
                      <a:pt x="5" y="20"/>
                    </a:lnTo>
                    <a:lnTo>
                      <a:pt x="5" y="20"/>
                    </a:lnTo>
                    <a:lnTo>
                      <a:pt x="5" y="20"/>
                    </a:lnTo>
                    <a:lnTo>
                      <a:pt x="5" y="20"/>
                    </a:lnTo>
                    <a:lnTo>
                      <a:pt x="4" y="20"/>
                    </a:lnTo>
                    <a:lnTo>
                      <a:pt x="4" y="20"/>
                    </a:lnTo>
                    <a:lnTo>
                      <a:pt x="4" y="19"/>
                    </a:lnTo>
                    <a:lnTo>
                      <a:pt x="4" y="19"/>
                    </a:lnTo>
                    <a:lnTo>
                      <a:pt x="4" y="19"/>
                    </a:lnTo>
                    <a:lnTo>
                      <a:pt x="4" y="19"/>
                    </a:lnTo>
                    <a:lnTo>
                      <a:pt x="4" y="19"/>
                    </a:lnTo>
                    <a:lnTo>
                      <a:pt x="4" y="19"/>
                    </a:lnTo>
                    <a:lnTo>
                      <a:pt x="4" y="19"/>
                    </a:lnTo>
                    <a:lnTo>
                      <a:pt x="4" y="19"/>
                    </a:lnTo>
                    <a:lnTo>
                      <a:pt x="4" y="19"/>
                    </a:lnTo>
                    <a:lnTo>
                      <a:pt x="4" y="19"/>
                    </a:lnTo>
                    <a:lnTo>
                      <a:pt x="4" y="19"/>
                    </a:lnTo>
                    <a:lnTo>
                      <a:pt x="4" y="19"/>
                    </a:lnTo>
                    <a:lnTo>
                      <a:pt x="4" y="19"/>
                    </a:lnTo>
                    <a:lnTo>
                      <a:pt x="3" y="18"/>
                    </a:lnTo>
                    <a:lnTo>
                      <a:pt x="3" y="18"/>
                    </a:lnTo>
                    <a:lnTo>
                      <a:pt x="3" y="18"/>
                    </a:lnTo>
                    <a:lnTo>
                      <a:pt x="3" y="18"/>
                    </a:lnTo>
                    <a:lnTo>
                      <a:pt x="3" y="18"/>
                    </a:lnTo>
                    <a:lnTo>
                      <a:pt x="3" y="18"/>
                    </a:lnTo>
                    <a:lnTo>
                      <a:pt x="3" y="18"/>
                    </a:lnTo>
                    <a:lnTo>
                      <a:pt x="3" y="18"/>
                    </a:lnTo>
                    <a:lnTo>
                      <a:pt x="2" y="18"/>
                    </a:lnTo>
                    <a:lnTo>
                      <a:pt x="2" y="17"/>
                    </a:lnTo>
                    <a:lnTo>
                      <a:pt x="2" y="17"/>
                    </a:lnTo>
                    <a:lnTo>
                      <a:pt x="2" y="17"/>
                    </a:lnTo>
                    <a:lnTo>
                      <a:pt x="2" y="17"/>
                    </a:lnTo>
                    <a:lnTo>
                      <a:pt x="2" y="17"/>
                    </a:lnTo>
                    <a:lnTo>
                      <a:pt x="2" y="17"/>
                    </a:lnTo>
                    <a:lnTo>
                      <a:pt x="2" y="17"/>
                    </a:lnTo>
                    <a:lnTo>
                      <a:pt x="2" y="17"/>
                    </a:lnTo>
                    <a:lnTo>
                      <a:pt x="2" y="16"/>
                    </a:lnTo>
                    <a:lnTo>
                      <a:pt x="1" y="16"/>
                    </a:lnTo>
                    <a:lnTo>
                      <a:pt x="1" y="16"/>
                    </a:lnTo>
                    <a:lnTo>
                      <a:pt x="1" y="16"/>
                    </a:lnTo>
                    <a:lnTo>
                      <a:pt x="1" y="16"/>
                    </a:lnTo>
                    <a:lnTo>
                      <a:pt x="1" y="16"/>
                    </a:lnTo>
                    <a:lnTo>
                      <a:pt x="1" y="16"/>
                    </a:lnTo>
                    <a:lnTo>
                      <a:pt x="1" y="16"/>
                    </a:lnTo>
                    <a:lnTo>
                      <a:pt x="1" y="15"/>
                    </a:lnTo>
                    <a:lnTo>
                      <a:pt x="1" y="15"/>
                    </a:lnTo>
                    <a:lnTo>
                      <a:pt x="1" y="15"/>
                    </a:lnTo>
                    <a:lnTo>
                      <a:pt x="1" y="15"/>
                    </a:lnTo>
                    <a:lnTo>
                      <a:pt x="1" y="15"/>
                    </a:lnTo>
                    <a:lnTo>
                      <a:pt x="1" y="15"/>
                    </a:lnTo>
                    <a:lnTo>
                      <a:pt x="1" y="13"/>
                    </a:lnTo>
                    <a:lnTo>
                      <a:pt x="0" y="13"/>
                    </a:lnTo>
                    <a:lnTo>
                      <a:pt x="0" y="13"/>
                    </a:lnTo>
                    <a:lnTo>
                      <a:pt x="0" y="13"/>
                    </a:lnTo>
                    <a:lnTo>
                      <a:pt x="0" y="13"/>
                    </a:lnTo>
                    <a:lnTo>
                      <a:pt x="0" y="13"/>
                    </a:lnTo>
                    <a:lnTo>
                      <a:pt x="0" y="13"/>
                    </a:lnTo>
                    <a:lnTo>
                      <a:pt x="0" y="12"/>
                    </a:lnTo>
                    <a:lnTo>
                      <a:pt x="0" y="12"/>
                    </a:lnTo>
                    <a:lnTo>
                      <a:pt x="0" y="12"/>
                    </a:lnTo>
                    <a:lnTo>
                      <a:pt x="0" y="12"/>
                    </a:lnTo>
                    <a:lnTo>
                      <a:pt x="0" y="12"/>
                    </a:lnTo>
                    <a:lnTo>
                      <a:pt x="0" y="12"/>
                    </a:lnTo>
                    <a:lnTo>
                      <a:pt x="0" y="11"/>
                    </a:lnTo>
                    <a:lnTo>
                      <a:pt x="0" y="11"/>
                    </a:lnTo>
                    <a:lnTo>
                      <a:pt x="0" y="11"/>
                    </a:lnTo>
                    <a:lnTo>
                      <a:pt x="0" y="11"/>
                    </a:lnTo>
                    <a:lnTo>
                      <a:pt x="0" y="11"/>
                    </a:lnTo>
                    <a:lnTo>
                      <a:pt x="0" y="11"/>
                    </a:lnTo>
                    <a:lnTo>
                      <a:pt x="0" y="11"/>
                    </a:lnTo>
                    <a:lnTo>
                      <a:pt x="0" y="10"/>
                    </a:lnTo>
                    <a:lnTo>
                      <a:pt x="0" y="10"/>
                    </a:lnTo>
                    <a:lnTo>
                      <a:pt x="0" y="10"/>
                    </a:lnTo>
                    <a:lnTo>
                      <a:pt x="0" y="10"/>
                    </a:lnTo>
                    <a:lnTo>
                      <a:pt x="0" y="10"/>
                    </a:lnTo>
                    <a:lnTo>
                      <a:pt x="0" y="10"/>
                    </a:lnTo>
                    <a:lnTo>
                      <a:pt x="0" y="9"/>
                    </a:lnTo>
                    <a:lnTo>
                      <a:pt x="0" y="9"/>
                    </a:lnTo>
                    <a:lnTo>
                      <a:pt x="0" y="9"/>
                    </a:lnTo>
                    <a:lnTo>
                      <a:pt x="0" y="9"/>
                    </a:lnTo>
                    <a:lnTo>
                      <a:pt x="0" y="9"/>
                    </a:lnTo>
                    <a:lnTo>
                      <a:pt x="0" y="9"/>
                    </a:lnTo>
                    <a:lnTo>
                      <a:pt x="0" y="8"/>
                    </a:lnTo>
                    <a:lnTo>
                      <a:pt x="0" y="8"/>
                    </a:lnTo>
                    <a:lnTo>
                      <a:pt x="0" y="8"/>
                    </a:lnTo>
                    <a:lnTo>
                      <a:pt x="0" y="8"/>
                    </a:lnTo>
                    <a:lnTo>
                      <a:pt x="0" y="8"/>
                    </a:lnTo>
                    <a:lnTo>
                      <a:pt x="0" y="8"/>
                    </a:lnTo>
                    <a:lnTo>
                      <a:pt x="0" y="8"/>
                    </a:lnTo>
                    <a:lnTo>
                      <a:pt x="0" y="7"/>
                    </a:lnTo>
                    <a:lnTo>
                      <a:pt x="0" y="7"/>
                    </a:lnTo>
                    <a:lnTo>
                      <a:pt x="0" y="7"/>
                    </a:lnTo>
                    <a:lnTo>
                      <a:pt x="1" y="7"/>
                    </a:lnTo>
                    <a:lnTo>
                      <a:pt x="1" y="7"/>
                    </a:lnTo>
                    <a:lnTo>
                      <a:pt x="1" y="7"/>
                    </a:lnTo>
                    <a:lnTo>
                      <a:pt x="1" y="6"/>
                    </a:lnTo>
                    <a:lnTo>
                      <a:pt x="1" y="6"/>
                    </a:lnTo>
                    <a:lnTo>
                      <a:pt x="1" y="6"/>
                    </a:lnTo>
                    <a:lnTo>
                      <a:pt x="1" y="6"/>
                    </a:lnTo>
                    <a:lnTo>
                      <a:pt x="1" y="6"/>
                    </a:lnTo>
                    <a:lnTo>
                      <a:pt x="1" y="6"/>
                    </a:lnTo>
                    <a:lnTo>
                      <a:pt x="1" y="6"/>
                    </a:lnTo>
                    <a:lnTo>
                      <a:pt x="1" y="5"/>
                    </a:lnTo>
                    <a:lnTo>
                      <a:pt x="1" y="5"/>
                    </a:lnTo>
                    <a:lnTo>
                      <a:pt x="1" y="5"/>
                    </a:lnTo>
                    <a:lnTo>
                      <a:pt x="1" y="5"/>
                    </a:lnTo>
                    <a:lnTo>
                      <a:pt x="2" y="5"/>
                    </a:lnTo>
                    <a:lnTo>
                      <a:pt x="2" y="5"/>
                    </a:lnTo>
                    <a:lnTo>
                      <a:pt x="2" y="5"/>
                    </a:lnTo>
                    <a:lnTo>
                      <a:pt x="2" y="5"/>
                    </a:lnTo>
                    <a:lnTo>
                      <a:pt x="2" y="4"/>
                    </a:lnTo>
                    <a:lnTo>
                      <a:pt x="2" y="4"/>
                    </a:lnTo>
                    <a:lnTo>
                      <a:pt x="2" y="4"/>
                    </a:lnTo>
                    <a:lnTo>
                      <a:pt x="2" y="4"/>
                    </a:lnTo>
                    <a:lnTo>
                      <a:pt x="2" y="4"/>
                    </a:lnTo>
                    <a:lnTo>
                      <a:pt x="2" y="4"/>
                    </a:lnTo>
                    <a:lnTo>
                      <a:pt x="3" y="4"/>
                    </a:lnTo>
                    <a:lnTo>
                      <a:pt x="3" y="4"/>
                    </a:lnTo>
                    <a:lnTo>
                      <a:pt x="3" y="4"/>
                    </a:lnTo>
                    <a:lnTo>
                      <a:pt x="3" y="3"/>
                    </a:lnTo>
                    <a:lnTo>
                      <a:pt x="3" y="3"/>
                    </a:lnTo>
                    <a:lnTo>
                      <a:pt x="3" y="3"/>
                    </a:lnTo>
                    <a:lnTo>
                      <a:pt x="3" y="3"/>
                    </a:lnTo>
                    <a:lnTo>
                      <a:pt x="3" y="3"/>
                    </a:lnTo>
                    <a:lnTo>
                      <a:pt x="4" y="3"/>
                    </a:lnTo>
                    <a:lnTo>
                      <a:pt x="4" y="3"/>
                    </a:lnTo>
                    <a:lnTo>
                      <a:pt x="4" y="3"/>
                    </a:lnTo>
                    <a:lnTo>
                      <a:pt x="4" y="3"/>
                    </a:lnTo>
                    <a:lnTo>
                      <a:pt x="4" y="3"/>
                    </a:lnTo>
                    <a:lnTo>
                      <a:pt x="4" y="1"/>
                    </a:lnTo>
                    <a:lnTo>
                      <a:pt x="4" y="1"/>
                    </a:lnTo>
                    <a:lnTo>
                      <a:pt x="4" y="1"/>
                    </a:lnTo>
                    <a:lnTo>
                      <a:pt x="4" y="1"/>
                    </a:lnTo>
                    <a:lnTo>
                      <a:pt x="4" y="1"/>
                    </a:lnTo>
                    <a:lnTo>
                      <a:pt x="4" y="1"/>
                    </a:lnTo>
                    <a:lnTo>
                      <a:pt x="4" y="1"/>
                    </a:lnTo>
                    <a:lnTo>
                      <a:pt x="4" y="1"/>
                    </a:lnTo>
                    <a:lnTo>
                      <a:pt x="4" y="1"/>
                    </a:lnTo>
                    <a:lnTo>
                      <a:pt x="4" y="1"/>
                    </a:lnTo>
                    <a:lnTo>
                      <a:pt x="5" y="1"/>
                    </a:lnTo>
                    <a:lnTo>
                      <a:pt x="5" y="1"/>
                    </a:lnTo>
                    <a:lnTo>
                      <a:pt x="5" y="1"/>
                    </a:lnTo>
                    <a:lnTo>
                      <a:pt x="5" y="1"/>
                    </a:lnTo>
                    <a:lnTo>
                      <a:pt x="5" y="1"/>
                    </a:lnTo>
                    <a:lnTo>
                      <a:pt x="5" y="0"/>
                    </a:lnTo>
                    <a:lnTo>
                      <a:pt x="5" y="0"/>
                    </a:lnTo>
                    <a:lnTo>
                      <a:pt x="6" y="0"/>
                    </a:lnTo>
                    <a:lnTo>
                      <a:pt x="6" y="0"/>
                    </a:lnTo>
                    <a:lnTo>
                      <a:pt x="6" y="0"/>
                    </a:lnTo>
                    <a:lnTo>
                      <a:pt x="6" y="0"/>
                    </a:lnTo>
                    <a:lnTo>
                      <a:pt x="6" y="0"/>
                    </a:lnTo>
                    <a:lnTo>
                      <a:pt x="6" y="0"/>
                    </a:lnTo>
                    <a:lnTo>
                      <a:pt x="7" y="0"/>
                    </a:lnTo>
                    <a:lnTo>
                      <a:pt x="7" y="0"/>
                    </a:lnTo>
                    <a:lnTo>
                      <a:pt x="7" y="0"/>
                    </a:lnTo>
                    <a:lnTo>
                      <a:pt x="7" y="0"/>
                    </a:lnTo>
                    <a:lnTo>
                      <a:pt x="7" y="0"/>
                    </a:lnTo>
                    <a:lnTo>
                      <a:pt x="7" y="0"/>
                    </a:lnTo>
                    <a:lnTo>
                      <a:pt x="7" y="0"/>
                    </a:lnTo>
                    <a:lnTo>
                      <a:pt x="8" y="0"/>
                    </a:lnTo>
                    <a:lnTo>
                      <a:pt x="8" y="0"/>
                    </a:lnTo>
                    <a:lnTo>
                      <a:pt x="8" y="0"/>
                    </a:lnTo>
                    <a:lnTo>
                      <a:pt x="8" y="0"/>
                    </a:lnTo>
                    <a:lnTo>
                      <a:pt x="8" y="0"/>
                    </a:lnTo>
                    <a:lnTo>
                      <a:pt x="8" y="0"/>
                    </a:lnTo>
                    <a:lnTo>
                      <a:pt x="9" y="0"/>
                    </a:lnTo>
                    <a:lnTo>
                      <a:pt x="9" y="0"/>
                    </a:lnTo>
                    <a:lnTo>
                      <a:pt x="9" y="0"/>
                    </a:lnTo>
                    <a:lnTo>
                      <a:pt x="9" y="0"/>
                    </a:lnTo>
                    <a:lnTo>
                      <a:pt x="9" y="0"/>
                    </a:lnTo>
                    <a:lnTo>
                      <a:pt x="9" y="0"/>
                    </a:lnTo>
                    <a:lnTo>
                      <a:pt x="10" y="0"/>
                    </a:lnTo>
                    <a:lnTo>
                      <a:pt x="10" y="0"/>
                    </a:lnTo>
                    <a:lnTo>
                      <a:pt x="10" y="0"/>
                    </a:lnTo>
                    <a:lnTo>
                      <a:pt x="10" y="0"/>
                    </a:lnTo>
                    <a:lnTo>
                      <a:pt x="10" y="0"/>
                    </a:lnTo>
                    <a:lnTo>
                      <a:pt x="10" y="0"/>
                    </a:lnTo>
                    <a:lnTo>
                      <a:pt x="10" y="0"/>
                    </a:lnTo>
                    <a:lnTo>
                      <a:pt x="10" y="0"/>
                    </a:lnTo>
                    <a:lnTo>
                      <a:pt x="10" y="1"/>
                    </a:lnTo>
                    <a:lnTo>
                      <a:pt x="10" y="1"/>
                    </a:lnTo>
                    <a:lnTo>
                      <a:pt x="10" y="1"/>
                    </a:lnTo>
                    <a:lnTo>
                      <a:pt x="10" y="1"/>
                    </a:lnTo>
                    <a:lnTo>
                      <a:pt x="10" y="1"/>
                    </a:lnTo>
                    <a:lnTo>
                      <a:pt x="10" y="1"/>
                    </a:lnTo>
                    <a:lnTo>
                      <a:pt x="11" y="1"/>
                    </a:lnTo>
                    <a:lnTo>
                      <a:pt x="11" y="1"/>
                    </a:lnTo>
                    <a:lnTo>
                      <a:pt x="11" y="1"/>
                    </a:lnTo>
                    <a:lnTo>
                      <a:pt x="11" y="1"/>
                    </a:lnTo>
                    <a:lnTo>
                      <a:pt x="11" y="1"/>
                    </a:lnTo>
                    <a:lnTo>
                      <a:pt x="11" y="1"/>
                    </a:lnTo>
                    <a:lnTo>
                      <a:pt x="11" y="1"/>
                    </a:lnTo>
                    <a:lnTo>
                      <a:pt x="12" y="1"/>
                    </a:lnTo>
                    <a:lnTo>
                      <a:pt x="12" y="1"/>
                    </a:lnTo>
                    <a:lnTo>
                      <a:pt x="12" y="3"/>
                    </a:lnTo>
                    <a:lnTo>
                      <a:pt x="12" y="3"/>
                    </a:lnTo>
                    <a:lnTo>
                      <a:pt x="12" y="3"/>
                    </a:lnTo>
                    <a:lnTo>
                      <a:pt x="12" y="3"/>
                    </a:lnTo>
                    <a:lnTo>
                      <a:pt x="12" y="3"/>
                    </a:lnTo>
                    <a:lnTo>
                      <a:pt x="13" y="3"/>
                    </a:lnTo>
                    <a:lnTo>
                      <a:pt x="13" y="3"/>
                    </a:lnTo>
                    <a:lnTo>
                      <a:pt x="13" y="3"/>
                    </a:lnTo>
                    <a:lnTo>
                      <a:pt x="13" y="3"/>
                    </a:lnTo>
                    <a:lnTo>
                      <a:pt x="13" y="3"/>
                    </a:lnTo>
                    <a:lnTo>
                      <a:pt x="13" y="4"/>
                    </a:lnTo>
                    <a:lnTo>
                      <a:pt x="13" y="4"/>
                    </a:lnTo>
                    <a:lnTo>
                      <a:pt x="13" y="4"/>
                    </a:lnTo>
                    <a:lnTo>
                      <a:pt x="13" y="4"/>
                    </a:lnTo>
                    <a:lnTo>
                      <a:pt x="14" y="4"/>
                    </a:lnTo>
                    <a:lnTo>
                      <a:pt x="14" y="4"/>
                    </a:lnTo>
                    <a:lnTo>
                      <a:pt x="14" y="4"/>
                    </a:lnTo>
                    <a:lnTo>
                      <a:pt x="14" y="4"/>
                    </a:lnTo>
                    <a:lnTo>
                      <a:pt x="14" y="4"/>
                    </a:lnTo>
                    <a:lnTo>
                      <a:pt x="14" y="5"/>
                    </a:lnTo>
                    <a:lnTo>
                      <a:pt x="14" y="5"/>
                    </a:lnTo>
                    <a:lnTo>
                      <a:pt x="14" y="5"/>
                    </a:lnTo>
                    <a:lnTo>
                      <a:pt x="14" y="5"/>
                    </a:lnTo>
                    <a:lnTo>
                      <a:pt x="14" y="5"/>
                    </a:lnTo>
                    <a:lnTo>
                      <a:pt x="15" y="5"/>
                    </a:lnTo>
                    <a:lnTo>
                      <a:pt x="15" y="5"/>
                    </a:lnTo>
                    <a:lnTo>
                      <a:pt x="15" y="5"/>
                    </a:lnTo>
                    <a:lnTo>
                      <a:pt x="15" y="6"/>
                    </a:lnTo>
                    <a:lnTo>
                      <a:pt x="15" y="6"/>
                    </a:lnTo>
                    <a:lnTo>
                      <a:pt x="15" y="6"/>
                    </a:lnTo>
                    <a:lnTo>
                      <a:pt x="15" y="6"/>
                    </a:lnTo>
                    <a:lnTo>
                      <a:pt x="15" y="6"/>
                    </a:lnTo>
                    <a:lnTo>
                      <a:pt x="15" y="6"/>
                    </a:lnTo>
                    <a:lnTo>
                      <a:pt x="15" y="6"/>
                    </a:lnTo>
                    <a:lnTo>
                      <a:pt x="15" y="7"/>
                    </a:lnTo>
                    <a:lnTo>
                      <a:pt x="15" y="7"/>
                    </a:lnTo>
                    <a:lnTo>
                      <a:pt x="15" y="7"/>
                    </a:lnTo>
                    <a:lnTo>
                      <a:pt x="15" y="7"/>
                    </a:lnTo>
                    <a:lnTo>
                      <a:pt x="16" y="7"/>
                    </a:lnTo>
                    <a:lnTo>
                      <a:pt x="16" y="7"/>
                    </a:lnTo>
                    <a:lnTo>
                      <a:pt x="16" y="8"/>
                    </a:lnTo>
                    <a:lnTo>
                      <a:pt x="16" y="8"/>
                    </a:lnTo>
                    <a:lnTo>
                      <a:pt x="16" y="8"/>
                    </a:lnTo>
                    <a:lnTo>
                      <a:pt x="16" y="8"/>
                    </a:lnTo>
                    <a:lnTo>
                      <a:pt x="16" y="8"/>
                    </a:lnTo>
                    <a:lnTo>
                      <a:pt x="16" y="8"/>
                    </a:lnTo>
                    <a:lnTo>
                      <a:pt x="16" y="8"/>
                    </a:lnTo>
                    <a:lnTo>
                      <a:pt x="16" y="9"/>
                    </a:lnTo>
                    <a:lnTo>
                      <a:pt x="16" y="9"/>
                    </a:lnTo>
                    <a:lnTo>
                      <a:pt x="16" y="9"/>
                    </a:lnTo>
                    <a:lnTo>
                      <a:pt x="16" y="9"/>
                    </a:lnTo>
                    <a:lnTo>
                      <a:pt x="16" y="9"/>
                    </a:lnTo>
                    <a:lnTo>
                      <a:pt x="16" y="9"/>
                    </a:lnTo>
                    <a:lnTo>
                      <a:pt x="16" y="10"/>
                    </a:lnTo>
                    <a:lnTo>
                      <a:pt x="16" y="10"/>
                    </a:lnTo>
                    <a:lnTo>
                      <a:pt x="16" y="10"/>
                    </a:lnTo>
                    <a:lnTo>
                      <a:pt x="16" y="10"/>
                    </a:lnTo>
                    <a:lnTo>
                      <a:pt x="16" y="1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73" name="Freeform 167"/>
              <p:cNvSpPr>
                <a:spLocks/>
              </p:cNvSpPr>
              <p:nvPr/>
            </p:nvSpPr>
            <p:spPr bwMode="auto">
              <a:xfrm>
                <a:off x="6465" y="3481"/>
                <a:ext cx="16" cy="20"/>
              </a:xfrm>
              <a:custGeom>
                <a:avLst/>
                <a:gdLst>
                  <a:gd name="T0" fmla="*/ 16 w 16"/>
                  <a:gd name="T1" fmla="*/ 11 h 20"/>
                  <a:gd name="T2" fmla="*/ 16 w 16"/>
                  <a:gd name="T3" fmla="*/ 12 h 20"/>
                  <a:gd name="T4" fmla="*/ 16 w 16"/>
                  <a:gd name="T5" fmla="*/ 12 h 20"/>
                  <a:gd name="T6" fmla="*/ 15 w 16"/>
                  <a:gd name="T7" fmla="*/ 13 h 20"/>
                  <a:gd name="T8" fmla="*/ 15 w 16"/>
                  <a:gd name="T9" fmla="*/ 14 h 20"/>
                  <a:gd name="T10" fmla="*/ 15 w 16"/>
                  <a:gd name="T11" fmla="*/ 15 h 20"/>
                  <a:gd name="T12" fmla="*/ 14 w 16"/>
                  <a:gd name="T13" fmla="*/ 17 h 20"/>
                  <a:gd name="T14" fmla="*/ 13 w 16"/>
                  <a:gd name="T15" fmla="*/ 17 h 20"/>
                  <a:gd name="T16" fmla="*/ 13 w 16"/>
                  <a:gd name="T17" fmla="*/ 18 h 20"/>
                  <a:gd name="T18" fmla="*/ 12 w 16"/>
                  <a:gd name="T19" fmla="*/ 19 h 20"/>
                  <a:gd name="T20" fmla="*/ 12 w 16"/>
                  <a:gd name="T21" fmla="*/ 19 h 20"/>
                  <a:gd name="T22" fmla="*/ 11 w 16"/>
                  <a:gd name="T23" fmla="*/ 19 h 20"/>
                  <a:gd name="T24" fmla="*/ 10 w 16"/>
                  <a:gd name="T25" fmla="*/ 20 h 20"/>
                  <a:gd name="T26" fmla="*/ 9 w 16"/>
                  <a:gd name="T27" fmla="*/ 20 h 20"/>
                  <a:gd name="T28" fmla="*/ 8 w 16"/>
                  <a:gd name="T29" fmla="*/ 20 h 20"/>
                  <a:gd name="T30" fmla="*/ 7 w 16"/>
                  <a:gd name="T31" fmla="*/ 20 h 20"/>
                  <a:gd name="T32" fmla="*/ 6 w 16"/>
                  <a:gd name="T33" fmla="*/ 20 h 20"/>
                  <a:gd name="T34" fmla="*/ 6 w 16"/>
                  <a:gd name="T35" fmla="*/ 20 h 20"/>
                  <a:gd name="T36" fmla="*/ 6 w 16"/>
                  <a:gd name="T37" fmla="*/ 19 h 20"/>
                  <a:gd name="T38" fmla="*/ 5 w 16"/>
                  <a:gd name="T39" fmla="*/ 19 h 20"/>
                  <a:gd name="T40" fmla="*/ 4 w 16"/>
                  <a:gd name="T41" fmla="*/ 18 h 20"/>
                  <a:gd name="T42" fmla="*/ 3 w 16"/>
                  <a:gd name="T43" fmla="*/ 18 h 20"/>
                  <a:gd name="T44" fmla="*/ 3 w 16"/>
                  <a:gd name="T45" fmla="*/ 17 h 20"/>
                  <a:gd name="T46" fmla="*/ 2 w 16"/>
                  <a:gd name="T47" fmla="*/ 15 h 20"/>
                  <a:gd name="T48" fmla="*/ 1 w 16"/>
                  <a:gd name="T49" fmla="*/ 15 h 20"/>
                  <a:gd name="T50" fmla="*/ 1 w 16"/>
                  <a:gd name="T51" fmla="*/ 14 h 20"/>
                  <a:gd name="T52" fmla="*/ 1 w 16"/>
                  <a:gd name="T53" fmla="*/ 13 h 20"/>
                  <a:gd name="T54" fmla="*/ 0 w 16"/>
                  <a:gd name="T55" fmla="*/ 12 h 20"/>
                  <a:gd name="T56" fmla="*/ 0 w 16"/>
                  <a:gd name="T57" fmla="*/ 11 h 20"/>
                  <a:gd name="T58" fmla="*/ 0 w 16"/>
                  <a:gd name="T59" fmla="*/ 10 h 20"/>
                  <a:gd name="T60" fmla="*/ 0 w 16"/>
                  <a:gd name="T61" fmla="*/ 9 h 20"/>
                  <a:gd name="T62" fmla="*/ 0 w 16"/>
                  <a:gd name="T63" fmla="*/ 8 h 20"/>
                  <a:gd name="T64" fmla="*/ 0 w 16"/>
                  <a:gd name="T65" fmla="*/ 7 h 20"/>
                  <a:gd name="T66" fmla="*/ 1 w 16"/>
                  <a:gd name="T67" fmla="*/ 6 h 20"/>
                  <a:gd name="T68" fmla="*/ 1 w 16"/>
                  <a:gd name="T69" fmla="*/ 5 h 20"/>
                  <a:gd name="T70" fmla="*/ 2 w 16"/>
                  <a:gd name="T71" fmla="*/ 5 h 20"/>
                  <a:gd name="T72" fmla="*/ 2 w 16"/>
                  <a:gd name="T73" fmla="*/ 3 h 20"/>
                  <a:gd name="T74" fmla="*/ 3 w 16"/>
                  <a:gd name="T75" fmla="*/ 2 h 20"/>
                  <a:gd name="T76" fmla="*/ 4 w 16"/>
                  <a:gd name="T77" fmla="*/ 1 h 20"/>
                  <a:gd name="T78" fmla="*/ 4 w 16"/>
                  <a:gd name="T79" fmla="*/ 1 h 20"/>
                  <a:gd name="T80" fmla="*/ 5 w 16"/>
                  <a:gd name="T81" fmla="*/ 1 h 20"/>
                  <a:gd name="T82" fmla="*/ 6 w 16"/>
                  <a:gd name="T83" fmla="*/ 0 h 20"/>
                  <a:gd name="T84" fmla="*/ 6 w 16"/>
                  <a:gd name="T85" fmla="*/ 0 h 20"/>
                  <a:gd name="T86" fmla="*/ 7 w 16"/>
                  <a:gd name="T87" fmla="*/ 0 h 20"/>
                  <a:gd name="T88" fmla="*/ 8 w 16"/>
                  <a:gd name="T89" fmla="*/ 0 h 20"/>
                  <a:gd name="T90" fmla="*/ 9 w 16"/>
                  <a:gd name="T91" fmla="*/ 0 h 20"/>
                  <a:gd name="T92" fmla="*/ 10 w 16"/>
                  <a:gd name="T93" fmla="*/ 0 h 20"/>
                  <a:gd name="T94" fmla="*/ 11 w 16"/>
                  <a:gd name="T95" fmla="*/ 0 h 20"/>
                  <a:gd name="T96" fmla="*/ 12 w 16"/>
                  <a:gd name="T97" fmla="*/ 0 h 20"/>
                  <a:gd name="T98" fmla="*/ 12 w 16"/>
                  <a:gd name="T99" fmla="*/ 1 h 20"/>
                  <a:gd name="T100" fmla="*/ 12 w 16"/>
                  <a:gd name="T101" fmla="*/ 1 h 20"/>
                  <a:gd name="T102" fmla="*/ 13 w 16"/>
                  <a:gd name="T103" fmla="*/ 2 h 20"/>
                  <a:gd name="T104" fmla="*/ 14 w 16"/>
                  <a:gd name="T105" fmla="*/ 3 h 20"/>
                  <a:gd name="T106" fmla="*/ 14 w 16"/>
                  <a:gd name="T107" fmla="*/ 3 h 20"/>
                  <a:gd name="T108" fmla="*/ 15 w 16"/>
                  <a:gd name="T109" fmla="*/ 5 h 20"/>
                  <a:gd name="T110" fmla="*/ 15 w 16"/>
                  <a:gd name="T111" fmla="*/ 6 h 20"/>
                  <a:gd name="T112" fmla="*/ 16 w 16"/>
                  <a:gd name="T113" fmla="*/ 7 h 20"/>
                  <a:gd name="T114" fmla="*/ 16 w 16"/>
                  <a:gd name="T115" fmla="*/ 8 h 20"/>
                  <a:gd name="T116" fmla="*/ 16 w 16"/>
                  <a:gd name="T117" fmla="*/ 9 h 20"/>
                  <a:gd name="T118" fmla="*/ 16 w 16"/>
                  <a:gd name="T1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 h="20">
                    <a:moveTo>
                      <a:pt x="16" y="10"/>
                    </a:moveTo>
                    <a:lnTo>
                      <a:pt x="16" y="10"/>
                    </a:lnTo>
                    <a:lnTo>
                      <a:pt x="16" y="10"/>
                    </a:lnTo>
                    <a:lnTo>
                      <a:pt x="16" y="10"/>
                    </a:lnTo>
                    <a:lnTo>
                      <a:pt x="16" y="10"/>
                    </a:lnTo>
                    <a:lnTo>
                      <a:pt x="16" y="11"/>
                    </a:lnTo>
                    <a:lnTo>
                      <a:pt x="16" y="11"/>
                    </a:lnTo>
                    <a:lnTo>
                      <a:pt x="16" y="11"/>
                    </a:lnTo>
                    <a:lnTo>
                      <a:pt x="16" y="11"/>
                    </a:lnTo>
                    <a:lnTo>
                      <a:pt x="16" y="11"/>
                    </a:lnTo>
                    <a:lnTo>
                      <a:pt x="16" y="11"/>
                    </a:lnTo>
                    <a:lnTo>
                      <a:pt x="16" y="12"/>
                    </a:lnTo>
                    <a:lnTo>
                      <a:pt x="16" y="12"/>
                    </a:lnTo>
                    <a:lnTo>
                      <a:pt x="16" y="12"/>
                    </a:lnTo>
                    <a:lnTo>
                      <a:pt x="16" y="12"/>
                    </a:lnTo>
                    <a:lnTo>
                      <a:pt x="16" y="12"/>
                    </a:lnTo>
                    <a:lnTo>
                      <a:pt x="16" y="12"/>
                    </a:lnTo>
                    <a:lnTo>
                      <a:pt x="16" y="12"/>
                    </a:lnTo>
                    <a:lnTo>
                      <a:pt x="16" y="13"/>
                    </a:lnTo>
                    <a:lnTo>
                      <a:pt x="16" y="13"/>
                    </a:lnTo>
                    <a:lnTo>
                      <a:pt x="16" y="13"/>
                    </a:lnTo>
                    <a:lnTo>
                      <a:pt x="16" y="13"/>
                    </a:lnTo>
                    <a:lnTo>
                      <a:pt x="16" y="13"/>
                    </a:lnTo>
                    <a:lnTo>
                      <a:pt x="15" y="13"/>
                    </a:lnTo>
                    <a:lnTo>
                      <a:pt x="15" y="14"/>
                    </a:lnTo>
                    <a:lnTo>
                      <a:pt x="15" y="14"/>
                    </a:lnTo>
                    <a:lnTo>
                      <a:pt x="15" y="14"/>
                    </a:lnTo>
                    <a:lnTo>
                      <a:pt x="15" y="14"/>
                    </a:lnTo>
                    <a:lnTo>
                      <a:pt x="15" y="14"/>
                    </a:lnTo>
                    <a:lnTo>
                      <a:pt x="15" y="14"/>
                    </a:lnTo>
                    <a:lnTo>
                      <a:pt x="15" y="14"/>
                    </a:lnTo>
                    <a:lnTo>
                      <a:pt x="15" y="15"/>
                    </a:lnTo>
                    <a:lnTo>
                      <a:pt x="15" y="15"/>
                    </a:lnTo>
                    <a:lnTo>
                      <a:pt x="15" y="15"/>
                    </a:lnTo>
                    <a:lnTo>
                      <a:pt x="15" y="15"/>
                    </a:lnTo>
                    <a:lnTo>
                      <a:pt x="15" y="15"/>
                    </a:lnTo>
                    <a:lnTo>
                      <a:pt x="14" y="15"/>
                    </a:lnTo>
                    <a:lnTo>
                      <a:pt x="14" y="15"/>
                    </a:lnTo>
                    <a:lnTo>
                      <a:pt x="14" y="15"/>
                    </a:lnTo>
                    <a:lnTo>
                      <a:pt x="14" y="17"/>
                    </a:lnTo>
                    <a:lnTo>
                      <a:pt x="14" y="17"/>
                    </a:lnTo>
                    <a:lnTo>
                      <a:pt x="14" y="17"/>
                    </a:lnTo>
                    <a:lnTo>
                      <a:pt x="14" y="17"/>
                    </a:lnTo>
                    <a:lnTo>
                      <a:pt x="14" y="17"/>
                    </a:lnTo>
                    <a:lnTo>
                      <a:pt x="14" y="17"/>
                    </a:lnTo>
                    <a:lnTo>
                      <a:pt x="14" y="17"/>
                    </a:lnTo>
                    <a:lnTo>
                      <a:pt x="13" y="17"/>
                    </a:lnTo>
                    <a:lnTo>
                      <a:pt x="13" y="17"/>
                    </a:lnTo>
                    <a:lnTo>
                      <a:pt x="13" y="18"/>
                    </a:lnTo>
                    <a:lnTo>
                      <a:pt x="13" y="18"/>
                    </a:lnTo>
                    <a:lnTo>
                      <a:pt x="13" y="18"/>
                    </a:lnTo>
                    <a:lnTo>
                      <a:pt x="13" y="18"/>
                    </a:lnTo>
                    <a:lnTo>
                      <a:pt x="13" y="18"/>
                    </a:lnTo>
                    <a:lnTo>
                      <a:pt x="13" y="18"/>
                    </a:lnTo>
                    <a:lnTo>
                      <a:pt x="12" y="18"/>
                    </a:lnTo>
                    <a:lnTo>
                      <a:pt x="12" y="18"/>
                    </a:lnTo>
                    <a:lnTo>
                      <a:pt x="12" y="18"/>
                    </a:lnTo>
                    <a:lnTo>
                      <a:pt x="12" y="18"/>
                    </a:lnTo>
                    <a:lnTo>
                      <a:pt x="12" y="19"/>
                    </a:lnTo>
                    <a:lnTo>
                      <a:pt x="12" y="19"/>
                    </a:lnTo>
                    <a:lnTo>
                      <a:pt x="12" y="19"/>
                    </a:lnTo>
                    <a:lnTo>
                      <a:pt x="12" y="19"/>
                    </a:lnTo>
                    <a:lnTo>
                      <a:pt x="12" y="19"/>
                    </a:lnTo>
                    <a:lnTo>
                      <a:pt x="12" y="19"/>
                    </a:lnTo>
                    <a:lnTo>
                      <a:pt x="12" y="19"/>
                    </a:lnTo>
                    <a:lnTo>
                      <a:pt x="12" y="19"/>
                    </a:lnTo>
                    <a:lnTo>
                      <a:pt x="12" y="19"/>
                    </a:lnTo>
                    <a:lnTo>
                      <a:pt x="12" y="19"/>
                    </a:lnTo>
                    <a:lnTo>
                      <a:pt x="12" y="19"/>
                    </a:lnTo>
                    <a:lnTo>
                      <a:pt x="11" y="19"/>
                    </a:lnTo>
                    <a:lnTo>
                      <a:pt x="11" y="19"/>
                    </a:lnTo>
                    <a:lnTo>
                      <a:pt x="11" y="19"/>
                    </a:lnTo>
                    <a:lnTo>
                      <a:pt x="11" y="20"/>
                    </a:lnTo>
                    <a:lnTo>
                      <a:pt x="11" y="20"/>
                    </a:lnTo>
                    <a:lnTo>
                      <a:pt x="11" y="20"/>
                    </a:lnTo>
                    <a:lnTo>
                      <a:pt x="10" y="20"/>
                    </a:lnTo>
                    <a:lnTo>
                      <a:pt x="10" y="20"/>
                    </a:lnTo>
                    <a:lnTo>
                      <a:pt x="10" y="20"/>
                    </a:lnTo>
                    <a:lnTo>
                      <a:pt x="10" y="20"/>
                    </a:lnTo>
                    <a:lnTo>
                      <a:pt x="10" y="20"/>
                    </a:lnTo>
                    <a:lnTo>
                      <a:pt x="10" y="20"/>
                    </a:lnTo>
                    <a:lnTo>
                      <a:pt x="10" y="20"/>
                    </a:lnTo>
                    <a:lnTo>
                      <a:pt x="9" y="20"/>
                    </a:lnTo>
                    <a:lnTo>
                      <a:pt x="9" y="20"/>
                    </a:lnTo>
                    <a:lnTo>
                      <a:pt x="9" y="20"/>
                    </a:lnTo>
                    <a:lnTo>
                      <a:pt x="9" y="20"/>
                    </a:lnTo>
                    <a:lnTo>
                      <a:pt x="9" y="20"/>
                    </a:lnTo>
                    <a:lnTo>
                      <a:pt x="9" y="20"/>
                    </a:lnTo>
                    <a:lnTo>
                      <a:pt x="8" y="20"/>
                    </a:lnTo>
                    <a:lnTo>
                      <a:pt x="8" y="20"/>
                    </a:lnTo>
                    <a:lnTo>
                      <a:pt x="8" y="20"/>
                    </a:lnTo>
                    <a:lnTo>
                      <a:pt x="8" y="20"/>
                    </a:lnTo>
                    <a:lnTo>
                      <a:pt x="8" y="20"/>
                    </a:lnTo>
                    <a:lnTo>
                      <a:pt x="8" y="20"/>
                    </a:lnTo>
                    <a:lnTo>
                      <a:pt x="8" y="20"/>
                    </a:lnTo>
                    <a:lnTo>
                      <a:pt x="7" y="20"/>
                    </a:lnTo>
                    <a:lnTo>
                      <a:pt x="7" y="20"/>
                    </a:lnTo>
                    <a:lnTo>
                      <a:pt x="7" y="20"/>
                    </a:lnTo>
                    <a:lnTo>
                      <a:pt x="7" y="20"/>
                    </a:lnTo>
                    <a:lnTo>
                      <a:pt x="7" y="20"/>
                    </a:lnTo>
                    <a:lnTo>
                      <a:pt x="7" y="20"/>
                    </a:lnTo>
                    <a:lnTo>
                      <a:pt x="6" y="20"/>
                    </a:lnTo>
                    <a:lnTo>
                      <a:pt x="6" y="20"/>
                    </a:lnTo>
                    <a:lnTo>
                      <a:pt x="6" y="20"/>
                    </a:lnTo>
                    <a:lnTo>
                      <a:pt x="6" y="20"/>
                    </a:lnTo>
                    <a:lnTo>
                      <a:pt x="6" y="20"/>
                    </a:lnTo>
                    <a:lnTo>
                      <a:pt x="6" y="20"/>
                    </a:lnTo>
                    <a:lnTo>
                      <a:pt x="6" y="20"/>
                    </a:lnTo>
                    <a:lnTo>
                      <a:pt x="6" y="20"/>
                    </a:lnTo>
                    <a:lnTo>
                      <a:pt x="6" y="19"/>
                    </a:lnTo>
                    <a:lnTo>
                      <a:pt x="6" y="19"/>
                    </a:lnTo>
                    <a:lnTo>
                      <a:pt x="6" y="19"/>
                    </a:lnTo>
                    <a:lnTo>
                      <a:pt x="6" y="19"/>
                    </a:lnTo>
                    <a:lnTo>
                      <a:pt x="6" y="19"/>
                    </a:lnTo>
                    <a:lnTo>
                      <a:pt x="5" y="19"/>
                    </a:lnTo>
                    <a:lnTo>
                      <a:pt x="5" y="19"/>
                    </a:lnTo>
                    <a:lnTo>
                      <a:pt x="5" y="19"/>
                    </a:lnTo>
                    <a:lnTo>
                      <a:pt x="5" y="19"/>
                    </a:lnTo>
                    <a:lnTo>
                      <a:pt x="5" y="19"/>
                    </a:lnTo>
                    <a:lnTo>
                      <a:pt x="5" y="19"/>
                    </a:lnTo>
                    <a:lnTo>
                      <a:pt x="5" y="19"/>
                    </a:lnTo>
                    <a:lnTo>
                      <a:pt x="4" y="19"/>
                    </a:lnTo>
                    <a:lnTo>
                      <a:pt x="4" y="19"/>
                    </a:lnTo>
                    <a:lnTo>
                      <a:pt x="4" y="18"/>
                    </a:lnTo>
                    <a:lnTo>
                      <a:pt x="4" y="18"/>
                    </a:lnTo>
                    <a:lnTo>
                      <a:pt x="4" y="18"/>
                    </a:lnTo>
                    <a:lnTo>
                      <a:pt x="4" y="18"/>
                    </a:lnTo>
                    <a:lnTo>
                      <a:pt x="4" y="18"/>
                    </a:lnTo>
                    <a:lnTo>
                      <a:pt x="4" y="18"/>
                    </a:lnTo>
                    <a:lnTo>
                      <a:pt x="3" y="18"/>
                    </a:lnTo>
                    <a:lnTo>
                      <a:pt x="3" y="18"/>
                    </a:lnTo>
                    <a:lnTo>
                      <a:pt x="3" y="18"/>
                    </a:lnTo>
                    <a:lnTo>
                      <a:pt x="3" y="18"/>
                    </a:lnTo>
                    <a:lnTo>
                      <a:pt x="3" y="17"/>
                    </a:lnTo>
                    <a:lnTo>
                      <a:pt x="3" y="17"/>
                    </a:lnTo>
                    <a:lnTo>
                      <a:pt x="3" y="17"/>
                    </a:lnTo>
                    <a:lnTo>
                      <a:pt x="3" y="17"/>
                    </a:lnTo>
                    <a:lnTo>
                      <a:pt x="3" y="17"/>
                    </a:lnTo>
                    <a:lnTo>
                      <a:pt x="2" y="17"/>
                    </a:lnTo>
                    <a:lnTo>
                      <a:pt x="2" y="17"/>
                    </a:lnTo>
                    <a:lnTo>
                      <a:pt x="2" y="17"/>
                    </a:lnTo>
                    <a:lnTo>
                      <a:pt x="2" y="17"/>
                    </a:lnTo>
                    <a:lnTo>
                      <a:pt x="2" y="15"/>
                    </a:lnTo>
                    <a:lnTo>
                      <a:pt x="2" y="15"/>
                    </a:lnTo>
                    <a:lnTo>
                      <a:pt x="2" y="15"/>
                    </a:lnTo>
                    <a:lnTo>
                      <a:pt x="2" y="15"/>
                    </a:lnTo>
                    <a:lnTo>
                      <a:pt x="2" y="15"/>
                    </a:lnTo>
                    <a:lnTo>
                      <a:pt x="2" y="15"/>
                    </a:lnTo>
                    <a:lnTo>
                      <a:pt x="1" y="15"/>
                    </a:lnTo>
                    <a:lnTo>
                      <a:pt x="1" y="15"/>
                    </a:lnTo>
                    <a:lnTo>
                      <a:pt x="1" y="14"/>
                    </a:lnTo>
                    <a:lnTo>
                      <a:pt x="1" y="14"/>
                    </a:lnTo>
                    <a:lnTo>
                      <a:pt x="1" y="14"/>
                    </a:lnTo>
                    <a:lnTo>
                      <a:pt x="1" y="14"/>
                    </a:lnTo>
                    <a:lnTo>
                      <a:pt x="1" y="14"/>
                    </a:lnTo>
                    <a:lnTo>
                      <a:pt x="1" y="14"/>
                    </a:lnTo>
                    <a:lnTo>
                      <a:pt x="1" y="14"/>
                    </a:lnTo>
                    <a:lnTo>
                      <a:pt x="1" y="13"/>
                    </a:lnTo>
                    <a:lnTo>
                      <a:pt x="1" y="13"/>
                    </a:lnTo>
                    <a:lnTo>
                      <a:pt x="1" y="13"/>
                    </a:lnTo>
                    <a:lnTo>
                      <a:pt x="1" y="13"/>
                    </a:lnTo>
                    <a:lnTo>
                      <a:pt x="1" y="13"/>
                    </a:lnTo>
                    <a:lnTo>
                      <a:pt x="1" y="13"/>
                    </a:lnTo>
                    <a:lnTo>
                      <a:pt x="0" y="12"/>
                    </a:lnTo>
                    <a:lnTo>
                      <a:pt x="0" y="12"/>
                    </a:lnTo>
                    <a:lnTo>
                      <a:pt x="0" y="12"/>
                    </a:lnTo>
                    <a:lnTo>
                      <a:pt x="0" y="12"/>
                    </a:lnTo>
                    <a:lnTo>
                      <a:pt x="0" y="12"/>
                    </a:lnTo>
                    <a:lnTo>
                      <a:pt x="0" y="12"/>
                    </a:lnTo>
                    <a:lnTo>
                      <a:pt x="0" y="12"/>
                    </a:lnTo>
                    <a:lnTo>
                      <a:pt x="0" y="11"/>
                    </a:lnTo>
                    <a:lnTo>
                      <a:pt x="0" y="11"/>
                    </a:lnTo>
                    <a:lnTo>
                      <a:pt x="0" y="11"/>
                    </a:lnTo>
                    <a:lnTo>
                      <a:pt x="0" y="11"/>
                    </a:lnTo>
                    <a:lnTo>
                      <a:pt x="0" y="11"/>
                    </a:lnTo>
                    <a:lnTo>
                      <a:pt x="0" y="11"/>
                    </a:lnTo>
                    <a:lnTo>
                      <a:pt x="0" y="10"/>
                    </a:lnTo>
                    <a:lnTo>
                      <a:pt x="0" y="10"/>
                    </a:lnTo>
                    <a:lnTo>
                      <a:pt x="0" y="10"/>
                    </a:lnTo>
                    <a:lnTo>
                      <a:pt x="0" y="10"/>
                    </a:lnTo>
                    <a:lnTo>
                      <a:pt x="0" y="10"/>
                    </a:lnTo>
                    <a:lnTo>
                      <a:pt x="0" y="10"/>
                    </a:lnTo>
                    <a:lnTo>
                      <a:pt x="0" y="9"/>
                    </a:lnTo>
                    <a:lnTo>
                      <a:pt x="0" y="9"/>
                    </a:lnTo>
                    <a:lnTo>
                      <a:pt x="0" y="9"/>
                    </a:lnTo>
                    <a:lnTo>
                      <a:pt x="0" y="9"/>
                    </a:lnTo>
                    <a:lnTo>
                      <a:pt x="0" y="9"/>
                    </a:lnTo>
                    <a:lnTo>
                      <a:pt x="0" y="9"/>
                    </a:lnTo>
                    <a:lnTo>
                      <a:pt x="0" y="9"/>
                    </a:lnTo>
                    <a:lnTo>
                      <a:pt x="0" y="8"/>
                    </a:lnTo>
                    <a:lnTo>
                      <a:pt x="0" y="8"/>
                    </a:lnTo>
                    <a:lnTo>
                      <a:pt x="0" y="8"/>
                    </a:lnTo>
                    <a:lnTo>
                      <a:pt x="0" y="8"/>
                    </a:lnTo>
                    <a:lnTo>
                      <a:pt x="0" y="8"/>
                    </a:lnTo>
                    <a:lnTo>
                      <a:pt x="0" y="8"/>
                    </a:lnTo>
                    <a:lnTo>
                      <a:pt x="0" y="7"/>
                    </a:lnTo>
                    <a:lnTo>
                      <a:pt x="0" y="7"/>
                    </a:lnTo>
                    <a:lnTo>
                      <a:pt x="0" y="7"/>
                    </a:lnTo>
                    <a:lnTo>
                      <a:pt x="1" y="7"/>
                    </a:lnTo>
                    <a:lnTo>
                      <a:pt x="1" y="7"/>
                    </a:lnTo>
                    <a:lnTo>
                      <a:pt x="1" y="7"/>
                    </a:lnTo>
                    <a:lnTo>
                      <a:pt x="1" y="7"/>
                    </a:lnTo>
                    <a:lnTo>
                      <a:pt x="1" y="6"/>
                    </a:lnTo>
                    <a:lnTo>
                      <a:pt x="1" y="6"/>
                    </a:lnTo>
                    <a:lnTo>
                      <a:pt x="1" y="6"/>
                    </a:lnTo>
                    <a:lnTo>
                      <a:pt x="1" y="6"/>
                    </a:lnTo>
                    <a:lnTo>
                      <a:pt x="1" y="6"/>
                    </a:lnTo>
                    <a:lnTo>
                      <a:pt x="1" y="6"/>
                    </a:lnTo>
                    <a:lnTo>
                      <a:pt x="1" y="6"/>
                    </a:lnTo>
                    <a:lnTo>
                      <a:pt x="1" y="5"/>
                    </a:lnTo>
                    <a:lnTo>
                      <a:pt x="1" y="5"/>
                    </a:lnTo>
                    <a:lnTo>
                      <a:pt x="1" y="5"/>
                    </a:lnTo>
                    <a:lnTo>
                      <a:pt x="1" y="5"/>
                    </a:lnTo>
                    <a:lnTo>
                      <a:pt x="2" y="5"/>
                    </a:lnTo>
                    <a:lnTo>
                      <a:pt x="2" y="5"/>
                    </a:lnTo>
                    <a:lnTo>
                      <a:pt x="2" y="5"/>
                    </a:lnTo>
                    <a:lnTo>
                      <a:pt x="2" y="3"/>
                    </a:lnTo>
                    <a:lnTo>
                      <a:pt x="2" y="3"/>
                    </a:lnTo>
                    <a:lnTo>
                      <a:pt x="2" y="3"/>
                    </a:lnTo>
                    <a:lnTo>
                      <a:pt x="2" y="3"/>
                    </a:lnTo>
                    <a:lnTo>
                      <a:pt x="2" y="3"/>
                    </a:lnTo>
                    <a:lnTo>
                      <a:pt x="2" y="3"/>
                    </a:lnTo>
                    <a:lnTo>
                      <a:pt x="2" y="3"/>
                    </a:lnTo>
                    <a:lnTo>
                      <a:pt x="3" y="3"/>
                    </a:lnTo>
                    <a:lnTo>
                      <a:pt x="3" y="2"/>
                    </a:lnTo>
                    <a:lnTo>
                      <a:pt x="3" y="2"/>
                    </a:lnTo>
                    <a:lnTo>
                      <a:pt x="3" y="2"/>
                    </a:lnTo>
                    <a:lnTo>
                      <a:pt x="3" y="2"/>
                    </a:lnTo>
                    <a:lnTo>
                      <a:pt x="3" y="2"/>
                    </a:lnTo>
                    <a:lnTo>
                      <a:pt x="3" y="2"/>
                    </a:lnTo>
                    <a:lnTo>
                      <a:pt x="3" y="2"/>
                    </a:lnTo>
                    <a:lnTo>
                      <a:pt x="3" y="2"/>
                    </a:lnTo>
                    <a:lnTo>
                      <a:pt x="4" y="2"/>
                    </a:lnTo>
                    <a:lnTo>
                      <a:pt x="4" y="1"/>
                    </a:lnTo>
                    <a:lnTo>
                      <a:pt x="4" y="1"/>
                    </a:lnTo>
                    <a:lnTo>
                      <a:pt x="4" y="1"/>
                    </a:lnTo>
                    <a:lnTo>
                      <a:pt x="4" y="1"/>
                    </a:lnTo>
                    <a:lnTo>
                      <a:pt x="4" y="1"/>
                    </a:lnTo>
                    <a:lnTo>
                      <a:pt x="4" y="1"/>
                    </a:lnTo>
                    <a:lnTo>
                      <a:pt x="4" y="1"/>
                    </a:lnTo>
                    <a:lnTo>
                      <a:pt x="5" y="1"/>
                    </a:lnTo>
                    <a:lnTo>
                      <a:pt x="5" y="1"/>
                    </a:lnTo>
                    <a:lnTo>
                      <a:pt x="5" y="1"/>
                    </a:lnTo>
                    <a:lnTo>
                      <a:pt x="5" y="1"/>
                    </a:lnTo>
                    <a:lnTo>
                      <a:pt x="5" y="1"/>
                    </a:lnTo>
                    <a:lnTo>
                      <a:pt x="5" y="1"/>
                    </a:lnTo>
                    <a:lnTo>
                      <a:pt x="5"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7" y="0"/>
                    </a:lnTo>
                    <a:lnTo>
                      <a:pt x="7" y="0"/>
                    </a:lnTo>
                    <a:lnTo>
                      <a:pt x="7" y="0"/>
                    </a:lnTo>
                    <a:lnTo>
                      <a:pt x="7" y="0"/>
                    </a:lnTo>
                    <a:lnTo>
                      <a:pt x="7" y="0"/>
                    </a:lnTo>
                    <a:lnTo>
                      <a:pt x="7" y="0"/>
                    </a:lnTo>
                    <a:lnTo>
                      <a:pt x="8" y="0"/>
                    </a:lnTo>
                    <a:lnTo>
                      <a:pt x="8" y="0"/>
                    </a:lnTo>
                    <a:lnTo>
                      <a:pt x="8" y="0"/>
                    </a:lnTo>
                    <a:lnTo>
                      <a:pt x="8" y="0"/>
                    </a:lnTo>
                    <a:lnTo>
                      <a:pt x="8" y="0"/>
                    </a:lnTo>
                    <a:lnTo>
                      <a:pt x="8" y="0"/>
                    </a:lnTo>
                    <a:lnTo>
                      <a:pt x="8" y="0"/>
                    </a:lnTo>
                    <a:lnTo>
                      <a:pt x="9" y="0"/>
                    </a:lnTo>
                    <a:lnTo>
                      <a:pt x="9" y="0"/>
                    </a:lnTo>
                    <a:lnTo>
                      <a:pt x="9" y="0"/>
                    </a:lnTo>
                    <a:lnTo>
                      <a:pt x="9" y="0"/>
                    </a:lnTo>
                    <a:lnTo>
                      <a:pt x="9" y="0"/>
                    </a:lnTo>
                    <a:lnTo>
                      <a:pt x="9" y="0"/>
                    </a:lnTo>
                    <a:lnTo>
                      <a:pt x="10" y="0"/>
                    </a:lnTo>
                    <a:lnTo>
                      <a:pt x="10" y="0"/>
                    </a:lnTo>
                    <a:lnTo>
                      <a:pt x="10" y="0"/>
                    </a:lnTo>
                    <a:lnTo>
                      <a:pt x="10" y="0"/>
                    </a:lnTo>
                    <a:lnTo>
                      <a:pt x="10" y="0"/>
                    </a:lnTo>
                    <a:lnTo>
                      <a:pt x="10" y="0"/>
                    </a:lnTo>
                    <a:lnTo>
                      <a:pt x="10" y="0"/>
                    </a:lnTo>
                    <a:lnTo>
                      <a:pt x="11" y="0"/>
                    </a:lnTo>
                    <a:lnTo>
                      <a:pt x="11" y="0"/>
                    </a:lnTo>
                    <a:lnTo>
                      <a:pt x="11" y="0"/>
                    </a:lnTo>
                    <a:lnTo>
                      <a:pt x="11" y="0"/>
                    </a:lnTo>
                    <a:lnTo>
                      <a:pt x="11" y="0"/>
                    </a:lnTo>
                    <a:lnTo>
                      <a:pt x="11" y="0"/>
                    </a:lnTo>
                    <a:lnTo>
                      <a:pt x="12" y="0"/>
                    </a:lnTo>
                    <a:lnTo>
                      <a:pt x="12" y="0"/>
                    </a:lnTo>
                    <a:lnTo>
                      <a:pt x="12" y="0"/>
                    </a:lnTo>
                    <a:lnTo>
                      <a:pt x="12" y="1"/>
                    </a:lnTo>
                    <a:lnTo>
                      <a:pt x="12" y="1"/>
                    </a:lnTo>
                    <a:lnTo>
                      <a:pt x="12" y="1"/>
                    </a:lnTo>
                    <a:lnTo>
                      <a:pt x="12" y="1"/>
                    </a:lnTo>
                    <a:lnTo>
                      <a:pt x="12" y="1"/>
                    </a:lnTo>
                    <a:lnTo>
                      <a:pt x="12" y="1"/>
                    </a:lnTo>
                    <a:lnTo>
                      <a:pt x="12" y="1"/>
                    </a:lnTo>
                    <a:lnTo>
                      <a:pt x="12" y="1"/>
                    </a:lnTo>
                    <a:lnTo>
                      <a:pt x="12" y="1"/>
                    </a:lnTo>
                    <a:lnTo>
                      <a:pt x="12" y="1"/>
                    </a:lnTo>
                    <a:lnTo>
                      <a:pt x="12" y="1"/>
                    </a:lnTo>
                    <a:lnTo>
                      <a:pt x="12" y="1"/>
                    </a:lnTo>
                    <a:lnTo>
                      <a:pt x="13" y="1"/>
                    </a:lnTo>
                    <a:lnTo>
                      <a:pt x="13" y="2"/>
                    </a:lnTo>
                    <a:lnTo>
                      <a:pt x="13" y="2"/>
                    </a:lnTo>
                    <a:lnTo>
                      <a:pt x="13" y="2"/>
                    </a:lnTo>
                    <a:lnTo>
                      <a:pt x="13" y="2"/>
                    </a:lnTo>
                    <a:lnTo>
                      <a:pt x="13" y="2"/>
                    </a:lnTo>
                    <a:lnTo>
                      <a:pt x="13" y="2"/>
                    </a:lnTo>
                    <a:lnTo>
                      <a:pt x="13" y="2"/>
                    </a:lnTo>
                    <a:lnTo>
                      <a:pt x="14" y="2"/>
                    </a:lnTo>
                    <a:lnTo>
                      <a:pt x="14" y="2"/>
                    </a:lnTo>
                    <a:lnTo>
                      <a:pt x="14" y="3"/>
                    </a:lnTo>
                    <a:lnTo>
                      <a:pt x="14" y="3"/>
                    </a:lnTo>
                    <a:lnTo>
                      <a:pt x="14" y="3"/>
                    </a:lnTo>
                    <a:lnTo>
                      <a:pt x="14" y="3"/>
                    </a:lnTo>
                    <a:lnTo>
                      <a:pt x="14" y="3"/>
                    </a:lnTo>
                    <a:lnTo>
                      <a:pt x="14" y="3"/>
                    </a:lnTo>
                    <a:lnTo>
                      <a:pt x="14" y="3"/>
                    </a:lnTo>
                    <a:lnTo>
                      <a:pt x="14" y="3"/>
                    </a:lnTo>
                    <a:lnTo>
                      <a:pt x="15" y="5"/>
                    </a:lnTo>
                    <a:lnTo>
                      <a:pt x="15" y="5"/>
                    </a:lnTo>
                    <a:lnTo>
                      <a:pt x="15" y="5"/>
                    </a:lnTo>
                    <a:lnTo>
                      <a:pt x="15" y="5"/>
                    </a:lnTo>
                    <a:lnTo>
                      <a:pt x="15" y="5"/>
                    </a:lnTo>
                    <a:lnTo>
                      <a:pt x="15" y="5"/>
                    </a:lnTo>
                    <a:lnTo>
                      <a:pt x="15" y="5"/>
                    </a:lnTo>
                    <a:lnTo>
                      <a:pt x="15" y="6"/>
                    </a:lnTo>
                    <a:lnTo>
                      <a:pt x="15" y="6"/>
                    </a:lnTo>
                    <a:lnTo>
                      <a:pt x="15" y="6"/>
                    </a:lnTo>
                    <a:lnTo>
                      <a:pt x="15" y="6"/>
                    </a:lnTo>
                    <a:lnTo>
                      <a:pt x="15" y="6"/>
                    </a:lnTo>
                    <a:lnTo>
                      <a:pt x="15" y="6"/>
                    </a:lnTo>
                    <a:lnTo>
                      <a:pt x="16" y="6"/>
                    </a:lnTo>
                    <a:lnTo>
                      <a:pt x="16" y="7"/>
                    </a:lnTo>
                    <a:lnTo>
                      <a:pt x="16" y="7"/>
                    </a:lnTo>
                    <a:lnTo>
                      <a:pt x="16" y="7"/>
                    </a:lnTo>
                    <a:lnTo>
                      <a:pt x="16" y="7"/>
                    </a:lnTo>
                    <a:lnTo>
                      <a:pt x="16" y="7"/>
                    </a:lnTo>
                    <a:lnTo>
                      <a:pt x="16" y="7"/>
                    </a:lnTo>
                    <a:lnTo>
                      <a:pt x="16" y="7"/>
                    </a:lnTo>
                    <a:lnTo>
                      <a:pt x="16" y="8"/>
                    </a:lnTo>
                    <a:lnTo>
                      <a:pt x="16" y="8"/>
                    </a:lnTo>
                    <a:lnTo>
                      <a:pt x="16" y="8"/>
                    </a:lnTo>
                    <a:lnTo>
                      <a:pt x="16" y="8"/>
                    </a:lnTo>
                    <a:lnTo>
                      <a:pt x="16" y="8"/>
                    </a:lnTo>
                    <a:lnTo>
                      <a:pt x="16" y="8"/>
                    </a:lnTo>
                    <a:lnTo>
                      <a:pt x="16" y="9"/>
                    </a:lnTo>
                    <a:lnTo>
                      <a:pt x="16" y="9"/>
                    </a:lnTo>
                    <a:lnTo>
                      <a:pt x="16" y="9"/>
                    </a:lnTo>
                    <a:lnTo>
                      <a:pt x="16" y="9"/>
                    </a:lnTo>
                    <a:lnTo>
                      <a:pt x="16" y="9"/>
                    </a:lnTo>
                    <a:lnTo>
                      <a:pt x="16" y="9"/>
                    </a:lnTo>
                    <a:lnTo>
                      <a:pt x="16" y="9"/>
                    </a:lnTo>
                    <a:lnTo>
                      <a:pt x="16" y="10"/>
                    </a:lnTo>
                    <a:lnTo>
                      <a:pt x="16" y="1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74" name="Freeform 168"/>
              <p:cNvSpPr>
                <a:spLocks/>
              </p:cNvSpPr>
              <p:nvPr/>
            </p:nvSpPr>
            <p:spPr bwMode="auto">
              <a:xfrm>
                <a:off x="6612" y="3467"/>
                <a:ext cx="15" cy="20"/>
              </a:xfrm>
              <a:custGeom>
                <a:avLst/>
                <a:gdLst>
                  <a:gd name="T0" fmla="*/ 15 w 15"/>
                  <a:gd name="T1" fmla="*/ 11 h 20"/>
                  <a:gd name="T2" fmla="*/ 15 w 15"/>
                  <a:gd name="T3" fmla="*/ 12 h 20"/>
                  <a:gd name="T4" fmla="*/ 15 w 15"/>
                  <a:gd name="T5" fmla="*/ 13 h 20"/>
                  <a:gd name="T6" fmla="*/ 15 w 15"/>
                  <a:gd name="T7" fmla="*/ 13 h 20"/>
                  <a:gd name="T8" fmla="*/ 15 w 15"/>
                  <a:gd name="T9" fmla="*/ 14 h 20"/>
                  <a:gd name="T10" fmla="*/ 15 w 15"/>
                  <a:gd name="T11" fmla="*/ 15 h 20"/>
                  <a:gd name="T12" fmla="*/ 14 w 15"/>
                  <a:gd name="T13" fmla="*/ 16 h 20"/>
                  <a:gd name="T14" fmla="*/ 14 w 15"/>
                  <a:gd name="T15" fmla="*/ 17 h 20"/>
                  <a:gd name="T16" fmla="*/ 13 w 15"/>
                  <a:gd name="T17" fmla="*/ 17 h 20"/>
                  <a:gd name="T18" fmla="*/ 12 w 15"/>
                  <a:gd name="T19" fmla="*/ 19 h 20"/>
                  <a:gd name="T20" fmla="*/ 11 w 15"/>
                  <a:gd name="T21" fmla="*/ 19 h 20"/>
                  <a:gd name="T22" fmla="*/ 10 w 15"/>
                  <a:gd name="T23" fmla="*/ 20 h 20"/>
                  <a:gd name="T24" fmla="*/ 9 w 15"/>
                  <a:gd name="T25" fmla="*/ 20 h 20"/>
                  <a:gd name="T26" fmla="*/ 8 w 15"/>
                  <a:gd name="T27" fmla="*/ 20 h 20"/>
                  <a:gd name="T28" fmla="*/ 8 w 15"/>
                  <a:gd name="T29" fmla="*/ 20 h 20"/>
                  <a:gd name="T30" fmla="*/ 8 w 15"/>
                  <a:gd name="T31" fmla="*/ 20 h 20"/>
                  <a:gd name="T32" fmla="*/ 7 w 15"/>
                  <a:gd name="T33" fmla="*/ 20 h 20"/>
                  <a:gd name="T34" fmla="*/ 6 w 15"/>
                  <a:gd name="T35" fmla="*/ 20 h 20"/>
                  <a:gd name="T36" fmla="*/ 5 w 15"/>
                  <a:gd name="T37" fmla="*/ 19 h 20"/>
                  <a:gd name="T38" fmla="*/ 4 w 15"/>
                  <a:gd name="T39" fmla="*/ 19 h 20"/>
                  <a:gd name="T40" fmla="*/ 3 w 15"/>
                  <a:gd name="T41" fmla="*/ 17 h 20"/>
                  <a:gd name="T42" fmla="*/ 2 w 15"/>
                  <a:gd name="T43" fmla="*/ 17 h 20"/>
                  <a:gd name="T44" fmla="*/ 2 w 15"/>
                  <a:gd name="T45" fmla="*/ 16 h 20"/>
                  <a:gd name="T46" fmla="*/ 2 w 15"/>
                  <a:gd name="T47" fmla="*/ 15 h 20"/>
                  <a:gd name="T48" fmla="*/ 2 w 15"/>
                  <a:gd name="T49" fmla="*/ 15 h 20"/>
                  <a:gd name="T50" fmla="*/ 1 w 15"/>
                  <a:gd name="T51" fmla="*/ 14 h 20"/>
                  <a:gd name="T52" fmla="*/ 1 w 15"/>
                  <a:gd name="T53" fmla="*/ 13 h 20"/>
                  <a:gd name="T54" fmla="*/ 1 w 15"/>
                  <a:gd name="T55" fmla="*/ 12 h 20"/>
                  <a:gd name="T56" fmla="*/ 0 w 15"/>
                  <a:gd name="T57" fmla="*/ 11 h 20"/>
                  <a:gd name="T58" fmla="*/ 0 w 15"/>
                  <a:gd name="T59" fmla="*/ 10 h 20"/>
                  <a:gd name="T60" fmla="*/ 0 w 15"/>
                  <a:gd name="T61" fmla="*/ 9 h 20"/>
                  <a:gd name="T62" fmla="*/ 0 w 15"/>
                  <a:gd name="T63" fmla="*/ 8 h 20"/>
                  <a:gd name="T64" fmla="*/ 1 w 15"/>
                  <a:gd name="T65" fmla="*/ 7 h 20"/>
                  <a:gd name="T66" fmla="*/ 1 w 15"/>
                  <a:gd name="T67" fmla="*/ 5 h 20"/>
                  <a:gd name="T68" fmla="*/ 1 w 15"/>
                  <a:gd name="T69" fmla="*/ 4 h 20"/>
                  <a:gd name="T70" fmla="*/ 2 w 15"/>
                  <a:gd name="T71" fmla="*/ 4 h 20"/>
                  <a:gd name="T72" fmla="*/ 2 w 15"/>
                  <a:gd name="T73" fmla="*/ 3 h 20"/>
                  <a:gd name="T74" fmla="*/ 2 w 15"/>
                  <a:gd name="T75" fmla="*/ 2 h 20"/>
                  <a:gd name="T76" fmla="*/ 3 w 15"/>
                  <a:gd name="T77" fmla="*/ 2 h 20"/>
                  <a:gd name="T78" fmla="*/ 4 w 15"/>
                  <a:gd name="T79" fmla="*/ 1 h 20"/>
                  <a:gd name="T80" fmla="*/ 5 w 15"/>
                  <a:gd name="T81" fmla="*/ 1 h 20"/>
                  <a:gd name="T82" fmla="*/ 5 w 15"/>
                  <a:gd name="T83" fmla="*/ 0 h 20"/>
                  <a:gd name="T84" fmla="*/ 6 w 15"/>
                  <a:gd name="T85" fmla="*/ 0 h 20"/>
                  <a:gd name="T86" fmla="*/ 7 w 15"/>
                  <a:gd name="T87" fmla="*/ 0 h 20"/>
                  <a:gd name="T88" fmla="*/ 8 w 15"/>
                  <a:gd name="T89" fmla="*/ 0 h 20"/>
                  <a:gd name="T90" fmla="*/ 8 w 15"/>
                  <a:gd name="T91" fmla="*/ 0 h 20"/>
                  <a:gd name="T92" fmla="*/ 9 w 15"/>
                  <a:gd name="T93" fmla="*/ 0 h 20"/>
                  <a:gd name="T94" fmla="*/ 10 w 15"/>
                  <a:gd name="T95" fmla="*/ 0 h 20"/>
                  <a:gd name="T96" fmla="*/ 11 w 15"/>
                  <a:gd name="T97" fmla="*/ 0 h 20"/>
                  <a:gd name="T98" fmla="*/ 12 w 15"/>
                  <a:gd name="T99" fmla="*/ 1 h 20"/>
                  <a:gd name="T100" fmla="*/ 13 w 15"/>
                  <a:gd name="T101" fmla="*/ 1 h 20"/>
                  <a:gd name="T102" fmla="*/ 13 w 15"/>
                  <a:gd name="T103" fmla="*/ 2 h 20"/>
                  <a:gd name="T104" fmla="*/ 14 w 15"/>
                  <a:gd name="T105" fmla="*/ 3 h 20"/>
                  <a:gd name="T106" fmla="*/ 15 w 15"/>
                  <a:gd name="T107" fmla="*/ 3 h 20"/>
                  <a:gd name="T108" fmla="*/ 15 w 15"/>
                  <a:gd name="T109" fmla="*/ 4 h 20"/>
                  <a:gd name="T110" fmla="*/ 15 w 15"/>
                  <a:gd name="T111" fmla="*/ 5 h 20"/>
                  <a:gd name="T112" fmla="*/ 15 w 15"/>
                  <a:gd name="T113" fmla="*/ 7 h 20"/>
                  <a:gd name="T114" fmla="*/ 15 w 15"/>
                  <a:gd name="T115" fmla="*/ 8 h 20"/>
                  <a:gd name="T116" fmla="*/ 15 w 15"/>
                  <a:gd name="T117" fmla="*/ 9 h 20"/>
                  <a:gd name="T118" fmla="*/ 15 w 15"/>
                  <a:gd name="T1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 h="20">
                    <a:moveTo>
                      <a:pt x="15" y="10"/>
                    </a:moveTo>
                    <a:lnTo>
                      <a:pt x="15" y="10"/>
                    </a:lnTo>
                    <a:lnTo>
                      <a:pt x="15" y="10"/>
                    </a:lnTo>
                    <a:lnTo>
                      <a:pt x="15" y="10"/>
                    </a:lnTo>
                    <a:lnTo>
                      <a:pt x="15" y="11"/>
                    </a:lnTo>
                    <a:lnTo>
                      <a:pt x="15" y="11"/>
                    </a:lnTo>
                    <a:lnTo>
                      <a:pt x="15" y="11"/>
                    </a:lnTo>
                    <a:lnTo>
                      <a:pt x="15" y="11"/>
                    </a:lnTo>
                    <a:lnTo>
                      <a:pt x="15" y="11"/>
                    </a:lnTo>
                    <a:lnTo>
                      <a:pt x="15" y="11"/>
                    </a:lnTo>
                    <a:lnTo>
                      <a:pt x="15" y="11"/>
                    </a:lnTo>
                    <a:lnTo>
                      <a:pt x="15" y="12"/>
                    </a:lnTo>
                    <a:lnTo>
                      <a:pt x="15" y="12"/>
                    </a:lnTo>
                    <a:lnTo>
                      <a:pt x="15" y="12"/>
                    </a:lnTo>
                    <a:lnTo>
                      <a:pt x="15" y="12"/>
                    </a:lnTo>
                    <a:lnTo>
                      <a:pt x="15" y="12"/>
                    </a:lnTo>
                    <a:lnTo>
                      <a:pt x="15" y="12"/>
                    </a:lnTo>
                    <a:lnTo>
                      <a:pt x="15" y="13"/>
                    </a:lnTo>
                    <a:lnTo>
                      <a:pt x="15" y="13"/>
                    </a:lnTo>
                    <a:lnTo>
                      <a:pt x="15" y="13"/>
                    </a:lnTo>
                    <a:lnTo>
                      <a:pt x="15" y="13"/>
                    </a:lnTo>
                    <a:lnTo>
                      <a:pt x="15" y="13"/>
                    </a:lnTo>
                    <a:lnTo>
                      <a:pt x="15" y="13"/>
                    </a:lnTo>
                    <a:lnTo>
                      <a:pt x="15" y="13"/>
                    </a:lnTo>
                    <a:lnTo>
                      <a:pt x="15" y="14"/>
                    </a:lnTo>
                    <a:lnTo>
                      <a:pt x="15" y="14"/>
                    </a:lnTo>
                    <a:lnTo>
                      <a:pt x="15" y="14"/>
                    </a:lnTo>
                    <a:lnTo>
                      <a:pt x="15" y="14"/>
                    </a:lnTo>
                    <a:lnTo>
                      <a:pt x="15" y="14"/>
                    </a:lnTo>
                    <a:lnTo>
                      <a:pt x="15" y="14"/>
                    </a:lnTo>
                    <a:lnTo>
                      <a:pt x="15" y="14"/>
                    </a:lnTo>
                    <a:lnTo>
                      <a:pt x="15" y="15"/>
                    </a:lnTo>
                    <a:lnTo>
                      <a:pt x="15" y="15"/>
                    </a:lnTo>
                    <a:lnTo>
                      <a:pt x="15" y="15"/>
                    </a:lnTo>
                    <a:lnTo>
                      <a:pt x="15" y="15"/>
                    </a:lnTo>
                    <a:lnTo>
                      <a:pt x="15" y="15"/>
                    </a:lnTo>
                    <a:lnTo>
                      <a:pt x="15" y="15"/>
                    </a:lnTo>
                    <a:lnTo>
                      <a:pt x="15" y="15"/>
                    </a:lnTo>
                    <a:lnTo>
                      <a:pt x="14" y="16"/>
                    </a:lnTo>
                    <a:lnTo>
                      <a:pt x="14" y="16"/>
                    </a:lnTo>
                    <a:lnTo>
                      <a:pt x="14" y="16"/>
                    </a:lnTo>
                    <a:lnTo>
                      <a:pt x="14" y="16"/>
                    </a:lnTo>
                    <a:lnTo>
                      <a:pt x="14" y="16"/>
                    </a:lnTo>
                    <a:lnTo>
                      <a:pt x="14" y="16"/>
                    </a:lnTo>
                    <a:lnTo>
                      <a:pt x="14" y="16"/>
                    </a:lnTo>
                    <a:lnTo>
                      <a:pt x="14" y="16"/>
                    </a:lnTo>
                    <a:lnTo>
                      <a:pt x="14" y="16"/>
                    </a:lnTo>
                    <a:lnTo>
                      <a:pt x="14" y="17"/>
                    </a:lnTo>
                    <a:lnTo>
                      <a:pt x="13" y="17"/>
                    </a:lnTo>
                    <a:lnTo>
                      <a:pt x="13" y="17"/>
                    </a:lnTo>
                    <a:lnTo>
                      <a:pt x="13" y="17"/>
                    </a:lnTo>
                    <a:lnTo>
                      <a:pt x="13" y="17"/>
                    </a:lnTo>
                    <a:lnTo>
                      <a:pt x="13" y="17"/>
                    </a:lnTo>
                    <a:lnTo>
                      <a:pt x="13" y="17"/>
                    </a:lnTo>
                    <a:lnTo>
                      <a:pt x="13" y="17"/>
                    </a:lnTo>
                    <a:lnTo>
                      <a:pt x="13" y="17"/>
                    </a:lnTo>
                    <a:lnTo>
                      <a:pt x="12" y="17"/>
                    </a:lnTo>
                    <a:lnTo>
                      <a:pt x="12" y="19"/>
                    </a:lnTo>
                    <a:lnTo>
                      <a:pt x="12" y="19"/>
                    </a:lnTo>
                    <a:lnTo>
                      <a:pt x="12" y="19"/>
                    </a:lnTo>
                    <a:lnTo>
                      <a:pt x="12" y="19"/>
                    </a:lnTo>
                    <a:lnTo>
                      <a:pt x="12" y="19"/>
                    </a:lnTo>
                    <a:lnTo>
                      <a:pt x="12" y="19"/>
                    </a:lnTo>
                    <a:lnTo>
                      <a:pt x="11" y="19"/>
                    </a:lnTo>
                    <a:lnTo>
                      <a:pt x="11" y="19"/>
                    </a:lnTo>
                    <a:lnTo>
                      <a:pt x="11" y="19"/>
                    </a:lnTo>
                    <a:lnTo>
                      <a:pt x="11" y="19"/>
                    </a:lnTo>
                    <a:lnTo>
                      <a:pt x="11" y="19"/>
                    </a:lnTo>
                    <a:lnTo>
                      <a:pt x="11" y="19"/>
                    </a:lnTo>
                    <a:lnTo>
                      <a:pt x="11" y="19"/>
                    </a:lnTo>
                    <a:lnTo>
                      <a:pt x="10" y="20"/>
                    </a:lnTo>
                    <a:lnTo>
                      <a:pt x="10" y="20"/>
                    </a:lnTo>
                    <a:lnTo>
                      <a:pt x="10" y="20"/>
                    </a:lnTo>
                    <a:lnTo>
                      <a:pt x="10" y="20"/>
                    </a:lnTo>
                    <a:lnTo>
                      <a:pt x="10" y="20"/>
                    </a:lnTo>
                    <a:lnTo>
                      <a:pt x="10" y="20"/>
                    </a:lnTo>
                    <a:lnTo>
                      <a:pt x="10" y="20"/>
                    </a:lnTo>
                    <a:lnTo>
                      <a:pt x="9" y="20"/>
                    </a:lnTo>
                    <a:lnTo>
                      <a:pt x="9" y="20"/>
                    </a:lnTo>
                    <a:lnTo>
                      <a:pt x="9" y="20"/>
                    </a:lnTo>
                    <a:lnTo>
                      <a:pt x="9" y="20"/>
                    </a:lnTo>
                    <a:lnTo>
                      <a:pt x="9" y="20"/>
                    </a:lnTo>
                    <a:lnTo>
                      <a:pt x="9" y="20"/>
                    </a:lnTo>
                    <a:lnTo>
                      <a:pt x="8" y="20"/>
                    </a:lnTo>
                    <a:lnTo>
                      <a:pt x="8" y="20"/>
                    </a:lnTo>
                    <a:lnTo>
                      <a:pt x="8" y="20"/>
                    </a:lnTo>
                    <a:lnTo>
                      <a:pt x="8" y="20"/>
                    </a:lnTo>
                    <a:lnTo>
                      <a:pt x="8" y="20"/>
                    </a:lnTo>
                    <a:lnTo>
                      <a:pt x="8" y="20"/>
                    </a:lnTo>
                    <a:lnTo>
                      <a:pt x="8" y="20"/>
                    </a:lnTo>
                    <a:lnTo>
                      <a:pt x="8" y="20"/>
                    </a:lnTo>
                    <a:lnTo>
                      <a:pt x="8" y="20"/>
                    </a:lnTo>
                    <a:lnTo>
                      <a:pt x="8" y="20"/>
                    </a:lnTo>
                    <a:lnTo>
                      <a:pt x="8" y="20"/>
                    </a:lnTo>
                    <a:lnTo>
                      <a:pt x="8" y="20"/>
                    </a:lnTo>
                    <a:lnTo>
                      <a:pt x="8" y="20"/>
                    </a:lnTo>
                    <a:lnTo>
                      <a:pt x="7" y="20"/>
                    </a:lnTo>
                    <a:lnTo>
                      <a:pt x="7" y="20"/>
                    </a:lnTo>
                    <a:lnTo>
                      <a:pt x="7" y="20"/>
                    </a:lnTo>
                    <a:lnTo>
                      <a:pt x="7" y="20"/>
                    </a:lnTo>
                    <a:lnTo>
                      <a:pt x="7" y="20"/>
                    </a:lnTo>
                    <a:lnTo>
                      <a:pt x="7" y="20"/>
                    </a:lnTo>
                    <a:lnTo>
                      <a:pt x="6" y="20"/>
                    </a:lnTo>
                    <a:lnTo>
                      <a:pt x="6" y="20"/>
                    </a:lnTo>
                    <a:lnTo>
                      <a:pt x="6" y="20"/>
                    </a:lnTo>
                    <a:lnTo>
                      <a:pt x="6" y="20"/>
                    </a:lnTo>
                    <a:lnTo>
                      <a:pt x="6" y="20"/>
                    </a:lnTo>
                    <a:lnTo>
                      <a:pt x="6" y="20"/>
                    </a:lnTo>
                    <a:lnTo>
                      <a:pt x="6" y="20"/>
                    </a:lnTo>
                    <a:lnTo>
                      <a:pt x="5" y="20"/>
                    </a:lnTo>
                    <a:lnTo>
                      <a:pt x="5" y="20"/>
                    </a:lnTo>
                    <a:lnTo>
                      <a:pt x="5" y="19"/>
                    </a:lnTo>
                    <a:lnTo>
                      <a:pt x="5" y="19"/>
                    </a:lnTo>
                    <a:lnTo>
                      <a:pt x="5" y="19"/>
                    </a:lnTo>
                    <a:lnTo>
                      <a:pt x="5" y="19"/>
                    </a:lnTo>
                    <a:lnTo>
                      <a:pt x="5" y="19"/>
                    </a:lnTo>
                    <a:lnTo>
                      <a:pt x="4" y="19"/>
                    </a:lnTo>
                    <a:lnTo>
                      <a:pt x="4" y="19"/>
                    </a:lnTo>
                    <a:lnTo>
                      <a:pt x="4" y="19"/>
                    </a:lnTo>
                    <a:lnTo>
                      <a:pt x="4" y="19"/>
                    </a:lnTo>
                    <a:lnTo>
                      <a:pt x="4" y="19"/>
                    </a:lnTo>
                    <a:lnTo>
                      <a:pt x="4" y="19"/>
                    </a:lnTo>
                    <a:lnTo>
                      <a:pt x="4" y="19"/>
                    </a:lnTo>
                    <a:lnTo>
                      <a:pt x="3" y="19"/>
                    </a:lnTo>
                    <a:lnTo>
                      <a:pt x="3" y="17"/>
                    </a:lnTo>
                    <a:lnTo>
                      <a:pt x="3" y="17"/>
                    </a:lnTo>
                    <a:lnTo>
                      <a:pt x="3" y="17"/>
                    </a:lnTo>
                    <a:lnTo>
                      <a:pt x="3" y="17"/>
                    </a:lnTo>
                    <a:lnTo>
                      <a:pt x="3" y="17"/>
                    </a:lnTo>
                    <a:lnTo>
                      <a:pt x="3" y="17"/>
                    </a:lnTo>
                    <a:lnTo>
                      <a:pt x="3" y="17"/>
                    </a:lnTo>
                    <a:lnTo>
                      <a:pt x="2" y="17"/>
                    </a:lnTo>
                    <a:lnTo>
                      <a:pt x="2" y="17"/>
                    </a:lnTo>
                    <a:lnTo>
                      <a:pt x="2" y="17"/>
                    </a:lnTo>
                    <a:lnTo>
                      <a:pt x="2" y="16"/>
                    </a:lnTo>
                    <a:lnTo>
                      <a:pt x="2" y="16"/>
                    </a:lnTo>
                    <a:lnTo>
                      <a:pt x="2" y="16"/>
                    </a:lnTo>
                    <a:lnTo>
                      <a:pt x="2" y="16"/>
                    </a:lnTo>
                    <a:lnTo>
                      <a:pt x="2" y="16"/>
                    </a:lnTo>
                    <a:lnTo>
                      <a:pt x="2" y="16"/>
                    </a:lnTo>
                    <a:lnTo>
                      <a:pt x="2" y="16"/>
                    </a:lnTo>
                    <a:lnTo>
                      <a:pt x="2" y="16"/>
                    </a:lnTo>
                    <a:lnTo>
                      <a:pt x="2" y="16"/>
                    </a:lnTo>
                    <a:lnTo>
                      <a:pt x="2" y="15"/>
                    </a:lnTo>
                    <a:lnTo>
                      <a:pt x="2" y="15"/>
                    </a:lnTo>
                    <a:lnTo>
                      <a:pt x="2" y="15"/>
                    </a:lnTo>
                    <a:lnTo>
                      <a:pt x="2" y="15"/>
                    </a:lnTo>
                    <a:lnTo>
                      <a:pt x="2" y="15"/>
                    </a:lnTo>
                    <a:lnTo>
                      <a:pt x="2" y="15"/>
                    </a:lnTo>
                    <a:lnTo>
                      <a:pt x="2" y="15"/>
                    </a:lnTo>
                    <a:lnTo>
                      <a:pt x="2" y="14"/>
                    </a:lnTo>
                    <a:lnTo>
                      <a:pt x="1" y="14"/>
                    </a:lnTo>
                    <a:lnTo>
                      <a:pt x="1" y="14"/>
                    </a:lnTo>
                    <a:lnTo>
                      <a:pt x="1" y="14"/>
                    </a:lnTo>
                    <a:lnTo>
                      <a:pt x="1" y="14"/>
                    </a:lnTo>
                    <a:lnTo>
                      <a:pt x="1" y="14"/>
                    </a:lnTo>
                    <a:lnTo>
                      <a:pt x="1" y="14"/>
                    </a:lnTo>
                    <a:lnTo>
                      <a:pt x="1" y="13"/>
                    </a:lnTo>
                    <a:lnTo>
                      <a:pt x="1" y="13"/>
                    </a:lnTo>
                    <a:lnTo>
                      <a:pt x="1" y="13"/>
                    </a:lnTo>
                    <a:lnTo>
                      <a:pt x="1" y="13"/>
                    </a:lnTo>
                    <a:lnTo>
                      <a:pt x="1" y="13"/>
                    </a:lnTo>
                    <a:lnTo>
                      <a:pt x="1" y="13"/>
                    </a:lnTo>
                    <a:lnTo>
                      <a:pt x="1" y="13"/>
                    </a:lnTo>
                    <a:lnTo>
                      <a:pt x="1" y="12"/>
                    </a:lnTo>
                    <a:lnTo>
                      <a:pt x="1" y="12"/>
                    </a:lnTo>
                    <a:lnTo>
                      <a:pt x="1" y="12"/>
                    </a:lnTo>
                    <a:lnTo>
                      <a:pt x="1" y="12"/>
                    </a:lnTo>
                    <a:lnTo>
                      <a:pt x="0" y="12"/>
                    </a:lnTo>
                    <a:lnTo>
                      <a:pt x="0" y="12"/>
                    </a:lnTo>
                    <a:lnTo>
                      <a:pt x="0" y="11"/>
                    </a:lnTo>
                    <a:lnTo>
                      <a:pt x="0" y="11"/>
                    </a:lnTo>
                    <a:lnTo>
                      <a:pt x="0" y="11"/>
                    </a:lnTo>
                    <a:lnTo>
                      <a:pt x="0" y="11"/>
                    </a:lnTo>
                    <a:lnTo>
                      <a:pt x="0" y="11"/>
                    </a:lnTo>
                    <a:lnTo>
                      <a:pt x="0" y="11"/>
                    </a:lnTo>
                    <a:lnTo>
                      <a:pt x="0" y="11"/>
                    </a:lnTo>
                    <a:lnTo>
                      <a:pt x="0" y="10"/>
                    </a:lnTo>
                    <a:lnTo>
                      <a:pt x="0" y="10"/>
                    </a:lnTo>
                    <a:lnTo>
                      <a:pt x="0" y="10"/>
                    </a:lnTo>
                    <a:lnTo>
                      <a:pt x="0" y="10"/>
                    </a:lnTo>
                    <a:lnTo>
                      <a:pt x="0" y="10"/>
                    </a:lnTo>
                    <a:lnTo>
                      <a:pt x="0" y="10"/>
                    </a:lnTo>
                    <a:lnTo>
                      <a:pt x="0" y="9"/>
                    </a:lnTo>
                    <a:lnTo>
                      <a:pt x="0" y="9"/>
                    </a:lnTo>
                    <a:lnTo>
                      <a:pt x="0" y="9"/>
                    </a:lnTo>
                    <a:lnTo>
                      <a:pt x="0" y="9"/>
                    </a:lnTo>
                    <a:lnTo>
                      <a:pt x="0" y="9"/>
                    </a:lnTo>
                    <a:lnTo>
                      <a:pt x="0" y="9"/>
                    </a:lnTo>
                    <a:lnTo>
                      <a:pt x="0" y="8"/>
                    </a:lnTo>
                    <a:lnTo>
                      <a:pt x="0" y="8"/>
                    </a:lnTo>
                    <a:lnTo>
                      <a:pt x="0" y="8"/>
                    </a:lnTo>
                    <a:lnTo>
                      <a:pt x="0" y="8"/>
                    </a:lnTo>
                    <a:lnTo>
                      <a:pt x="1" y="8"/>
                    </a:lnTo>
                    <a:lnTo>
                      <a:pt x="1" y="8"/>
                    </a:lnTo>
                    <a:lnTo>
                      <a:pt x="1" y="8"/>
                    </a:lnTo>
                    <a:lnTo>
                      <a:pt x="1" y="7"/>
                    </a:lnTo>
                    <a:lnTo>
                      <a:pt x="1" y="7"/>
                    </a:lnTo>
                    <a:lnTo>
                      <a:pt x="1" y="7"/>
                    </a:lnTo>
                    <a:lnTo>
                      <a:pt x="1" y="7"/>
                    </a:lnTo>
                    <a:lnTo>
                      <a:pt x="1" y="7"/>
                    </a:lnTo>
                    <a:lnTo>
                      <a:pt x="1" y="7"/>
                    </a:lnTo>
                    <a:lnTo>
                      <a:pt x="1" y="5"/>
                    </a:lnTo>
                    <a:lnTo>
                      <a:pt x="1" y="5"/>
                    </a:lnTo>
                    <a:lnTo>
                      <a:pt x="1" y="5"/>
                    </a:lnTo>
                    <a:lnTo>
                      <a:pt x="1" y="5"/>
                    </a:lnTo>
                    <a:lnTo>
                      <a:pt x="1" y="5"/>
                    </a:lnTo>
                    <a:lnTo>
                      <a:pt x="1" y="5"/>
                    </a:lnTo>
                    <a:lnTo>
                      <a:pt x="1" y="5"/>
                    </a:lnTo>
                    <a:lnTo>
                      <a:pt x="1" y="4"/>
                    </a:lnTo>
                    <a:lnTo>
                      <a:pt x="2" y="4"/>
                    </a:lnTo>
                    <a:lnTo>
                      <a:pt x="2" y="4"/>
                    </a:lnTo>
                    <a:lnTo>
                      <a:pt x="2" y="4"/>
                    </a:lnTo>
                    <a:lnTo>
                      <a:pt x="2" y="4"/>
                    </a:lnTo>
                    <a:lnTo>
                      <a:pt x="2" y="4"/>
                    </a:lnTo>
                    <a:lnTo>
                      <a:pt x="2" y="4"/>
                    </a:lnTo>
                    <a:lnTo>
                      <a:pt x="2" y="4"/>
                    </a:lnTo>
                    <a:lnTo>
                      <a:pt x="2" y="3"/>
                    </a:lnTo>
                    <a:lnTo>
                      <a:pt x="2" y="3"/>
                    </a:lnTo>
                    <a:lnTo>
                      <a:pt x="2" y="3"/>
                    </a:lnTo>
                    <a:lnTo>
                      <a:pt x="2" y="3"/>
                    </a:lnTo>
                    <a:lnTo>
                      <a:pt x="2" y="3"/>
                    </a:lnTo>
                    <a:lnTo>
                      <a:pt x="2" y="3"/>
                    </a:lnTo>
                    <a:lnTo>
                      <a:pt x="2" y="3"/>
                    </a:lnTo>
                    <a:lnTo>
                      <a:pt x="2" y="3"/>
                    </a:lnTo>
                    <a:lnTo>
                      <a:pt x="2" y="2"/>
                    </a:lnTo>
                    <a:lnTo>
                      <a:pt x="2" y="2"/>
                    </a:lnTo>
                    <a:lnTo>
                      <a:pt x="2" y="2"/>
                    </a:lnTo>
                    <a:lnTo>
                      <a:pt x="2" y="2"/>
                    </a:lnTo>
                    <a:lnTo>
                      <a:pt x="2" y="2"/>
                    </a:lnTo>
                    <a:lnTo>
                      <a:pt x="3" y="2"/>
                    </a:lnTo>
                    <a:lnTo>
                      <a:pt x="3" y="2"/>
                    </a:lnTo>
                    <a:lnTo>
                      <a:pt x="3" y="2"/>
                    </a:lnTo>
                    <a:lnTo>
                      <a:pt x="3" y="2"/>
                    </a:lnTo>
                    <a:lnTo>
                      <a:pt x="3" y="2"/>
                    </a:lnTo>
                    <a:lnTo>
                      <a:pt x="3" y="1"/>
                    </a:lnTo>
                    <a:lnTo>
                      <a:pt x="3" y="1"/>
                    </a:lnTo>
                    <a:lnTo>
                      <a:pt x="3" y="1"/>
                    </a:lnTo>
                    <a:lnTo>
                      <a:pt x="4" y="1"/>
                    </a:lnTo>
                    <a:lnTo>
                      <a:pt x="4" y="1"/>
                    </a:lnTo>
                    <a:lnTo>
                      <a:pt x="4" y="1"/>
                    </a:lnTo>
                    <a:lnTo>
                      <a:pt x="4" y="1"/>
                    </a:lnTo>
                    <a:lnTo>
                      <a:pt x="4" y="1"/>
                    </a:lnTo>
                    <a:lnTo>
                      <a:pt x="4" y="1"/>
                    </a:lnTo>
                    <a:lnTo>
                      <a:pt x="4" y="1"/>
                    </a:lnTo>
                    <a:lnTo>
                      <a:pt x="5" y="1"/>
                    </a:lnTo>
                    <a:lnTo>
                      <a:pt x="5" y="1"/>
                    </a:lnTo>
                    <a:lnTo>
                      <a:pt x="5" y="0"/>
                    </a:lnTo>
                    <a:lnTo>
                      <a:pt x="5" y="0"/>
                    </a:lnTo>
                    <a:lnTo>
                      <a:pt x="5" y="0"/>
                    </a:lnTo>
                    <a:lnTo>
                      <a:pt x="5" y="0"/>
                    </a:lnTo>
                    <a:lnTo>
                      <a:pt x="5" y="0"/>
                    </a:lnTo>
                    <a:lnTo>
                      <a:pt x="6" y="0"/>
                    </a:lnTo>
                    <a:lnTo>
                      <a:pt x="6" y="0"/>
                    </a:lnTo>
                    <a:lnTo>
                      <a:pt x="6" y="0"/>
                    </a:lnTo>
                    <a:lnTo>
                      <a:pt x="6" y="0"/>
                    </a:lnTo>
                    <a:lnTo>
                      <a:pt x="6" y="0"/>
                    </a:lnTo>
                    <a:lnTo>
                      <a:pt x="6" y="0"/>
                    </a:lnTo>
                    <a:lnTo>
                      <a:pt x="6" y="0"/>
                    </a:lnTo>
                    <a:lnTo>
                      <a:pt x="7" y="0"/>
                    </a:lnTo>
                    <a:lnTo>
                      <a:pt x="7" y="0"/>
                    </a:lnTo>
                    <a:lnTo>
                      <a:pt x="7" y="0"/>
                    </a:lnTo>
                    <a:lnTo>
                      <a:pt x="7" y="0"/>
                    </a:lnTo>
                    <a:lnTo>
                      <a:pt x="7" y="0"/>
                    </a:lnTo>
                    <a:lnTo>
                      <a:pt x="7"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9" y="0"/>
                    </a:lnTo>
                    <a:lnTo>
                      <a:pt x="9" y="0"/>
                    </a:lnTo>
                    <a:lnTo>
                      <a:pt x="9" y="0"/>
                    </a:lnTo>
                    <a:lnTo>
                      <a:pt x="9" y="0"/>
                    </a:lnTo>
                    <a:lnTo>
                      <a:pt x="9" y="0"/>
                    </a:lnTo>
                    <a:lnTo>
                      <a:pt x="9" y="0"/>
                    </a:lnTo>
                    <a:lnTo>
                      <a:pt x="10" y="0"/>
                    </a:lnTo>
                    <a:lnTo>
                      <a:pt x="10" y="0"/>
                    </a:lnTo>
                    <a:lnTo>
                      <a:pt x="10" y="0"/>
                    </a:lnTo>
                    <a:lnTo>
                      <a:pt x="10" y="0"/>
                    </a:lnTo>
                    <a:lnTo>
                      <a:pt x="10" y="0"/>
                    </a:lnTo>
                    <a:lnTo>
                      <a:pt x="10" y="0"/>
                    </a:lnTo>
                    <a:lnTo>
                      <a:pt x="10" y="0"/>
                    </a:lnTo>
                    <a:lnTo>
                      <a:pt x="11" y="0"/>
                    </a:lnTo>
                    <a:lnTo>
                      <a:pt x="11" y="0"/>
                    </a:lnTo>
                    <a:lnTo>
                      <a:pt x="11" y="0"/>
                    </a:lnTo>
                    <a:lnTo>
                      <a:pt x="11" y="1"/>
                    </a:lnTo>
                    <a:lnTo>
                      <a:pt x="11" y="1"/>
                    </a:lnTo>
                    <a:lnTo>
                      <a:pt x="11" y="1"/>
                    </a:lnTo>
                    <a:lnTo>
                      <a:pt x="11" y="1"/>
                    </a:lnTo>
                    <a:lnTo>
                      <a:pt x="12" y="1"/>
                    </a:lnTo>
                    <a:lnTo>
                      <a:pt x="12" y="1"/>
                    </a:lnTo>
                    <a:lnTo>
                      <a:pt x="12" y="1"/>
                    </a:lnTo>
                    <a:lnTo>
                      <a:pt x="12" y="1"/>
                    </a:lnTo>
                    <a:lnTo>
                      <a:pt x="12" y="1"/>
                    </a:lnTo>
                    <a:lnTo>
                      <a:pt x="12" y="1"/>
                    </a:lnTo>
                    <a:lnTo>
                      <a:pt x="12" y="1"/>
                    </a:lnTo>
                    <a:lnTo>
                      <a:pt x="13" y="1"/>
                    </a:lnTo>
                    <a:lnTo>
                      <a:pt x="13" y="2"/>
                    </a:lnTo>
                    <a:lnTo>
                      <a:pt x="13" y="2"/>
                    </a:lnTo>
                    <a:lnTo>
                      <a:pt x="13" y="2"/>
                    </a:lnTo>
                    <a:lnTo>
                      <a:pt x="13" y="2"/>
                    </a:lnTo>
                    <a:lnTo>
                      <a:pt x="13" y="2"/>
                    </a:lnTo>
                    <a:lnTo>
                      <a:pt x="13" y="2"/>
                    </a:lnTo>
                    <a:lnTo>
                      <a:pt x="13" y="2"/>
                    </a:lnTo>
                    <a:lnTo>
                      <a:pt x="14" y="2"/>
                    </a:lnTo>
                    <a:lnTo>
                      <a:pt x="14" y="2"/>
                    </a:lnTo>
                    <a:lnTo>
                      <a:pt x="14" y="2"/>
                    </a:lnTo>
                    <a:lnTo>
                      <a:pt x="14" y="3"/>
                    </a:lnTo>
                    <a:lnTo>
                      <a:pt x="14" y="3"/>
                    </a:lnTo>
                    <a:lnTo>
                      <a:pt x="14" y="3"/>
                    </a:lnTo>
                    <a:lnTo>
                      <a:pt x="14" y="3"/>
                    </a:lnTo>
                    <a:lnTo>
                      <a:pt x="14" y="3"/>
                    </a:lnTo>
                    <a:lnTo>
                      <a:pt x="14" y="3"/>
                    </a:lnTo>
                    <a:lnTo>
                      <a:pt x="14" y="3"/>
                    </a:lnTo>
                    <a:lnTo>
                      <a:pt x="15" y="3"/>
                    </a:lnTo>
                    <a:lnTo>
                      <a:pt x="15" y="4"/>
                    </a:lnTo>
                    <a:lnTo>
                      <a:pt x="15" y="4"/>
                    </a:lnTo>
                    <a:lnTo>
                      <a:pt x="15" y="4"/>
                    </a:lnTo>
                    <a:lnTo>
                      <a:pt x="15" y="4"/>
                    </a:lnTo>
                    <a:lnTo>
                      <a:pt x="15" y="4"/>
                    </a:lnTo>
                    <a:lnTo>
                      <a:pt x="15" y="4"/>
                    </a:lnTo>
                    <a:lnTo>
                      <a:pt x="15" y="4"/>
                    </a:lnTo>
                    <a:lnTo>
                      <a:pt x="15" y="4"/>
                    </a:lnTo>
                    <a:lnTo>
                      <a:pt x="15" y="5"/>
                    </a:lnTo>
                    <a:lnTo>
                      <a:pt x="15" y="5"/>
                    </a:lnTo>
                    <a:lnTo>
                      <a:pt x="15" y="5"/>
                    </a:lnTo>
                    <a:lnTo>
                      <a:pt x="15" y="5"/>
                    </a:lnTo>
                    <a:lnTo>
                      <a:pt x="15" y="5"/>
                    </a:lnTo>
                    <a:lnTo>
                      <a:pt x="15" y="5"/>
                    </a:lnTo>
                    <a:lnTo>
                      <a:pt x="15" y="5"/>
                    </a:lnTo>
                    <a:lnTo>
                      <a:pt x="15" y="7"/>
                    </a:lnTo>
                    <a:lnTo>
                      <a:pt x="15" y="7"/>
                    </a:lnTo>
                    <a:lnTo>
                      <a:pt x="15" y="7"/>
                    </a:lnTo>
                    <a:lnTo>
                      <a:pt x="15" y="7"/>
                    </a:lnTo>
                    <a:lnTo>
                      <a:pt x="15" y="7"/>
                    </a:lnTo>
                    <a:lnTo>
                      <a:pt x="15" y="7"/>
                    </a:lnTo>
                    <a:lnTo>
                      <a:pt x="15" y="8"/>
                    </a:lnTo>
                    <a:lnTo>
                      <a:pt x="15" y="8"/>
                    </a:lnTo>
                    <a:lnTo>
                      <a:pt x="15" y="8"/>
                    </a:lnTo>
                    <a:lnTo>
                      <a:pt x="15" y="8"/>
                    </a:lnTo>
                    <a:lnTo>
                      <a:pt x="15" y="8"/>
                    </a:lnTo>
                    <a:lnTo>
                      <a:pt x="15" y="8"/>
                    </a:lnTo>
                    <a:lnTo>
                      <a:pt x="15" y="8"/>
                    </a:lnTo>
                    <a:lnTo>
                      <a:pt x="15" y="9"/>
                    </a:lnTo>
                    <a:lnTo>
                      <a:pt x="15" y="9"/>
                    </a:lnTo>
                    <a:lnTo>
                      <a:pt x="15" y="9"/>
                    </a:lnTo>
                    <a:lnTo>
                      <a:pt x="15" y="9"/>
                    </a:lnTo>
                    <a:lnTo>
                      <a:pt x="15" y="9"/>
                    </a:lnTo>
                    <a:lnTo>
                      <a:pt x="15" y="9"/>
                    </a:lnTo>
                    <a:lnTo>
                      <a:pt x="15" y="10"/>
                    </a:lnTo>
                    <a:lnTo>
                      <a:pt x="15" y="10"/>
                    </a:lnTo>
                    <a:lnTo>
                      <a:pt x="15" y="1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75" name="Freeform 169"/>
              <p:cNvSpPr>
                <a:spLocks/>
              </p:cNvSpPr>
              <p:nvPr/>
            </p:nvSpPr>
            <p:spPr bwMode="auto">
              <a:xfrm>
                <a:off x="6586" y="3383"/>
                <a:ext cx="16" cy="21"/>
              </a:xfrm>
              <a:custGeom>
                <a:avLst/>
                <a:gdLst>
                  <a:gd name="T0" fmla="*/ 16 w 16"/>
                  <a:gd name="T1" fmla="*/ 11 h 21"/>
                  <a:gd name="T2" fmla="*/ 16 w 16"/>
                  <a:gd name="T3" fmla="*/ 12 h 21"/>
                  <a:gd name="T4" fmla="*/ 16 w 16"/>
                  <a:gd name="T5" fmla="*/ 13 h 21"/>
                  <a:gd name="T6" fmla="*/ 16 w 16"/>
                  <a:gd name="T7" fmla="*/ 14 h 21"/>
                  <a:gd name="T8" fmla="*/ 15 w 16"/>
                  <a:gd name="T9" fmla="*/ 15 h 21"/>
                  <a:gd name="T10" fmla="*/ 15 w 16"/>
                  <a:gd name="T11" fmla="*/ 16 h 21"/>
                  <a:gd name="T12" fmla="*/ 14 w 16"/>
                  <a:gd name="T13" fmla="*/ 16 h 21"/>
                  <a:gd name="T14" fmla="*/ 14 w 16"/>
                  <a:gd name="T15" fmla="*/ 17 h 21"/>
                  <a:gd name="T16" fmla="*/ 13 w 16"/>
                  <a:gd name="T17" fmla="*/ 19 h 21"/>
                  <a:gd name="T18" fmla="*/ 12 w 16"/>
                  <a:gd name="T19" fmla="*/ 19 h 21"/>
                  <a:gd name="T20" fmla="*/ 11 w 16"/>
                  <a:gd name="T21" fmla="*/ 20 h 21"/>
                  <a:gd name="T22" fmla="*/ 10 w 16"/>
                  <a:gd name="T23" fmla="*/ 20 h 21"/>
                  <a:gd name="T24" fmla="*/ 10 w 16"/>
                  <a:gd name="T25" fmla="*/ 20 h 21"/>
                  <a:gd name="T26" fmla="*/ 10 w 16"/>
                  <a:gd name="T27" fmla="*/ 20 h 21"/>
                  <a:gd name="T28" fmla="*/ 9 w 16"/>
                  <a:gd name="T29" fmla="*/ 21 h 21"/>
                  <a:gd name="T30" fmla="*/ 8 w 16"/>
                  <a:gd name="T31" fmla="*/ 20 h 21"/>
                  <a:gd name="T32" fmla="*/ 7 w 16"/>
                  <a:gd name="T33" fmla="*/ 20 h 21"/>
                  <a:gd name="T34" fmla="*/ 6 w 16"/>
                  <a:gd name="T35" fmla="*/ 20 h 21"/>
                  <a:gd name="T36" fmla="*/ 5 w 16"/>
                  <a:gd name="T37" fmla="*/ 20 h 21"/>
                  <a:gd name="T38" fmla="*/ 4 w 16"/>
                  <a:gd name="T39" fmla="*/ 19 h 21"/>
                  <a:gd name="T40" fmla="*/ 3 w 16"/>
                  <a:gd name="T41" fmla="*/ 19 h 21"/>
                  <a:gd name="T42" fmla="*/ 3 w 16"/>
                  <a:gd name="T43" fmla="*/ 17 h 21"/>
                  <a:gd name="T44" fmla="*/ 3 w 16"/>
                  <a:gd name="T45" fmla="*/ 17 h 21"/>
                  <a:gd name="T46" fmla="*/ 2 w 16"/>
                  <a:gd name="T47" fmla="*/ 16 h 21"/>
                  <a:gd name="T48" fmla="*/ 2 w 16"/>
                  <a:gd name="T49" fmla="*/ 15 h 21"/>
                  <a:gd name="T50" fmla="*/ 1 w 16"/>
                  <a:gd name="T51" fmla="*/ 14 h 21"/>
                  <a:gd name="T52" fmla="*/ 1 w 16"/>
                  <a:gd name="T53" fmla="*/ 13 h 21"/>
                  <a:gd name="T54" fmla="*/ 1 w 16"/>
                  <a:gd name="T55" fmla="*/ 12 h 21"/>
                  <a:gd name="T56" fmla="*/ 0 w 16"/>
                  <a:gd name="T57" fmla="*/ 11 h 21"/>
                  <a:gd name="T58" fmla="*/ 0 w 16"/>
                  <a:gd name="T59" fmla="*/ 11 h 21"/>
                  <a:gd name="T60" fmla="*/ 0 w 16"/>
                  <a:gd name="T61" fmla="*/ 10 h 21"/>
                  <a:gd name="T62" fmla="*/ 1 w 16"/>
                  <a:gd name="T63" fmla="*/ 9 h 21"/>
                  <a:gd name="T64" fmla="*/ 1 w 16"/>
                  <a:gd name="T65" fmla="*/ 8 h 21"/>
                  <a:gd name="T66" fmla="*/ 1 w 16"/>
                  <a:gd name="T67" fmla="*/ 7 h 21"/>
                  <a:gd name="T68" fmla="*/ 2 w 16"/>
                  <a:gd name="T69" fmla="*/ 5 h 21"/>
                  <a:gd name="T70" fmla="*/ 2 w 16"/>
                  <a:gd name="T71" fmla="*/ 4 h 21"/>
                  <a:gd name="T72" fmla="*/ 3 w 16"/>
                  <a:gd name="T73" fmla="*/ 3 h 21"/>
                  <a:gd name="T74" fmla="*/ 3 w 16"/>
                  <a:gd name="T75" fmla="*/ 3 h 21"/>
                  <a:gd name="T76" fmla="*/ 3 w 16"/>
                  <a:gd name="T77" fmla="*/ 2 h 21"/>
                  <a:gd name="T78" fmla="*/ 4 w 16"/>
                  <a:gd name="T79" fmla="*/ 2 h 21"/>
                  <a:gd name="T80" fmla="*/ 5 w 16"/>
                  <a:gd name="T81" fmla="*/ 1 h 21"/>
                  <a:gd name="T82" fmla="*/ 5 w 16"/>
                  <a:gd name="T83" fmla="*/ 1 h 21"/>
                  <a:gd name="T84" fmla="*/ 6 w 16"/>
                  <a:gd name="T85" fmla="*/ 0 h 21"/>
                  <a:gd name="T86" fmla="*/ 7 w 16"/>
                  <a:gd name="T87" fmla="*/ 0 h 21"/>
                  <a:gd name="T88" fmla="*/ 8 w 16"/>
                  <a:gd name="T89" fmla="*/ 0 h 21"/>
                  <a:gd name="T90" fmla="*/ 9 w 16"/>
                  <a:gd name="T91" fmla="*/ 0 h 21"/>
                  <a:gd name="T92" fmla="*/ 10 w 16"/>
                  <a:gd name="T93" fmla="*/ 0 h 21"/>
                  <a:gd name="T94" fmla="*/ 10 w 16"/>
                  <a:gd name="T95" fmla="*/ 1 h 21"/>
                  <a:gd name="T96" fmla="*/ 11 w 16"/>
                  <a:gd name="T97" fmla="*/ 1 h 21"/>
                  <a:gd name="T98" fmla="*/ 12 w 16"/>
                  <a:gd name="T99" fmla="*/ 1 h 21"/>
                  <a:gd name="T100" fmla="*/ 13 w 16"/>
                  <a:gd name="T101" fmla="*/ 2 h 21"/>
                  <a:gd name="T102" fmla="*/ 13 w 16"/>
                  <a:gd name="T103" fmla="*/ 2 h 21"/>
                  <a:gd name="T104" fmla="*/ 14 w 16"/>
                  <a:gd name="T105" fmla="*/ 3 h 21"/>
                  <a:gd name="T106" fmla="*/ 15 w 16"/>
                  <a:gd name="T107" fmla="*/ 4 h 21"/>
                  <a:gd name="T108" fmla="*/ 15 w 16"/>
                  <a:gd name="T109" fmla="*/ 5 h 21"/>
                  <a:gd name="T110" fmla="*/ 16 w 16"/>
                  <a:gd name="T111" fmla="*/ 7 h 21"/>
                  <a:gd name="T112" fmla="*/ 16 w 16"/>
                  <a:gd name="T113" fmla="*/ 7 h 21"/>
                  <a:gd name="T114" fmla="*/ 16 w 16"/>
                  <a:gd name="T115" fmla="*/ 8 h 21"/>
                  <a:gd name="T116" fmla="*/ 16 w 16"/>
                  <a:gd name="T117" fmla="*/ 9 h 21"/>
                  <a:gd name="T118" fmla="*/ 16 w 16"/>
                  <a:gd name="T119"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 h="21">
                    <a:moveTo>
                      <a:pt x="16" y="10"/>
                    </a:moveTo>
                    <a:lnTo>
                      <a:pt x="16" y="11"/>
                    </a:lnTo>
                    <a:lnTo>
                      <a:pt x="16" y="11"/>
                    </a:lnTo>
                    <a:lnTo>
                      <a:pt x="16" y="11"/>
                    </a:lnTo>
                    <a:lnTo>
                      <a:pt x="16" y="11"/>
                    </a:lnTo>
                    <a:lnTo>
                      <a:pt x="16" y="11"/>
                    </a:lnTo>
                    <a:lnTo>
                      <a:pt x="16" y="11"/>
                    </a:lnTo>
                    <a:lnTo>
                      <a:pt x="16" y="11"/>
                    </a:lnTo>
                    <a:lnTo>
                      <a:pt x="16" y="12"/>
                    </a:lnTo>
                    <a:lnTo>
                      <a:pt x="16" y="12"/>
                    </a:lnTo>
                    <a:lnTo>
                      <a:pt x="16" y="12"/>
                    </a:lnTo>
                    <a:lnTo>
                      <a:pt x="16" y="12"/>
                    </a:lnTo>
                    <a:lnTo>
                      <a:pt x="16" y="12"/>
                    </a:lnTo>
                    <a:lnTo>
                      <a:pt x="16" y="12"/>
                    </a:lnTo>
                    <a:lnTo>
                      <a:pt x="16" y="13"/>
                    </a:lnTo>
                    <a:lnTo>
                      <a:pt x="16" y="13"/>
                    </a:lnTo>
                    <a:lnTo>
                      <a:pt x="16" y="13"/>
                    </a:lnTo>
                    <a:lnTo>
                      <a:pt x="16" y="13"/>
                    </a:lnTo>
                    <a:lnTo>
                      <a:pt x="16" y="13"/>
                    </a:lnTo>
                    <a:lnTo>
                      <a:pt x="16" y="13"/>
                    </a:lnTo>
                    <a:lnTo>
                      <a:pt x="16" y="13"/>
                    </a:lnTo>
                    <a:lnTo>
                      <a:pt x="16" y="14"/>
                    </a:lnTo>
                    <a:lnTo>
                      <a:pt x="16" y="14"/>
                    </a:lnTo>
                    <a:lnTo>
                      <a:pt x="16" y="14"/>
                    </a:lnTo>
                    <a:lnTo>
                      <a:pt x="16" y="14"/>
                    </a:lnTo>
                    <a:lnTo>
                      <a:pt x="16" y="14"/>
                    </a:lnTo>
                    <a:lnTo>
                      <a:pt x="16" y="14"/>
                    </a:lnTo>
                    <a:lnTo>
                      <a:pt x="15" y="15"/>
                    </a:lnTo>
                    <a:lnTo>
                      <a:pt x="15" y="15"/>
                    </a:lnTo>
                    <a:lnTo>
                      <a:pt x="15" y="15"/>
                    </a:lnTo>
                    <a:lnTo>
                      <a:pt x="15" y="15"/>
                    </a:lnTo>
                    <a:lnTo>
                      <a:pt x="15" y="15"/>
                    </a:lnTo>
                    <a:lnTo>
                      <a:pt x="15" y="15"/>
                    </a:lnTo>
                    <a:lnTo>
                      <a:pt x="15" y="15"/>
                    </a:lnTo>
                    <a:lnTo>
                      <a:pt x="15" y="15"/>
                    </a:lnTo>
                    <a:lnTo>
                      <a:pt x="15" y="16"/>
                    </a:lnTo>
                    <a:lnTo>
                      <a:pt x="15" y="16"/>
                    </a:lnTo>
                    <a:lnTo>
                      <a:pt x="15" y="16"/>
                    </a:lnTo>
                    <a:lnTo>
                      <a:pt x="15" y="16"/>
                    </a:lnTo>
                    <a:lnTo>
                      <a:pt x="14" y="16"/>
                    </a:lnTo>
                    <a:lnTo>
                      <a:pt x="14" y="16"/>
                    </a:lnTo>
                    <a:lnTo>
                      <a:pt x="14" y="16"/>
                    </a:lnTo>
                    <a:lnTo>
                      <a:pt x="14" y="16"/>
                    </a:lnTo>
                    <a:lnTo>
                      <a:pt x="14" y="17"/>
                    </a:lnTo>
                    <a:lnTo>
                      <a:pt x="14" y="17"/>
                    </a:lnTo>
                    <a:lnTo>
                      <a:pt x="14" y="17"/>
                    </a:lnTo>
                    <a:lnTo>
                      <a:pt x="14" y="17"/>
                    </a:lnTo>
                    <a:lnTo>
                      <a:pt x="14" y="17"/>
                    </a:lnTo>
                    <a:lnTo>
                      <a:pt x="13" y="17"/>
                    </a:lnTo>
                    <a:lnTo>
                      <a:pt x="13" y="17"/>
                    </a:lnTo>
                    <a:lnTo>
                      <a:pt x="13" y="17"/>
                    </a:lnTo>
                    <a:lnTo>
                      <a:pt x="13" y="17"/>
                    </a:lnTo>
                    <a:lnTo>
                      <a:pt x="13" y="19"/>
                    </a:lnTo>
                    <a:lnTo>
                      <a:pt x="13" y="19"/>
                    </a:lnTo>
                    <a:lnTo>
                      <a:pt x="13" y="19"/>
                    </a:lnTo>
                    <a:lnTo>
                      <a:pt x="13" y="19"/>
                    </a:lnTo>
                    <a:lnTo>
                      <a:pt x="12" y="19"/>
                    </a:lnTo>
                    <a:lnTo>
                      <a:pt x="12" y="19"/>
                    </a:lnTo>
                    <a:lnTo>
                      <a:pt x="12" y="19"/>
                    </a:lnTo>
                    <a:lnTo>
                      <a:pt x="12" y="19"/>
                    </a:lnTo>
                    <a:lnTo>
                      <a:pt x="12" y="19"/>
                    </a:lnTo>
                    <a:lnTo>
                      <a:pt x="12" y="19"/>
                    </a:lnTo>
                    <a:lnTo>
                      <a:pt x="12" y="19"/>
                    </a:lnTo>
                    <a:lnTo>
                      <a:pt x="12" y="20"/>
                    </a:lnTo>
                    <a:lnTo>
                      <a:pt x="11" y="20"/>
                    </a:lnTo>
                    <a:lnTo>
                      <a:pt x="11" y="20"/>
                    </a:lnTo>
                    <a:lnTo>
                      <a:pt x="11" y="20"/>
                    </a:lnTo>
                    <a:lnTo>
                      <a:pt x="11" y="20"/>
                    </a:lnTo>
                    <a:lnTo>
                      <a:pt x="11" y="20"/>
                    </a:lnTo>
                    <a:lnTo>
                      <a:pt x="11" y="20"/>
                    </a:lnTo>
                    <a:lnTo>
                      <a:pt x="11" y="20"/>
                    </a:lnTo>
                    <a:lnTo>
                      <a:pt x="10" y="20"/>
                    </a:lnTo>
                    <a:lnTo>
                      <a:pt x="10" y="20"/>
                    </a:lnTo>
                    <a:lnTo>
                      <a:pt x="10" y="20"/>
                    </a:lnTo>
                    <a:lnTo>
                      <a:pt x="10" y="20"/>
                    </a:lnTo>
                    <a:lnTo>
                      <a:pt x="10" y="20"/>
                    </a:lnTo>
                    <a:lnTo>
                      <a:pt x="10" y="20"/>
                    </a:lnTo>
                    <a:lnTo>
                      <a:pt x="10" y="20"/>
                    </a:lnTo>
                    <a:lnTo>
                      <a:pt x="10" y="20"/>
                    </a:lnTo>
                    <a:lnTo>
                      <a:pt x="10" y="20"/>
                    </a:lnTo>
                    <a:lnTo>
                      <a:pt x="10" y="20"/>
                    </a:lnTo>
                    <a:lnTo>
                      <a:pt x="10" y="20"/>
                    </a:lnTo>
                    <a:lnTo>
                      <a:pt x="10" y="20"/>
                    </a:lnTo>
                    <a:lnTo>
                      <a:pt x="10" y="20"/>
                    </a:lnTo>
                    <a:lnTo>
                      <a:pt x="9" y="20"/>
                    </a:lnTo>
                    <a:lnTo>
                      <a:pt x="9" y="20"/>
                    </a:lnTo>
                    <a:lnTo>
                      <a:pt x="9" y="20"/>
                    </a:lnTo>
                    <a:lnTo>
                      <a:pt x="9" y="21"/>
                    </a:lnTo>
                    <a:lnTo>
                      <a:pt x="9" y="21"/>
                    </a:lnTo>
                    <a:lnTo>
                      <a:pt x="9" y="21"/>
                    </a:lnTo>
                    <a:lnTo>
                      <a:pt x="8" y="21"/>
                    </a:lnTo>
                    <a:lnTo>
                      <a:pt x="8" y="21"/>
                    </a:lnTo>
                    <a:lnTo>
                      <a:pt x="8" y="21"/>
                    </a:lnTo>
                    <a:lnTo>
                      <a:pt x="8" y="21"/>
                    </a:lnTo>
                    <a:lnTo>
                      <a:pt x="8" y="20"/>
                    </a:lnTo>
                    <a:lnTo>
                      <a:pt x="8" y="20"/>
                    </a:lnTo>
                    <a:lnTo>
                      <a:pt x="7" y="20"/>
                    </a:lnTo>
                    <a:lnTo>
                      <a:pt x="7" y="20"/>
                    </a:lnTo>
                    <a:lnTo>
                      <a:pt x="7" y="20"/>
                    </a:lnTo>
                    <a:lnTo>
                      <a:pt x="7" y="20"/>
                    </a:lnTo>
                    <a:lnTo>
                      <a:pt x="7" y="20"/>
                    </a:lnTo>
                    <a:lnTo>
                      <a:pt x="7" y="20"/>
                    </a:lnTo>
                    <a:lnTo>
                      <a:pt x="7" y="20"/>
                    </a:lnTo>
                    <a:lnTo>
                      <a:pt x="6" y="20"/>
                    </a:lnTo>
                    <a:lnTo>
                      <a:pt x="6" y="20"/>
                    </a:lnTo>
                    <a:lnTo>
                      <a:pt x="6" y="20"/>
                    </a:lnTo>
                    <a:lnTo>
                      <a:pt x="6" y="20"/>
                    </a:lnTo>
                    <a:lnTo>
                      <a:pt x="6" y="20"/>
                    </a:lnTo>
                    <a:lnTo>
                      <a:pt x="6" y="20"/>
                    </a:lnTo>
                    <a:lnTo>
                      <a:pt x="5" y="20"/>
                    </a:lnTo>
                    <a:lnTo>
                      <a:pt x="5" y="20"/>
                    </a:lnTo>
                    <a:lnTo>
                      <a:pt x="5" y="20"/>
                    </a:lnTo>
                    <a:lnTo>
                      <a:pt x="5" y="20"/>
                    </a:lnTo>
                    <a:lnTo>
                      <a:pt x="5" y="20"/>
                    </a:lnTo>
                    <a:lnTo>
                      <a:pt x="5" y="20"/>
                    </a:lnTo>
                    <a:lnTo>
                      <a:pt x="5" y="20"/>
                    </a:lnTo>
                    <a:lnTo>
                      <a:pt x="4" y="20"/>
                    </a:lnTo>
                    <a:lnTo>
                      <a:pt x="4" y="20"/>
                    </a:lnTo>
                    <a:lnTo>
                      <a:pt x="4" y="19"/>
                    </a:lnTo>
                    <a:lnTo>
                      <a:pt x="4" y="19"/>
                    </a:lnTo>
                    <a:lnTo>
                      <a:pt x="4" y="19"/>
                    </a:lnTo>
                    <a:lnTo>
                      <a:pt x="4" y="19"/>
                    </a:lnTo>
                    <a:lnTo>
                      <a:pt x="4" y="19"/>
                    </a:lnTo>
                    <a:lnTo>
                      <a:pt x="3" y="19"/>
                    </a:lnTo>
                    <a:lnTo>
                      <a:pt x="3" y="19"/>
                    </a:lnTo>
                    <a:lnTo>
                      <a:pt x="3" y="19"/>
                    </a:lnTo>
                    <a:lnTo>
                      <a:pt x="3" y="19"/>
                    </a:lnTo>
                    <a:lnTo>
                      <a:pt x="3" y="19"/>
                    </a:lnTo>
                    <a:lnTo>
                      <a:pt x="3" y="19"/>
                    </a:lnTo>
                    <a:lnTo>
                      <a:pt x="3" y="17"/>
                    </a:lnTo>
                    <a:lnTo>
                      <a:pt x="3" y="17"/>
                    </a:lnTo>
                    <a:lnTo>
                      <a:pt x="3" y="17"/>
                    </a:lnTo>
                    <a:lnTo>
                      <a:pt x="3" y="17"/>
                    </a:lnTo>
                    <a:lnTo>
                      <a:pt x="3" y="17"/>
                    </a:lnTo>
                    <a:lnTo>
                      <a:pt x="3" y="17"/>
                    </a:lnTo>
                    <a:lnTo>
                      <a:pt x="3" y="17"/>
                    </a:lnTo>
                    <a:lnTo>
                      <a:pt x="3" y="17"/>
                    </a:lnTo>
                    <a:lnTo>
                      <a:pt x="3" y="17"/>
                    </a:lnTo>
                    <a:lnTo>
                      <a:pt x="3" y="16"/>
                    </a:lnTo>
                    <a:lnTo>
                      <a:pt x="3" y="16"/>
                    </a:lnTo>
                    <a:lnTo>
                      <a:pt x="2" y="16"/>
                    </a:lnTo>
                    <a:lnTo>
                      <a:pt x="2" y="16"/>
                    </a:lnTo>
                    <a:lnTo>
                      <a:pt x="2" y="16"/>
                    </a:lnTo>
                    <a:lnTo>
                      <a:pt x="2" y="16"/>
                    </a:lnTo>
                    <a:lnTo>
                      <a:pt x="2" y="16"/>
                    </a:lnTo>
                    <a:lnTo>
                      <a:pt x="2" y="16"/>
                    </a:lnTo>
                    <a:lnTo>
                      <a:pt x="2" y="15"/>
                    </a:lnTo>
                    <a:lnTo>
                      <a:pt x="2" y="15"/>
                    </a:lnTo>
                    <a:lnTo>
                      <a:pt x="2" y="15"/>
                    </a:lnTo>
                    <a:lnTo>
                      <a:pt x="2" y="15"/>
                    </a:lnTo>
                    <a:lnTo>
                      <a:pt x="2" y="15"/>
                    </a:lnTo>
                    <a:lnTo>
                      <a:pt x="2" y="15"/>
                    </a:lnTo>
                    <a:lnTo>
                      <a:pt x="1" y="15"/>
                    </a:lnTo>
                    <a:lnTo>
                      <a:pt x="1" y="15"/>
                    </a:lnTo>
                    <a:lnTo>
                      <a:pt x="1" y="14"/>
                    </a:lnTo>
                    <a:lnTo>
                      <a:pt x="1" y="14"/>
                    </a:lnTo>
                    <a:lnTo>
                      <a:pt x="1" y="14"/>
                    </a:lnTo>
                    <a:lnTo>
                      <a:pt x="1" y="14"/>
                    </a:lnTo>
                    <a:lnTo>
                      <a:pt x="1" y="14"/>
                    </a:lnTo>
                    <a:lnTo>
                      <a:pt x="1" y="14"/>
                    </a:lnTo>
                    <a:lnTo>
                      <a:pt x="1" y="13"/>
                    </a:lnTo>
                    <a:lnTo>
                      <a:pt x="1" y="13"/>
                    </a:lnTo>
                    <a:lnTo>
                      <a:pt x="1" y="13"/>
                    </a:lnTo>
                    <a:lnTo>
                      <a:pt x="1" y="13"/>
                    </a:lnTo>
                    <a:lnTo>
                      <a:pt x="1" y="13"/>
                    </a:lnTo>
                    <a:lnTo>
                      <a:pt x="1" y="13"/>
                    </a:lnTo>
                    <a:lnTo>
                      <a:pt x="1" y="13"/>
                    </a:lnTo>
                    <a:lnTo>
                      <a:pt x="1" y="12"/>
                    </a:lnTo>
                    <a:lnTo>
                      <a:pt x="1" y="12"/>
                    </a:lnTo>
                    <a:lnTo>
                      <a:pt x="1" y="12"/>
                    </a:lnTo>
                    <a:lnTo>
                      <a:pt x="1" y="12"/>
                    </a:lnTo>
                    <a:lnTo>
                      <a:pt x="0" y="12"/>
                    </a:lnTo>
                    <a:lnTo>
                      <a:pt x="0" y="12"/>
                    </a:lnTo>
                    <a:lnTo>
                      <a:pt x="0" y="11"/>
                    </a:lnTo>
                    <a:lnTo>
                      <a:pt x="0" y="11"/>
                    </a:lnTo>
                    <a:lnTo>
                      <a:pt x="0" y="11"/>
                    </a:lnTo>
                    <a:lnTo>
                      <a:pt x="0" y="11"/>
                    </a:lnTo>
                    <a:lnTo>
                      <a:pt x="0" y="11"/>
                    </a:lnTo>
                    <a:lnTo>
                      <a:pt x="0" y="11"/>
                    </a:lnTo>
                    <a:lnTo>
                      <a:pt x="0" y="11"/>
                    </a:lnTo>
                    <a:lnTo>
                      <a:pt x="0" y="10"/>
                    </a:lnTo>
                    <a:lnTo>
                      <a:pt x="0" y="10"/>
                    </a:lnTo>
                    <a:lnTo>
                      <a:pt x="0" y="10"/>
                    </a:lnTo>
                    <a:lnTo>
                      <a:pt x="0" y="10"/>
                    </a:lnTo>
                    <a:lnTo>
                      <a:pt x="0" y="10"/>
                    </a:lnTo>
                    <a:lnTo>
                      <a:pt x="0" y="10"/>
                    </a:lnTo>
                    <a:lnTo>
                      <a:pt x="0" y="9"/>
                    </a:lnTo>
                    <a:lnTo>
                      <a:pt x="0" y="9"/>
                    </a:lnTo>
                    <a:lnTo>
                      <a:pt x="0" y="9"/>
                    </a:lnTo>
                    <a:lnTo>
                      <a:pt x="0" y="9"/>
                    </a:lnTo>
                    <a:lnTo>
                      <a:pt x="1" y="9"/>
                    </a:lnTo>
                    <a:lnTo>
                      <a:pt x="1" y="9"/>
                    </a:lnTo>
                    <a:lnTo>
                      <a:pt x="1" y="8"/>
                    </a:lnTo>
                    <a:lnTo>
                      <a:pt x="1" y="8"/>
                    </a:lnTo>
                    <a:lnTo>
                      <a:pt x="1" y="8"/>
                    </a:lnTo>
                    <a:lnTo>
                      <a:pt x="1" y="8"/>
                    </a:lnTo>
                    <a:lnTo>
                      <a:pt x="1" y="8"/>
                    </a:lnTo>
                    <a:lnTo>
                      <a:pt x="1" y="8"/>
                    </a:lnTo>
                    <a:lnTo>
                      <a:pt x="1" y="8"/>
                    </a:lnTo>
                    <a:lnTo>
                      <a:pt x="1" y="7"/>
                    </a:lnTo>
                    <a:lnTo>
                      <a:pt x="1" y="7"/>
                    </a:lnTo>
                    <a:lnTo>
                      <a:pt x="1" y="7"/>
                    </a:lnTo>
                    <a:lnTo>
                      <a:pt x="1" y="7"/>
                    </a:lnTo>
                    <a:lnTo>
                      <a:pt x="1" y="7"/>
                    </a:lnTo>
                    <a:lnTo>
                      <a:pt x="1" y="7"/>
                    </a:lnTo>
                    <a:lnTo>
                      <a:pt x="1" y="7"/>
                    </a:lnTo>
                    <a:lnTo>
                      <a:pt x="1" y="5"/>
                    </a:lnTo>
                    <a:lnTo>
                      <a:pt x="1" y="5"/>
                    </a:lnTo>
                    <a:lnTo>
                      <a:pt x="1" y="5"/>
                    </a:lnTo>
                    <a:lnTo>
                      <a:pt x="2" y="5"/>
                    </a:lnTo>
                    <a:lnTo>
                      <a:pt x="2" y="5"/>
                    </a:lnTo>
                    <a:lnTo>
                      <a:pt x="2" y="5"/>
                    </a:lnTo>
                    <a:lnTo>
                      <a:pt x="2" y="5"/>
                    </a:lnTo>
                    <a:lnTo>
                      <a:pt x="2" y="4"/>
                    </a:lnTo>
                    <a:lnTo>
                      <a:pt x="2" y="4"/>
                    </a:lnTo>
                    <a:lnTo>
                      <a:pt x="2" y="4"/>
                    </a:lnTo>
                    <a:lnTo>
                      <a:pt x="2" y="4"/>
                    </a:lnTo>
                    <a:lnTo>
                      <a:pt x="2" y="4"/>
                    </a:lnTo>
                    <a:lnTo>
                      <a:pt x="2" y="4"/>
                    </a:lnTo>
                    <a:lnTo>
                      <a:pt x="2" y="4"/>
                    </a:lnTo>
                    <a:lnTo>
                      <a:pt x="2" y="3"/>
                    </a:lnTo>
                    <a:lnTo>
                      <a:pt x="3" y="3"/>
                    </a:lnTo>
                    <a:lnTo>
                      <a:pt x="3" y="3"/>
                    </a:lnTo>
                    <a:lnTo>
                      <a:pt x="3" y="3"/>
                    </a:lnTo>
                    <a:lnTo>
                      <a:pt x="3" y="3"/>
                    </a:lnTo>
                    <a:lnTo>
                      <a:pt x="3" y="3"/>
                    </a:lnTo>
                    <a:lnTo>
                      <a:pt x="3" y="3"/>
                    </a:lnTo>
                    <a:lnTo>
                      <a:pt x="3" y="3"/>
                    </a:lnTo>
                    <a:lnTo>
                      <a:pt x="3" y="3"/>
                    </a:lnTo>
                    <a:lnTo>
                      <a:pt x="3" y="2"/>
                    </a:lnTo>
                    <a:lnTo>
                      <a:pt x="3" y="2"/>
                    </a:lnTo>
                    <a:lnTo>
                      <a:pt x="3" y="2"/>
                    </a:lnTo>
                    <a:lnTo>
                      <a:pt x="3" y="2"/>
                    </a:lnTo>
                    <a:lnTo>
                      <a:pt x="3" y="2"/>
                    </a:lnTo>
                    <a:lnTo>
                      <a:pt x="3" y="2"/>
                    </a:lnTo>
                    <a:lnTo>
                      <a:pt x="3" y="2"/>
                    </a:lnTo>
                    <a:lnTo>
                      <a:pt x="3" y="2"/>
                    </a:lnTo>
                    <a:lnTo>
                      <a:pt x="3" y="2"/>
                    </a:lnTo>
                    <a:lnTo>
                      <a:pt x="4" y="2"/>
                    </a:lnTo>
                    <a:lnTo>
                      <a:pt x="4" y="2"/>
                    </a:lnTo>
                    <a:lnTo>
                      <a:pt x="4" y="1"/>
                    </a:lnTo>
                    <a:lnTo>
                      <a:pt x="4" y="1"/>
                    </a:lnTo>
                    <a:lnTo>
                      <a:pt x="4" y="1"/>
                    </a:lnTo>
                    <a:lnTo>
                      <a:pt x="4" y="1"/>
                    </a:lnTo>
                    <a:lnTo>
                      <a:pt x="4" y="1"/>
                    </a:lnTo>
                    <a:lnTo>
                      <a:pt x="5" y="1"/>
                    </a:lnTo>
                    <a:lnTo>
                      <a:pt x="5" y="1"/>
                    </a:lnTo>
                    <a:lnTo>
                      <a:pt x="5" y="1"/>
                    </a:lnTo>
                    <a:lnTo>
                      <a:pt x="5" y="1"/>
                    </a:lnTo>
                    <a:lnTo>
                      <a:pt x="5" y="1"/>
                    </a:lnTo>
                    <a:lnTo>
                      <a:pt x="5" y="1"/>
                    </a:lnTo>
                    <a:lnTo>
                      <a:pt x="5" y="1"/>
                    </a:lnTo>
                    <a:lnTo>
                      <a:pt x="6" y="1"/>
                    </a:lnTo>
                    <a:lnTo>
                      <a:pt x="6" y="1"/>
                    </a:lnTo>
                    <a:lnTo>
                      <a:pt x="6" y="1"/>
                    </a:lnTo>
                    <a:lnTo>
                      <a:pt x="6" y="1"/>
                    </a:lnTo>
                    <a:lnTo>
                      <a:pt x="6" y="0"/>
                    </a:lnTo>
                    <a:lnTo>
                      <a:pt x="6" y="0"/>
                    </a:lnTo>
                    <a:lnTo>
                      <a:pt x="7" y="0"/>
                    </a:lnTo>
                    <a:lnTo>
                      <a:pt x="7" y="0"/>
                    </a:lnTo>
                    <a:lnTo>
                      <a:pt x="7" y="0"/>
                    </a:lnTo>
                    <a:lnTo>
                      <a:pt x="7" y="0"/>
                    </a:lnTo>
                    <a:lnTo>
                      <a:pt x="7" y="0"/>
                    </a:lnTo>
                    <a:lnTo>
                      <a:pt x="7" y="0"/>
                    </a:lnTo>
                    <a:lnTo>
                      <a:pt x="7" y="0"/>
                    </a:lnTo>
                    <a:lnTo>
                      <a:pt x="8" y="0"/>
                    </a:lnTo>
                    <a:lnTo>
                      <a:pt x="8" y="0"/>
                    </a:lnTo>
                    <a:lnTo>
                      <a:pt x="8" y="0"/>
                    </a:lnTo>
                    <a:lnTo>
                      <a:pt x="8" y="0"/>
                    </a:lnTo>
                    <a:lnTo>
                      <a:pt x="8" y="0"/>
                    </a:lnTo>
                    <a:lnTo>
                      <a:pt x="8" y="0"/>
                    </a:lnTo>
                    <a:lnTo>
                      <a:pt x="9" y="0"/>
                    </a:lnTo>
                    <a:lnTo>
                      <a:pt x="9" y="0"/>
                    </a:lnTo>
                    <a:lnTo>
                      <a:pt x="9" y="0"/>
                    </a:lnTo>
                    <a:lnTo>
                      <a:pt x="9" y="0"/>
                    </a:lnTo>
                    <a:lnTo>
                      <a:pt x="9" y="0"/>
                    </a:lnTo>
                    <a:lnTo>
                      <a:pt x="9" y="0"/>
                    </a:lnTo>
                    <a:lnTo>
                      <a:pt x="10" y="0"/>
                    </a:lnTo>
                    <a:lnTo>
                      <a:pt x="10" y="0"/>
                    </a:lnTo>
                    <a:lnTo>
                      <a:pt x="10" y="0"/>
                    </a:lnTo>
                    <a:lnTo>
                      <a:pt x="10" y="0"/>
                    </a:lnTo>
                    <a:lnTo>
                      <a:pt x="10" y="0"/>
                    </a:lnTo>
                    <a:lnTo>
                      <a:pt x="10" y="0"/>
                    </a:lnTo>
                    <a:lnTo>
                      <a:pt x="10" y="0"/>
                    </a:lnTo>
                    <a:lnTo>
                      <a:pt x="10" y="0"/>
                    </a:lnTo>
                    <a:lnTo>
                      <a:pt x="10" y="1"/>
                    </a:lnTo>
                    <a:lnTo>
                      <a:pt x="10" y="1"/>
                    </a:lnTo>
                    <a:lnTo>
                      <a:pt x="10" y="1"/>
                    </a:lnTo>
                    <a:lnTo>
                      <a:pt x="10" y="1"/>
                    </a:lnTo>
                    <a:lnTo>
                      <a:pt x="10" y="1"/>
                    </a:lnTo>
                    <a:lnTo>
                      <a:pt x="11" y="1"/>
                    </a:lnTo>
                    <a:lnTo>
                      <a:pt x="11" y="1"/>
                    </a:lnTo>
                    <a:lnTo>
                      <a:pt x="11" y="1"/>
                    </a:lnTo>
                    <a:lnTo>
                      <a:pt x="11" y="1"/>
                    </a:lnTo>
                    <a:lnTo>
                      <a:pt x="11" y="1"/>
                    </a:lnTo>
                    <a:lnTo>
                      <a:pt x="11" y="1"/>
                    </a:lnTo>
                    <a:lnTo>
                      <a:pt x="11" y="1"/>
                    </a:lnTo>
                    <a:lnTo>
                      <a:pt x="12" y="1"/>
                    </a:lnTo>
                    <a:lnTo>
                      <a:pt x="12" y="1"/>
                    </a:lnTo>
                    <a:lnTo>
                      <a:pt x="12" y="1"/>
                    </a:lnTo>
                    <a:lnTo>
                      <a:pt x="12" y="1"/>
                    </a:lnTo>
                    <a:lnTo>
                      <a:pt x="12" y="2"/>
                    </a:lnTo>
                    <a:lnTo>
                      <a:pt x="12" y="2"/>
                    </a:lnTo>
                    <a:lnTo>
                      <a:pt x="12" y="2"/>
                    </a:lnTo>
                    <a:lnTo>
                      <a:pt x="12" y="2"/>
                    </a:lnTo>
                    <a:lnTo>
                      <a:pt x="13" y="2"/>
                    </a:lnTo>
                    <a:lnTo>
                      <a:pt x="13" y="2"/>
                    </a:lnTo>
                    <a:lnTo>
                      <a:pt x="13" y="2"/>
                    </a:lnTo>
                    <a:lnTo>
                      <a:pt x="13" y="2"/>
                    </a:lnTo>
                    <a:lnTo>
                      <a:pt x="13" y="2"/>
                    </a:lnTo>
                    <a:lnTo>
                      <a:pt x="13" y="2"/>
                    </a:lnTo>
                    <a:lnTo>
                      <a:pt x="13" y="2"/>
                    </a:lnTo>
                    <a:lnTo>
                      <a:pt x="13" y="3"/>
                    </a:lnTo>
                    <a:lnTo>
                      <a:pt x="14" y="3"/>
                    </a:lnTo>
                    <a:lnTo>
                      <a:pt x="14" y="3"/>
                    </a:lnTo>
                    <a:lnTo>
                      <a:pt x="14" y="3"/>
                    </a:lnTo>
                    <a:lnTo>
                      <a:pt x="14" y="3"/>
                    </a:lnTo>
                    <a:lnTo>
                      <a:pt x="14" y="3"/>
                    </a:lnTo>
                    <a:lnTo>
                      <a:pt x="14" y="3"/>
                    </a:lnTo>
                    <a:lnTo>
                      <a:pt x="14" y="3"/>
                    </a:lnTo>
                    <a:lnTo>
                      <a:pt x="14" y="3"/>
                    </a:lnTo>
                    <a:lnTo>
                      <a:pt x="14" y="4"/>
                    </a:lnTo>
                    <a:lnTo>
                      <a:pt x="15" y="4"/>
                    </a:lnTo>
                    <a:lnTo>
                      <a:pt x="15" y="4"/>
                    </a:lnTo>
                    <a:lnTo>
                      <a:pt x="15" y="4"/>
                    </a:lnTo>
                    <a:lnTo>
                      <a:pt x="15" y="4"/>
                    </a:lnTo>
                    <a:lnTo>
                      <a:pt x="15" y="4"/>
                    </a:lnTo>
                    <a:lnTo>
                      <a:pt x="15" y="4"/>
                    </a:lnTo>
                    <a:lnTo>
                      <a:pt x="15" y="5"/>
                    </a:lnTo>
                    <a:lnTo>
                      <a:pt x="15" y="5"/>
                    </a:lnTo>
                    <a:lnTo>
                      <a:pt x="15" y="5"/>
                    </a:lnTo>
                    <a:lnTo>
                      <a:pt x="15" y="5"/>
                    </a:lnTo>
                    <a:lnTo>
                      <a:pt x="15" y="5"/>
                    </a:lnTo>
                    <a:lnTo>
                      <a:pt x="15" y="5"/>
                    </a:lnTo>
                    <a:lnTo>
                      <a:pt x="16" y="5"/>
                    </a:lnTo>
                    <a:lnTo>
                      <a:pt x="16" y="7"/>
                    </a:lnTo>
                    <a:lnTo>
                      <a:pt x="16" y="7"/>
                    </a:lnTo>
                    <a:lnTo>
                      <a:pt x="16" y="7"/>
                    </a:lnTo>
                    <a:lnTo>
                      <a:pt x="16" y="7"/>
                    </a:lnTo>
                    <a:lnTo>
                      <a:pt x="16" y="7"/>
                    </a:lnTo>
                    <a:lnTo>
                      <a:pt x="16" y="7"/>
                    </a:lnTo>
                    <a:lnTo>
                      <a:pt x="16" y="7"/>
                    </a:lnTo>
                    <a:lnTo>
                      <a:pt x="16" y="8"/>
                    </a:lnTo>
                    <a:lnTo>
                      <a:pt x="16" y="8"/>
                    </a:lnTo>
                    <a:lnTo>
                      <a:pt x="16" y="8"/>
                    </a:lnTo>
                    <a:lnTo>
                      <a:pt x="16" y="8"/>
                    </a:lnTo>
                    <a:lnTo>
                      <a:pt x="16" y="8"/>
                    </a:lnTo>
                    <a:lnTo>
                      <a:pt x="16" y="8"/>
                    </a:lnTo>
                    <a:lnTo>
                      <a:pt x="16" y="8"/>
                    </a:lnTo>
                    <a:lnTo>
                      <a:pt x="16" y="9"/>
                    </a:lnTo>
                    <a:lnTo>
                      <a:pt x="16" y="9"/>
                    </a:lnTo>
                    <a:lnTo>
                      <a:pt x="16" y="9"/>
                    </a:lnTo>
                    <a:lnTo>
                      <a:pt x="16" y="9"/>
                    </a:lnTo>
                    <a:lnTo>
                      <a:pt x="16" y="9"/>
                    </a:lnTo>
                    <a:lnTo>
                      <a:pt x="16" y="9"/>
                    </a:lnTo>
                    <a:lnTo>
                      <a:pt x="16" y="10"/>
                    </a:lnTo>
                    <a:lnTo>
                      <a:pt x="16" y="10"/>
                    </a:lnTo>
                    <a:lnTo>
                      <a:pt x="16" y="10"/>
                    </a:lnTo>
                    <a:lnTo>
                      <a:pt x="16" y="10"/>
                    </a:lnTo>
                    <a:lnTo>
                      <a:pt x="16" y="10"/>
                    </a:lnTo>
                    <a:lnTo>
                      <a:pt x="16" y="1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76" name="Freeform 170"/>
              <p:cNvSpPr>
                <a:spLocks/>
              </p:cNvSpPr>
              <p:nvPr/>
            </p:nvSpPr>
            <p:spPr bwMode="auto">
              <a:xfrm>
                <a:off x="6549" y="3304"/>
                <a:ext cx="15" cy="20"/>
              </a:xfrm>
              <a:custGeom>
                <a:avLst/>
                <a:gdLst>
                  <a:gd name="T0" fmla="*/ 15 w 15"/>
                  <a:gd name="T1" fmla="*/ 11 h 20"/>
                  <a:gd name="T2" fmla="*/ 15 w 15"/>
                  <a:gd name="T3" fmla="*/ 12 h 20"/>
                  <a:gd name="T4" fmla="*/ 15 w 15"/>
                  <a:gd name="T5" fmla="*/ 14 h 20"/>
                  <a:gd name="T6" fmla="*/ 15 w 15"/>
                  <a:gd name="T7" fmla="*/ 15 h 20"/>
                  <a:gd name="T8" fmla="*/ 15 w 15"/>
                  <a:gd name="T9" fmla="*/ 16 h 20"/>
                  <a:gd name="T10" fmla="*/ 14 w 15"/>
                  <a:gd name="T11" fmla="*/ 16 h 20"/>
                  <a:gd name="T12" fmla="*/ 13 w 15"/>
                  <a:gd name="T13" fmla="*/ 17 h 20"/>
                  <a:gd name="T14" fmla="*/ 13 w 15"/>
                  <a:gd name="T15" fmla="*/ 18 h 20"/>
                  <a:gd name="T16" fmla="*/ 12 w 15"/>
                  <a:gd name="T17" fmla="*/ 19 h 20"/>
                  <a:gd name="T18" fmla="*/ 11 w 15"/>
                  <a:gd name="T19" fmla="*/ 19 h 20"/>
                  <a:gd name="T20" fmla="*/ 10 w 15"/>
                  <a:gd name="T21" fmla="*/ 19 h 20"/>
                  <a:gd name="T22" fmla="*/ 10 w 15"/>
                  <a:gd name="T23" fmla="*/ 20 h 20"/>
                  <a:gd name="T24" fmla="*/ 9 w 15"/>
                  <a:gd name="T25" fmla="*/ 20 h 20"/>
                  <a:gd name="T26" fmla="*/ 9 w 15"/>
                  <a:gd name="T27" fmla="*/ 20 h 20"/>
                  <a:gd name="T28" fmla="*/ 8 w 15"/>
                  <a:gd name="T29" fmla="*/ 20 h 20"/>
                  <a:gd name="T30" fmla="*/ 7 w 15"/>
                  <a:gd name="T31" fmla="*/ 20 h 20"/>
                  <a:gd name="T32" fmla="*/ 6 w 15"/>
                  <a:gd name="T33" fmla="*/ 20 h 20"/>
                  <a:gd name="T34" fmla="*/ 5 w 15"/>
                  <a:gd name="T35" fmla="*/ 20 h 20"/>
                  <a:gd name="T36" fmla="*/ 4 w 15"/>
                  <a:gd name="T37" fmla="*/ 20 h 20"/>
                  <a:gd name="T38" fmla="*/ 3 w 15"/>
                  <a:gd name="T39" fmla="*/ 19 h 20"/>
                  <a:gd name="T40" fmla="*/ 3 w 15"/>
                  <a:gd name="T41" fmla="*/ 19 h 20"/>
                  <a:gd name="T42" fmla="*/ 3 w 15"/>
                  <a:gd name="T43" fmla="*/ 18 h 20"/>
                  <a:gd name="T44" fmla="*/ 2 w 15"/>
                  <a:gd name="T45" fmla="*/ 17 h 20"/>
                  <a:gd name="T46" fmla="*/ 1 w 15"/>
                  <a:gd name="T47" fmla="*/ 17 h 20"/>
                  <a:gd name="T48" fmla="*/ 1 w 15"/>
                  <a:gd name="T49" fmla="*/ 16 h 20"/>
                  <a:gd name="T50" fmla="*/ 0 w 15"/>
                  <a:gd name="T51" fmla="*/ 15 h 20"/>
                  <a:gd name="T52" fmla="*/ 0 w 15"/>
                  <a:gd name="T53" fmla="*/ 14 h 20"/>
                  <a:gd name="T54" fmla="*/ 0 w 15"/>
                  <a:gd name="T55" fmla="*/ 12 h 20"/>
                  <a:gd name="T56" fmla="*/ 0 w 15"/>
                  <a:gd name="T57" fmla="*/ 11 h 20"/>
                  <a:gd name="T58" fmla="*/ 0 w 15"/>
                  <a:gd name="T59" fmla="*/ 10 h 20"/>
                  <a:gd name="T60" fmla="*/ 0 w 15"/>
                  <a:gd name="T61" fmla="*/ 9 h 20"/>
                  <a:gd name="T62" fmla="*/ 0 w 15"/>
                  <a:gd name="T63" fmla="*/ 8 h 20"/>
                  <a:gd name="T64" fmla="*/ 0 w 15"/>
                  <a:gd name="T65" fmla="*/ 8 h 20"/>
                  <a:gd name="T66" fmla="*/ 0 w 15"/>
                  <a:gd name="T67" fmla="*/ 7 h 20"/>
                  <a:gd name="T68" fmla="*/ 1 w 15"/>
                  <a:gd name="T69" fmla="*/ 6 h 20"/>
                  <a:gd name="T70" fmla="*/ 1 w 15"/>
                  <a:gd name="T71" fmla="*/ 5 h 20"/>
                  <a:gd name="T72" fmla="*/ 2 w 15"/>
                  <a:gd name="T73" fmla="*/ 4 h 20"/>
                  <a:gd name="T74" fmla="*/ 2 w 15"/>
                  <a:gd name="T75" fmla="*/ 4 h 20"/>
                  <a:gd name="T76" fmla="*/ 3 w 15"/>
                  <a:gd name="T77" fmla="*/ 3 h 20"/>
                  <a:gd name="T78" fmla="*/ 3 w 15"/>
                  <a:gd name="T79" fmla="*/ 2 h 20"/>
                  <a:gd name="T80" fmla="*/ 4 w 15"/>
                  <a:gd name="T81" fmla="*/ 2 h 20"/>
                  <a:gd name="T82" fmla="*/ 5 w 15"/>
                  <a:gd name="T83" fmla="*/ 2 h 20"/>
                  <a:gd name="T84" fmla="*/ 6 w 15"/>
                  <a:gd name="T85" fmla="*/ 0 h 20"/>
                  <a:gd name="T86" fmla="*/ 7 w 15"/>
                  <a:gd name="T87" fmla="*/ 0 h 20"/>
                  <a:gd name="T88" fmla="*/ 7 w 15"/>
                  <a:gd name="T89" fmla="*/ 0 h 20"/>
                  <a:gd name="T90" fmla="*/ 8 w 15"/>
                  <a:gd name="T91" fmla="*/ 0 h 20"/>
                  <a:gd name="T92" fmla="*/ 9 w 15"/>
                  <a:gd name="T93" fmla="*/ 0 h 20"/>
                  <a:gd name="T94" fmla="*/ 9 w 15"/>
                  <a:gd name="T95" fmla="*/ 0 h 20"/>
                  <a:gd name="T96" fmla="*/ 10 w 15"/>
                  <a:gd name="T97" fmla="*/ 2 h 20"/>
                  <a:gd name="T98" fmla="*/ 11 w 15"/>
                  <a:gd name="T99" fmla="*/ 2 h 20"/>
                  <a:gd name="T100" fmla="*/ 12 w 15"/>
                  <a:gd name="T101" fmla="*/ 3 h 20"/>
                  <a:gd name="T102" fmla="*/ 13 w 15"/>
                  <a:gd name="T103" fmla="*/ 3 h 20"/>
                  <a:gd name="T104" fmla="*/ 13 w 15"/>
                  <a:gd name="T105" fmla="*/ 4 h 20"/>
                  <a:gd name="T106" fmla="*/ 14 w 15"/>
                  <a:gd name="T107" fmla="*/ 5 h 20"/>
                  <a:gd name="T108" fmla="*/ 14 w 15"/>
                  <a:gd name="T109" fmla="*/ 5 h 20"/>
                  <a:gd name="T110" fmla="*/ 15 w 15"/>
                  <a:gd name="T111" fmla="*/ 6 h 20"/>
                  <a:gd name="T112" fmla="*/ 15 w 15"/>
                  <a:gd name="T113" fmla="*/ 7 h 20"/>
                  <a:gd name="T114" fmla="*/ 15 w 15"/>
                  <a:gd name="T115" fmla="*/ 8 h 20"/>
                  <a:gd name="T116" fmla="*/ 15 w 15"/>
                  <a:gd name="T117" fmla="*/ 9 h 20"/>
                  <a:gd name="T118" fmla="*/ 15 w 15"/>
                  <a:gd name="T1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 h="20">
                    <a:moveTo>
                      <a:pt x="15" y="10"/>
                    </a:moveTo>
                    <a:lnTo>
                      <a:pt x="15" y="10"/>
                    </a:lnTo>
                    <a:lnTo>
                      <a:pt x="15" y="11"/>
                    </a:lnTo>
                    <a:lnTo>
                      <a:pt x="15" y="11"/>
                    </a:lnTo>
                    <a:lnTo>
                      <a:pt x="15" y="11"/>
                    </a:lnTo>
                    <a:lnTo>
                      <a:pt x="15" y="11"/>
                    </a:lnTo>
                    <a:lnTo>
                      <a:pt x="15" y="11"/>
                    </a:lnTo>
                    <a:lnTo>
                      <a:pt x="15" y="11"/>
                    </a:lnTo>
                    <a:lnTo>
                      <a:pt x="15" y="11"/>
                    </a:lnTo>
                    <a:lnTo>
                      <a:pt x="15" y="12"/>
                    </a:lnTo>
                    <a:lnTo>
                      <a:pt x="15" y="12"/>
                    </a:lnTo>
                    <a:lnTo>
                      <a:pt x="15" y="12"/>
                    </a:lnTo>
                    <a:lnTo>
                      <a:pt x="15" y="12"/>
                    </a:lnTo>
                    <a:lnTo>
                      <a:pt x="15" y="12"/>
                    </a:lnTo>
                    <a:lnTo>
                      <a:pt x="15" y="12"/>
                    </a:lnTo>
                    <a:lnTo>
                      <a:pt x="15" y="14"/>
                    </a:lnTo>
                    <a:lnTo>
                      <a:pt x="15" y="14"/>
                    </a:lnTo>
                    <a:lnTo>
                      <a:pt x="15" y="14"/>
                    </a:lnTo>
                    <a:lnTo>
                      <a:pt x="15" y="14"/>
                    </a:lnTo>
                    <a:lnTo>
                      <a:pt x="15" y="14"/>
                    </a:lnTo>
                    <a:lnTo>
                      <a:pt x="15" y="14"/>
                    </a:lnTo>
                    <a:lnTo>
                      <a:pt x="15" y="14"/>
                    </a:lnTo>
                    <a:lnTo>
                      <a:pt x="15" y="15"/>
                    </a:lnTo>
                    <a:lnTo>
                      <a:pt x="15" y="15"/>
                    </a:lnTo>
                    <a:lnTo>
                      <a:pt x="15" y="15"/>
                    </a:lnTo>
                    <a:lnTo>
                      <a:pt x="15" y="15"/>
                    </a:lnTo>
                    <a:lnTo>
                      <a:pt x="15" y="15"/>
                    </a:lnTo>
                    <a:lnTo>
                      <a:pt x="15" y="15"/>
                    </a:lnTo>
                    <a:lnTo>
                      <a:pt x="15" y="15"/>
                    </a:lnTo>
                    <a:lnTo>
                      <a:pt x="15" y="16"/>
                    </a:lnTo>
                    <a:lnTo>
                      <a:pt x="14" y="16"/>
                    </a:lnTo>
                    <a:lnTo>
                      <a:pt x="14" y="16"/>
                    </a:lnTo>
                    <a:lnTo>
                      <a:pt x="14" y="16"/>
                    </a:lnTo>
                    <a:lnTo>
                      <a:pt x="14" y="16"/>
                    </a:lnTo>
                    <a:lnTo>
                      <a:pt x="14" y="16"/>
                    </a:lnTo>
                    <a:lnTo>
                      <a:pt x="14" y="16"/>
                    </a:lnTo>
                    <a:lnTo>
                      <a:pt x="14" y="17"/>
                    </a:lnTo>
                    <a:lnTo>
                      <a:pt x="14" y="17"/>
                    </a:lnTo>
                    <a:lnTo>
                      <a:pt x="14" y="17"/>
                    </a:lnTo>
                    <a:lnTo>
                      <a:pt x="14" y="17"/>
                    </a:lnTo>
                    <a:lnTo>
                      <a:pt x="14" y="17"/>
                    </a:lnTo>
                    <a:lnTo>
                      <a:pt x="13" y="17"/>
                    </a:lnTo>
                    <a:lnTo>
                      <a:pt x="13" y="17"/>
                    </a:lnTo>
                    <a:lnTo>
                      <a:pt x="13" y="17"/>
                    </a:lnTo>
                    <a:lnTo>
                      <a:pt x="13" y="18"/>
                    </a:lnTo>
                    <a:lnTo>
                      <a:pt x="13" y="18"/>
                    </a:lnTo>
                    <a:lnTo>
                      <a:pt x="13" y="18"/>
                    </a:lnTo>
                    <a:lnTo>
                      <a:pt x="13" y="18"/>
                    </a:lnTo>
                    <a:lnTo>
                      <a:pt x="13" y="18"/>
                    </a:lnTo>
                    <a:lnTo>
                      <a:pt x="13" y="18"/>
                    </a:lnTo>
                    <a:lnTo>
                      <a:pt x="12" y="18"/>
                    </a:lnTo>
                    <a:lnTo>
                      <a:pt x="12" y="18"/>
                    </a:lnTo>
                    <a:lnTo>
                      <a:pt x="12" y="18"/>
                    </a:lnTo>
                    <a:lnTo>
                      <a:pt x="12" y="19"/>
                    </a:lnTo>
                    <a:lnTo>
                      <a:pt x="12" y="19"/>
                    </a:lnTo>
                    <a:lnTo>
                      <a:pt x="12" y="19"/>
                    </a:lnTo>
                    <a:lnTo>
                      <a:pt x="12" y="19"/>
                    </a:lnTo>
                    <a:lnTo>
                      <a:pt x="12" y="19"/>
                    </a:lnTo>
                    <a:lnTo>
                      <a:pt x="11" y="19"/>
                    </a:lnTo>
                    <a:lnTo>
                      <a:pt x="11" y="19"/>
                    </a:lnTo>
                    <a:lnTo>
                      <a:pt x="11" y="19"/>
                    </a:lnTo>
                    <a:lnTo>
                      <a:pt x="11" y="19"/>
                    </a:lnTo>
                    <a:lnTo>
                      <a:pt x="11" y="19"/>
                    </a:lnTo>
                    <a:lnTo>
                      <a:pt x="11" y="19"/>
                    </a:lnTo>
                    <a:lnTo>
                      <a:pt x="11" y="19"/>
                    </a:lnTo>
                    <a:lnTo>
                      <a:pt x="10" y="19"/>
                    </a:lnTo>
                    <a:lnTo>
                      <a:pt x="10" y="20"/>
                    </a:lnTo>
                    <a:lnTo>
                      <a:pt x="10" y="20"/>
                    </a:lnTo>
                    <a:lnTo>
                      <a:pt x="10" y="20"/>
                    </a:lnTo>
                    <a:lnTo>
                      <a:pt x="10" y="20"/>
                    </a:lnTo>
                    <a:lnTo>
                      <a:pt x="10" y="20"/>
                    </a:lnTo>
                    <a:lnTo>
                      <a:pt x="10" y="20"/>
                    </a:lnTo>
                    <a:lnTo>
                      <a:pt x="9" y="20"/>
                    </a:lnTo>
                    <a:lnTo>
                      <a:pt x="9" y="20"/>
                    </a:lnTo>
                    <a:lnTo>
                      <a:pt x="9" y="20"/>
                    </a:lnTo>
                    <a:lnTo>
                      <a:pt x="9" y="20"/>
                    </a:lnTo>
                    <a:lnTo>
                      <a:pt x="9" y="20"/>
                    </a:lnTo>
                    <a:lnTo>
                      <a:pt x="9" y="20"/>
                    </a:lnTo>
                    <a:lnTo>
                      <a:pt x="9" y="20"/>
                    </a:lnTo>
                    <a:lnTo>
                      <a:pt x="9" y="20"/>
                    </a:lnTo>
                    <a:lnTo>
                      <a:pt x="9" y="20"/>
                    </a:lnTo>
                    <a:lnTo>
                      <a:pt x="9" y="20"/>
                    </a:lnTo>
                    <a:lnTo>
                      <a:pt x="9" y="20"/>
                    </a:lnTo>
                    <a:lnTo>
                      <a:pt x="9" y="20"/>
                    </a:lnTo>
                    <a:lnTo>
                      <a:pt x="9" y="20"/>
                    </a:lnTo>
                    <a:lnTo>
                      <a:pt x="8" y="20"/>
                    </a:lnTo>
                    <a:lnTo>
                      <a:pt x="8" y="20"/>
                    </a:lnTo>
                    <a:lnTo>
                      <a:pt x="8" y="20"/>
                    </a:lnTo>
                    <a:lnTo>
                      <a:pt x="8" y="20"/>
                    </a:lnTo>
                    <a:lnTo>
                      <a:pt x="8" y="20"/>
                    </a:lnTo>
                    <a:lnTo>
                      <a:pt x="8" y="20"/>
                    </a:lnTo>
                    <a:lnTo>
                      <a:pt x="7" y="20"/>
                    </a:lnTo>
                    <a:lnTo>
                      <a:pt x="7" y="20"/>
                    </a:lnTo>
                    <a:lnTo>
                      <a:pt x="7" y="20"/>
                    </a:lnTo>
                    <a:lnTo>
                      <a:pt x="7" y="20"/>
                    </a:lnTo>
                    <a:lnTo>
                      <a:pt x="7" y="20"/>
                    </a:lnTo>
                    <a:lnTo>
                      <a:pt x="7" y="20"/>
                    </a:lnTo>
                    <a:lnTo>
                      <a:pt x="7" y="20"/>
                    </a:lnTo>
                    <a:lnTo>
                      <a:pt x="6" y="20"/>
                    </a:lnTo>
                    <a:lnTo>
                      <a:pt x="6" y="20"/>
                    </a:lnTo>
                    <a:lnTo>
                      <a:pt x="6" y="20"/>
                    </a:lnTo>
                    <a:lnTo>
                      <a:pt x="6" y="20"/>
                    </a:lnTo>
                    <a:lnTo>
                      <a:pt x="6" y="20"/>
                    </a:lnTo>
                    <a:lnTo>
                      <a:pt x="6" y="20"/>
                    </a:lnTo>
                    <a:lnTo>
                      <a:pt x="5" y="20"/>
                    </a:lnTo>
                    <a:lnTo>
                      <a:pt x="5" y="20"/>
                    </a:lnTo>
                    <a:lnTo>
                      <a:pt x="5" y="20"/>
                    </a:lnTo>
                    <a:lnTo>
                      <a:pt x="5" y="20"/>
                    </a:lnTo>
                    <a:lnTo>
                      <a:pt x="5" y="20"/>
                    </a:lnTo>
                    <a:lnTo>
                      <a:pt x="5" y="20"/>
                    </a:lnTo>
                    <a:lnTo>
                      <a:pt x="5" y="20"/>
                    </a:lnTo>
                    <a:lnTo>
                      <a:pt x="4" y="20"/>
                    </a:lnTo>
                    <a:lnTo>
                      <a:pt x="4" y="20"/>
                    </a:lnTo>
                    <a:lnTo>
                      <a:pt x="4" y="20"/>
                    </a:lnTo>
                    <a:lnTo>
                      <a:pt x="4" y="20"/>
                    </a:lnTo>
                    <a:lnTo>
                      <a:pt x="4" y="19"/>
                    </a:lnTo>
                    <a:lnTo>
                      <a:pt x="4" y="19"/>
                    </a:lnTo>
                    <a:lnTo>
                      <a:pt x="4" y="19"/>
                    </a:lnTo>
                    <a:lnTo>
                      <a:pt x="3" y="19"/>
                    </a:lnTo>
                    <a:lnTo>
                      <a:pt x="3" y="19"/>
                    </a:lnTo>
                    <a:lnTo>
                      <a:pt x="3" y="19"/>
                    </a:lnTo>
                    <a:lnTo>
                      <a:pt x="3" y="19"/>
                    </a:lnTo>
                    <a:lnTo>
                      <a:pt x="3" y="19"/>
                    </a:lnTo>
                    <a:lnTo>
                      <a:pt x="3" y="19"/>
                    </a:lnTo>
                    <a:lnTo>
                      <a:pt x="3" y="19"/>
                    </a:lnTo>
                    <a:lnTo>
                      <a:pt x="3" y="19"/>
                    </a:lnTo>
                    <a:lnTo>
                      <a:pt x="3" y="19"/>
                    </a:lnTo>
                    <a:lnTo>
                      <a:pt x="3" y="19"/>
                    </a:lnTo>
                    <a:lnTo>
                      <a:pt x="3" y="18"/>
                    </a:lnTo>
                    <a:lnTo>
                      <a:pt x="3" y="18"/>
                    </a:lnTo>
                    <a:lnTo>
                      <a:pt x="3" y="18"/>
                    </a:lnTo>
                    <a:lnTo>
                      <a:pt x="3" y="18"/>
                    </a:lnTo>
                    <a:lnTo>
                      <a:pt x="3" y="18"/>
                    </a:lnTo>
                    <a:lnTo>
                      <a:pt x="2" y="18"/>
                    </a:lnTo>
                    <a:lnTo>
                      <a:pt x="2" y="18"/>
                    </a:lnTo>
                    <a:lnTo>
                      <a:pt x="2" y="18"/>
                    </a:lnTo>
                    <a:lnTo>
                      <a:pt x="2" y="18"/>
                    </a:lnTo>
                    <a:lnTo>
                      <a:pt x="2" y="17"/>
                    </a:lnTo>
                    <a:lnTo>
                      <a:pt x="2" y="17"/>
                    </a:lnTo>
                    <a:lnTo>
                      <a:pt x="2" y="17"/>
                    </a:lnTo>
                    <a:lnTo>
                      <a:pt x="2" y="17"/>
                    </a:lnTo>
                    <a:lnTo>
                      <a:pt x="2" y="17"/>
                    </a:lnTo>
                    <a:lnTo>
                      <a:pt x="2" y="17"/>
                    </a:lnTo>
                    <a:lnTo>
                      <a:pt x="1" y="17"/>
                    </a:lnTo>
                    <a:lnTo>
                      <a:pt x="1" y="17"/>
                    </a:lnTo>
                    <a:lnTo>
                      <a:pt x="1" y="16"/>
                    </a:lnTo>
                    <a:lnTo>
                      <a:pt x="1" y="16"/>
                    </a:lnTo>
                    <a:lnTo>
                      <a:pt x="1" y="16"/>
                    </a:lnTo>
                    <a:lnTo>
                      <a:pt x="1" y="16"/>
                    </a:lnTo>
                    <a:lnTo>
                      <a:pt x="1" y="16"/>
                    </a:lnTo>
                    <a:lnTo>
                      <a:pt x="1" y="16"/>
                    </a:lnTo>
                    <a:lnTo>
                      <a:pt x="1" y="16"/>
                    </a:lnTo>
                    <a:lnTo>
                      <a:pt x="1" y="15"/>
                    </a:lnTo>
                    <a:lnTo>
                      <a:pt x="1" y="15"/>
                    </a:lnTo>
                    <a:lnTo>
                      <a:pt x="1" y="15"/>
                    </a:lnTo>
                    <a:lnTo>
                      <a:pt x="0" y="15"/>
                    </a:lnTo>
                    <a:lnTo>
                      <a:pt x="0" y="15"/>
                    </a:lnTo>
                    <a:lnTo>
                      <a:pt x="0" y="15"/>
                    </a:lnTo>
                    <a:lnTo>
                      <a:pt x="0" y="15"/>
                    </a:lnTo>
                    <a:lnTo>
                      <a:pt x="0" y="14"/>
                    </a:lnTo>
                    <a:lnTo>
                      <a:pt x="0" y="14"/>
                    </a:lnTo>
                    <a:lnTo>
                      <a:pt x="0" y="14"/>
                    </a:lnTo>
                    <a:lnTo>
                      <a:pt x="0" y="14"/>
                    </a:lnTo>
                    <a:lnTo>
                      <a:pt x="0" y="14"/>
                    </a:lnTo>
                    <a:lnTo>
                      <a:pt x="0" y="14"/>
                    </a:lnTo>
                    <a:lnTo>
                      <a:pt x="0" y="14"/>
                    </a:lnTo>
                    <a:lnTo>
                      <a:pt x="0" y="12"/>
                    </a:lnTo>
                    <a:lnTo>
                      <a:pt x="0" y="12"/>
                    </a:lnTo>
                    <a:lnTo>
                      <a:pt x="0" y="12"/>
                    </a:lnTo>
                    <a:lnTo>
                      <a:pt x="0" y="12"/>
                    </a:lnTo>
                    <a:lnTo>
                      <a:pt x="0" y="12"/>
                    </a:lnTo>
                    <a:lnTo>
                      <a:pt x="0" y="12"/>
                    </a:lnTo>
                    <a:lnTo>
                      <a:pt x="0" y="11"/>
                    </a:lnTo>
                    <a:lnTo>
                      <a:pt x="0" y="11"/>
                    </a:lnTo>
                    <a:lnTo>
                      <a:pt x="0" y="11"/>
                    </a:lnTo>
                    <a:lnTo>
                      <a:pt x="0" y="11"/>
                    </a:lnTo>
                    <a:lnTo>
                      <a:pt x="0" y="11"/>
                    </a:lnTo>
                    <a:lnTo>
                      <a:pt x="0" y="11"/>
                    </a:lnTo>
                    <a:lnTo>
                      <a:pt x="0" y="11"/>
                    </a:lnTo>
                    <a:lnTo>
                      <a:pt x="0" y="10"/>
                    </a:lnTo>
                    <a:lnTo>
                      <a:pt x="0" y="10"/>
                    </a:lnTo>
                    <a:lnTo>
                      <a:pt x="0" y="10"/>
                    </a:lnTo>
                    <a:lnTo>
                      <a:pt x="0" y="10"/>
                    </a:lnTo>
                    <a:lnTo>
                      <a:pt x="0" y="10"/>
                    </a:lnTo>
                    <a:lnTo>
                      <a:pt x="0" y="10"/>
                    </a:lnTo>
                    <a:lnTo>
                      <a:pt x="0" y="9"/>
                    </a:lnTo>
                    <a:lnTo>
                      <a:pt x="0" y="9"/>
                    </a:lnTo>
                    <a:lnTo>
                      <a:pt x="0" y="9"/>
                    </a:lnTo>
                    <a:lnTo>
                      <a:pt x="0" y="9"/>
                    </a:lnTo>
                    <a:lnTo>
                      <a:pt x="0" y="9"/>
                    </a:lnTo>
                    <a:lnTo>
                      <a:pt x="0" y="9"/>
                    </a:lnTo>
                    <a:lnTo>
                      <a:pt x="0" y="8"/>
                    </a:lnTo>
                    <a:lnTo>
                      <a:pt x="0" y="8"/>
                    </a:lnTo>
                    <a:lnTo>
                      <a:pt x="0" y="8"/>
                    </a:lnTo>
                    <a:lnTo>
                      <a:pt x="0" y="8"/>
                    </a:lnTo>
                    <a:lnTo>
                      <a:pt x="0" y="8"/>
                    </a:lnTo>
                    <a:lnTo>
                      <a:pt x="0" y="8"/>
                    </a:lnTo>
                    <a:lnTo>
                      <a:pt x="0" y="8"/>
                    </a:lnTo>
                    <a:lnTo>
                      <a:pt x="0" y="7"/>
                    </a:lnTo>
                    <a:lnTo>
                      <a:pt x="0" y="7"/>
                    </a:lnTo>
                    <a:lnTo>
                      <a:pt x="0" y="7"/>
                    </a:lnTo>
                    <a:lnTo>
                      <a:pt x="0" y="7"/>
                    </a:lnTo>
                    <a:lnTo>
                      <a:pt x="0" y="7"/>
                    </a:lnTo>
                    <a:lnTo>
                      <a:pt x="0" y="7"/>
                    </a:lnTo>
                    <a:lnTo>
                      <a:pt x="0" y="6"/>
                    </a:lnTo>
                    <a:lnTo>
                      <a:pt x="0" y="6"/>
                    </a:lnTo>
                    <a:lnTo>
                      <a:pt x="1" y="6"/>
                    </a:lnTo>
                    <a:lnTo>
                      <a:pt x="1" y="6"/>
                    </a:lnTo>
                    <a:lnTo>
                      <a:pt x="1" y="6"/>
                    </a:lnTo>
                    <a:lnTo>
                      <a:pt x="1" y="6"/>
                    </a:lnTo>
                    <a:lnTo>
                      <a:pt x="1" y="6"/>
                    </a:lnTo>
                    <a:lnTo>
                      <a:pt x="1" y="5"/>
                    </a:lnTo>
                    <a:lnTo>
                      <a:pt x="1" y="5"/>
                    </a:lnTo>
                    <a:lnTo>
                      <a:pt x="1" y="5"/>
                    </a:lnTo>
                    <a:lnTo>
                      <a:pt x="1" y="5"/>
                    </a:lnTo>
                    <a:lnTo>
                      <a:pt x="1" y="5"/>
                    </a:lnTo>
                    <a:lnTo>
                      <a:pt x="1" y="5"/>
                    </a:lnTo>
                    <a:lnTo>
                      <a:pt x="1" y="5"/>
                    </a:lnTo>
                    <a:lnTo>
                      <a:pt x="2" y="5"/>
                    </a:lnTo>
                    <a:lnTo>
                      <a:pt x="2" y="4"/>
                    </a:lnTo>
                    <a:lnTo>
                      <a:pt x="2" y="4"/>
                    </a:lnTo>
                    <a:lnTo>
                      <a:pt x="2" y="4"/>
                    </a:lnTo>
                    <a:lnTo>
                      <a:pt x="2" y="4"/>
                    </a:lnTo>
                    <a:lnTo>
                      <a:pt x="2" y="4"/>
                    </a:lnTo>
                    <a:lnTo>
                      <a:pt x="2" y="4"/>
                    </a:lnTo>
                    <a:lnTo>
                      <a:pt x="2" y="4"/>
                    </a:lnTo>
                    <a:lnTo>
                      <a:pt x="2" y="4"/>
                    </a:lnTo>
                    <a:lnTo>
                      <a:pt x="2" y="4"/>
                    </a:lnTo>
                    <a:lnTo>
                      <a:pt x="3" y="3"/>
                    </a:lnTo>
                    <a:lnTo>
                      <a:pt x="3" y="3"/>
                    </a:lnTo>
                    <a:lnTo>
                      <a:pt x="3" y="3"/>
                    </a:lnTo>
                    <a:lnTo>
                      <a:pt x="3" y="3"/>
                    </a:lnTo>
                    <a:lnTo>
                      <a:pt x="3" y="3"/>
                    </a:lnTo>
                    <a:lnTo>
                      <a:pt x="3" y="3"/>
                    </a:lnTo>
                    <a:lnTo>
                      <a:pt x="3" y="3"/>
                    </a:lnTo>
                    <a:lnTo>
                      <a:pt x="3" y="3"/>
                    </a:lnTo>
                    <a:lnTo>
                      <a:pt x="3" y="3"/>
                    </a:lnTo>
                    <a:lnTo>
                      <a:pt x="3" y="3"/>
                    </a:lnTo>
                    <a:lnTo>
                      <a:pt x="3" y="2"/>
                    </a:lnTo>
                    <a:lnTo>
                      <a:pt x="3" y="2"/>
                    </a:lnTo>
                    <a:lnTo>
                      <a:pt x="3" y="2"/>
                    </a:lnTo>
                    <a:lnTo>
                      <a:pt x="3" y="2"/>
                    </a:lnTo>
                    <a:lnTo>
                      <a:pt x="3" y="2"/>
                    </a:lnTo>
                    <a:lnTo>
                      <a:pt x="4" y="2"/>
                    </a:lnTo>
                    <a:lnTo>
                      <a:pt x="4" y="2"/>
                    </a:lnTo>
                    <a:lnTo>
                      <a:pt x="4" y="2"/>
                    </a:lnTo>
                    <a:lnTo>
                      <a:pt x="4" y="2"/>
                    </a:lnTo>
                    <a:lnTo>
                      <a:pt x="4" y="2"/>
                    </a:lnTo>
                    <a:lnTo>
                      <a:pt x="4" y="2"/>
                    </a:lnTo>
                    <a:lnTo>
                      <a:pt x="4" y="2"/>
                    </a:lnTo>
                    <a:lnTo>
                      <a:pt x="5" y="2"/>
                    </a:lnTo>
                    <a:lnTo>
                      <a:pt x="5" y="2"/>
                    </a:lnTo>
                    <a:lnTo>
                      <a:pt x="5" y="2"/>
                    </a:lnTo>
                    <a:lnTo>
                      <a:pt x="5" y="0"/>
                    </a:lnTo>
                    <a:lnTo>
                      <a:pt x="5" y="0"/>
                    </a:lnTo>
                    <a:lnTo>
                      <a:pt x="5" y="0"/>
                    </a:lnTo>
                    <a:lnTo>
                      <a:pt x="5" y="0"/>
                    </a:lnTo>
                    <a:lnTo>
                      <a:pt x="6" y="0"/>
                    </a:lnTo>
                    <a:lnTo>
                      <a:pt x="6" y="0"/>
                    </a:lnTo>
                    <a:lnTo>
                      <a:pt x="6" y="0"/>
                    </a:lnTo>
                    <a:lnTo>
                      <a:pt x="6" y="0"/>
                    </a:lnTo>
                    <a:lnTo>
                      <a:pt x="6" y="0"/>
                    </a:lnTo>
                    <a:lnTo>
                      <a:pt x="6" y="0"/>
                    </a:lnTo>
                    <a:lnTo>
                      <a:pt x="7" y="0"/>
                    </a:lnTo>
                    <a:lnTo>
                      <a:pt x="7" y="0"/>
                    </a:lnTo>
                    <a:lnTo>
                      <a:pt x="7" y="0"/>
                    </a:lnTo>
                    <a:lnTo>
                      <a:pt x="7" y="0"/>
                    </a:lnTo>
                    <a:lnTo>
                      <a:pt x="7" y="0"/>
                    </a:lnTo>
                    <a:lnTo>
                      <a:pt x="7" y="0"/>
                    </a:lnTo>
                    <a:lnTo>
                      <a:pt x="7" y="0"/>
                    </a:lnTo>
                    <a:lnTo>
                      <a:pt x="8" y="0"/>
                    </a:lnTo>
                    <a:lnTo>
                      <a:pt x="8" y="0"/>
                    </a:lnTo>
                    <a:lnTo>
                      <a:pt x="8" y="0"/>
                    </a:lnTo>
                    <a:lnTo>
                      <a:pt x="8" y="0"/>
                    </a:lnTo>
                    <a:lnTo>
                      <a:pt x="8" y="0"/>
                    </a:lnTo>
                    <a:lnTo>
                      <a:pt x="8"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2"/>
                    </a:lnTo>
                    <a:lnTo>
                      <a:pt x="10" y="2"/>
                    </a:lnTo>
                    <a:lnTo>
                      <a:pt x="10" y="2"/>
                    </a:lnTo>
                    <a:lnTo>
                      <a:pt x="10" y="2"/>
                    </a:lnTo>
                    <a:lnTo>
                      <a:pt x="10" y="2"/>
                    </a:lnTo>
                    <a:lnTo>
                      <a:pt x="10" y="2"/>
                    </a:lnTo>
                    <a:lnTo>
                      <a:pt x="10" y="2"/>
                    </a:lnTo>
                    <a:lnTo>
                      <a:pt x="10" y="2"/>
                    </a:lnTo>
                    <a:lnTo>
                      <a:pt x="11" y="2"/>
                    </a:lnTo>
                    <a:lnTo>
                      <a:pt x="11" y="2"/>
                    </a:lnTo>
                    <a:lnTo>
                      <a:pt x="11" y="2"/>
                    </a:lnTo>
                    <a:lnTo>
                      <a:pt x="11" y="2"/>
                    </a:lnTo>
                    <a:lnTo>
                      <a:pt x="11" y="2"/>
                    </a:lnTo>
                    <a:lnTo>
                      <a:pt x="11" y="2"/>
                    </a:lnTo>
                    <a:lnTo>
                      <a:pt x="11" y="2"/>
                    </a:lnTo>
                    <a:lnTo>
                      <a:pt x="12" y="3"/>
                    </a:lnTo>
                    <a:lnTo>
                      <a:pt x="12" y="3"/>
                    </a:lnTo>
                    <a:lnTo>
                      <a:pt x="12" y="3"/>
                    </a:lnTo>
                    <a:lnTo>
                      <a:pt x="12" y="3"/>
                    </a:lnTo>
                    <a:lnTo>
                      <a:pt x="12" y="3"/>
                    </a:lnTo>
                    <a:lnTo>
                      <a:pt x="12" y="3"/>
                    </a:lnTo>
                    <a:lnTo>
                      <a:pt x="12" y="3"/>
                    </a:lnTo>
                    <a:lnTo>
                      <a:pt x="12" y="3"/>
                    </a:lnTo>
                    <a:lnTo>
                      <a:pt x="13" y="3"/>
                    </a:lnTo>
                    <a:lnTo>
                      <a:pt x="13" y="3"/>
                    </a:lnTo>
                    <a:lnTo>
                      <a:pt x="13" y="4"/>
                    </a:lnTo>
                    <a:lnTo>
                      <a:pt x="13" y="4"/>
                    </a:lnTo>
                    <a:lnTo>
                      <a:pt x="13" y="4"/>
                    </a:lnTo>
                    <a:lnTo>
                      <a:pt x="13" y="4"/>
                    </a:lnTo>
                    <a:lnTo>
                      <a:pt x="13" y="4"/>
                    </a:lnTo>
                    <a:lnTo>
                      <a:pt x="13" y="4"/>
                    </a:lnTo>
                    <a:lnTo>
                      <a:pt x="13" y="4"/>
                    </a:lnTo>
                    <a:lnTo>
                      <a:pt x="14" y="4"/>
                    </a:lnTo>
                    <a:lnTo>
                      <a:pt x="14" y="4"/>
                    </a:lnTo>
                    <a:lnTo>
                      <a:pt x="14" y="5"/>
                    </a:lnTo>
                    <a:lnTo>
                      <a:pt x="14" y="5"/>
                    </a:lnTo>
                    <a:lnTo>
                      <a:pt x="14" y="5"/>
                    </a:lnTo>
                    <a:lnTo>
                      <a:pt x="14" y="5"/>
                    </a:lnTo>
                    <a:lnTo>
                      <a:pt x="14" y="5"/>
                    </a:lnTo>
                    <a:lnTo>
                      <a:pt x="14" y="5"/>
                    </a:lnTo>
                    <a:lnTo>
                      <a:pt x="14" y="5"/>
                    </a:lnTo>
                    <a:lnTo>
                      <a:pt x="14" y="5"/>
                    </a:lnTo>
                    <a:lnTo>
                      <a:pt x="14" y="6"/>
                    </a:lnTo>
                    <a:lnTo>
                      <a:pt x="15" y="6"/>
                    </a:lnTo>
                    <a:lnTo>
                      <a:pt x="15" y="6"/>
                    </a:lnTo>
                    <a:lnTo>
                      <a:pt x="15" y="6"/>
                    </a:lnTo>
                    <a:lnTo>
                      <a:pt x="15" y="6"/>
                    </a:lnTo>
                    <a:lnTo>
                      <a:pt x="15" y="6"/>
                    </a:lnTo>
                    <a:lnTo>
                      <a:pt x="15" y="6"/>
                    </a:lnTo>
                    <a:lnTo>
                      <a:pt x="15" y="7"/>
                    </a:lnTo>
                    <a:lnTo>
                      <a:pt x="15" y="7"/>
                    </a:lnTo>
                    <a:lnTo>
                      <a:pt x="15" y="7"/>
                    </a:lnTo>
                    <a:lnTo>
                      <a:pt x="15" y="7"/>
                    </a:lnTo>
                    <a:lnTo>
                      <a:pt x="15" y="7"/>
                    </a:lnTo>
                    <a:lnTo>
                      <a:pt x="15" y="7"/>
                    </a:lnTo>
                    <a:lnTo>
                      <a:pt x="15" y="8"/>
                    </a:lnTo>
                    <a:lnTo>
                      <a:pt x="15" y="8"/>
                    </a:lnTo>
                    <a:lnTo>
                      <a:pt x="15" y="8"/>
                    </a:lnTo>
                    <a:lnTo>
                      <a:pt x="15" y="8"/>
                    </a:lnTo>
                    <a:lnTo>
                      <a:pt x="15" y="8"/>
                    </a:lnTo>
                    <a:lnTo>
                      <a:pt x="15" y="8"/>
                    </a:lnTo>
                    <a:lnTo>
                      <a:pt x="15" y="8"/>
                    </a:lnTo>
                    <a:lnTo>
                      <a:pt x="15" y="9"/>
                    </a:lnTo>
                    <a:lnTo>
                      <a:pt x="15" y="9"/>
                    </a:lnTo>
                    <a:lnTo>
                      <a:pt x="15" y="9"/>
                    </a:lnTo>
                    <a:lnTo>
                      <a:pt x="15" y="9"/>
                    </a:lnTo>
                    <a:lnTo>
                      <a:pt x="15" y="9"/>
                    </a:lnTo>
                    <a:lnTo>
                      <a:pt x="15" y="9"/>
                    </a:lnTo>
                    <a:lnTo>
                      <a:pt x="15" y="10"/>
                    </a:lnTo>
                    <a:lnTo>
                      <a:pt x="15" y="10"/>
                    </a:lnTo>
                    <a:lnTo>
                      <a:pt x="15" y="10"/>
                    </a:lnTo>
                    <a:lnTo>
                      <a:pt x="15" y="10"/>
                    </a:lnTo>
                    <a:lnTo>
                      <a:pt x="15" y="1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77" name="Freeform 171"/>
              <p:cNvSpPr>
                <a:spLocks/>
              </p:cNvSpPr>
              <p:nvPr/>
            </p:nvSpPr>
            <p:spPr bwMode="auto">
              <a:xfrm>
                <a:off x="6519" y="3386"/>
                <a:ext cx="15" cy="20"/>
              </a:xfrm>
              <a:custGeom>
                <a:avLst/>
                <a:gdLst>
                  <a:gd name="T0" fmla="*/ 15 w 15"/>
                  <a:gd name="T1" fmla="*/ 11 h 20"/>
                  <a:gd name="T2" fmla="*/ 15 w 15"/>
                  <a:gd name="T3" fmla="*/ 12 h 20"/>
                  <a:gd name="T4" fmla="*/ 15 w 15"/>
                  <a:gd name="T5" fmla="*/ 13 h 20"/>
                  <a:gd name="T6" fmla="*/ 14 w 15"/>
                  <a:gd name="T7" fmla="*/ 13 h 20"/>
                  <a:gd name="T8" fmla="*/ 14 w 15"/>
                  <a:gd name="T9" fmla="*/ 14 h 20"/>
                  <a:gd name="T10" fmla="*/ 14 w 15"/>
                  <a:gd name="T11" fmla="*/ 16 h 20"/>
                  <a:gd name="T12" fmla="*/ 14 w 15"/>
                  <a:gd name="T13" fmla="*/ 17 h 20"/>
                  <a:gd name="T14" fmla="*/ 13 w 15"/>
                  <a:gd name="T15" fmla="*/ 18 h 20"/>
                  <a:gd name="T16" fmla="*/ 13 w 15"/>
                  <a:gd name="T17" fmla="*/ 18 h 20"/>
                  <a:gd name="T18" fmla="*/ 12 w 15"/>
                  <a:gd name="T19" fmla="*/ 19 h 20"/>
                  <a:gd name="T20" fmla="*/ 11 w 15"/>
                  <a:gd name="T21" fmla="*/ 19 h 20"/>
                  <a:gd name="T22" fmla="*/ 10 w 15"/>
                  <a:gd name="T23" fmla="*/ 19 h 20"/>
                  <a:gd name="T24" fmla="*/ 9 w 15"/>
                  <a:gd name="T25" fmla="*/ 20 h 20"/>
                  <a:gd name="T26" fmla="*/ 8 w 15"/>
                  <a:gd name="T27" fmla="*/ 20 h 20"/>
                  <a:gd name="T28" fmla="*/ 8 w 15"/>
                  <a:gd name="T29" fmla="*/ 20 h 20"/>
                  <a:gd name="T30" fmla="*/ 7 w 15"/>
                  <a:gd name="T31" fmla="*/ 20 h 20"/>
                  <a:gd name="T32" fmla="*/ 6 w 15"/>
                  <a:gd name="T33" fmla="*/ 20 h 20"/>
                  <a:gd name="T34" fmla="*/ 5 w 15"/>
                  <a:gd name="T35" fmla="*/ 20 h 20"/>
                  <a:gd name="T36" fmla="*/ 5 w 15"/>
                  <a:gd name="T37" fmla="*/ 19 h 20"/>
                  <a:gd name="T38" fmla="*/ 4 w 15"/>
                  <a:gd name="T39" fmla="*/ 19 h 20"/>
                  <a:gd name="T40" fmla="*/ 3 w 15"/>
                  <a:gd name="T41" fmla="*/ 18 h 20"/>
                  <a:gd name="T42" fmla="*/ 2 w 15"/>
                  <a:gd name="T43" fmla="*/ 18 h 20"/>
                  <a:gd name="T44" fmla="*/ 2 w 15"/>
                  <a:gd name="T45" fmla="*/ 17 h 20"/>
                  <a:gd name="T46" fmla="*/ 2 w 15"/>
                  <a:gd name="T47" fmla="*/ 16 h 20"/>
                  <a:gd name="T48" fmla="*/ 1 w 15"/>
                  <a:gd name="T49" fmla="*/ 16 h 20"/>
                  <a:gd name="T50" fmla="*/ 1 w 15"/>
                  <a:gd name="T51" fmla="*/ 14 h 20"/>
                  <a:gd name="T52" fmla="*/ 1 w 15"/>
                  <a:gd name="T53" fmla="*/ 13 h 20"/>
                  <a:gd name="T54" fmla="*/ 0 w 15"/>
                  <a:gd name="T55" fmla="*/ 12 h 20"/>
                  <a:gd name="T56" fmla="*/ 0 w 15"/>
                  <a:gd name="T57" fmla="*/ 11 h 20"/>
                  <a:gd name="T58" fmla="*/ 0 w 15"/>
                  <a:gd name="T59" fmla="*/ 10 h 20"/>
                  <a:gd name="T60" fmla="*/ 0 w 15"/>
                  <a:gd name="T61" fmla="*/ 9 h 20"/>
                  <a:gd name="T62" fmla="*/ 0 w 15"/>
                  <a:gd name="T63" fmla="*/ 8 h 20"/>
                  <a:gd name="T64" fmla="*/ 0 w 15"/>
                  <a:gd name="T65" fmla="*/ 7 h 20"/>
                  <a:gd name="T66" fmla="*/ 1 w 15"/>
                  <a:gd name="T67" fmla="*/ 6 h 20"/>
                  <a:gd name="T68" fmla="*/ 1 w 15"/>
                  <a:gd name="T69" fmla="*/ 5 h 20"/>
                  <a:gd name="T70" fmla="*/ 2 w 15"/>
                  <a:gd name="T71" fmla="*/ 5 h 20"/>
                  <a:gd name="T72" fmla="*/ 2 w 15"/>
                  <a:gd name="T73" fmla="*/ 4 h 20"/>
                  <a:gd name="T74" fmla="*/ 2 w 15"/>
                  <a:gd name="T75" fmla="*/ 2 h 20"/>
                  <a:gd name="T76" fmla="*/ 3 w 15"/>
                  <a:gd name="T77" fmla="*/ 2 h 20"/>
                  <a:gd name="T78" fmla="*/ 3 w 15"/>
                  <a:gd name="T79" fmla="*/ 1 h 20"/>
                  <a:gd name="T80" fmla="*/ 4 w 15"/>
                  <a:gd name="T81" fmla="*/ 1 h 20"/>
                  <a:gd name="T82" fmla="*/ 5 w 15"/>
                  <a:gd name="T83" fmla="*/ 0 h 20"/>
                  <a:gd name="T84" fmla="*/ 6 w 15"/>
                  <a:gd name="T85" fmla="*/ 0 h 20"/>
                  <a:gd name="T86" fmla="*/ 7 w 15"/>
                  <a:gd name="T87" fmla="*/ 0 h 20"/>
                  <a:gd name="T88" fmla="*/ 8 w 15"/>
                  <a:gd name="T89" fmla="*/ 0 h 20"/>
                  <a:gd name="T90" fmla="*/ 8 w 15"/>
                  <a:gd name="T91" fmla="*/ 0 h 20"/>
                  <a:gd name="T92" fmla="*/ 9 w 15"/>
                  <a:gd name="T93" fmla="*/ 0 h 20"/>
                  <a:gd name="T94" fmla="*/ 10 w 15"/>
                  <a:gd name="T95" fmla="*/ 0 h 20"/>
                  <a:gd name="T96" fmla="*/ 11 w 15"/>
                  <a:gd name="T97" fmla="*/ 0 h 20"/>
                  <a:gd name="T98" fmla="*/ 11 w 15"/>
                  <a:gd name="T99" fmla="*/ 1 h 20"/>
                  <a:gd name="T100" fmla="*/ 12 w 15"/>
                  <a:gd name="T101" fmla="*/ 1 h 20"/>
                  <a:gd name="T102" fmla="*/ 13 w 15"/>
                  <a:gd name="T103" fmla="*/ 2 h 20"/>
                  <a:gd name="T104" fmla="*/ 14 w 15"/>
                  <a:gd name="T105" fmla="*/ 4 h 20"/>
                  <a:gd name="T106" fmla="*/ 14 w 15"/>
                  <a:gd name="T107" fmla="*/ 4 h 20"/>
                  <a:gd name="T108" fmla="*/ 14 w 15"/>
                  <a:gd name="T109" fmla="*/ 5 h 20"/>
                  <a:gd name="T110" fmla="*/ 14 w 15"/>
                  <a:gd name="T111" fmla="*/ 6 h 20"/>
                  <a:gd name="T112" fmla="*/ 15 w 15"/>
                  <a:gd name="T113" fmla="*/ 7 h 20"/>
                  <a:gd name="T114" fmla="*/ 15 w 15"/>
                  <a:gd name="T115" fmla="*/ 8 h 20"/>
                  <a:gd name="T116" fmla="*/ 15 w 15"/>
                  <a:gd name="T117" fmla="*/ 9 h 20"/>
                  <a:gd name="T118" fmla="*/ 15 w 15"/>
                  <a:gd name="T1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 h="20">
                    <a:moveTo>
                      <a:pt x="15" y="10"/>
                    </a:moveTo>
                    <a:lnTo>
                      <a:pt x="15" y="10"/>
                    </a:lnTo>
                    <a:lnTo>
                      <a:pt x="15" y="10"/>
                    </a:lnTo>
                    <a:lnTo>
                      <a:pt x="15" y="10"/>
                    </a:lnTo>
                    <a:lnTo>
                      <a:pt x="15" y="10"/>
                    </a:lnTo>
                    <a:lnTo>
                      <a:pt x="15" y="11"/>
                    </a:lnTo>
                    <a:lnTo>
                      <a:pt x="15" y="11"/>
                    </a:lnTo>
                    <a:lnTo>
                      <a:pt x="15" y="11"/>
                    </a:lnTo>
                    <a:lnTo>
                      <a:pt x="15" y="11"/>
                    </a:lnTo>
                    <a:lnTo>
                      <a:pt x="15" y="11"/>
                    </a:lnTo>
                    <a:lnTo>
                      <a:pt x="15" y="11"/>
                    </a:lnTo>
                    <a:lnTo>
                      <a:pt x="15" y="12"/>
                    </a:lnTo>
                    <a:lnTo>
                      <a:pt x="15" y="12"/>
                    </a:lnTo>
                    <a:lnTo>
                      <a:pt x="15" y="12"/>
                    </a:lnTo>
                    <a:lnTo>
                      <a:pt x="15" y="12"/>
                    </a:lnTo>
                    <a:lnTo>
                      <a:pt x="15" y="12"/>
                    </a:lnTo>
                    <a:lnTo>
                      <a:pt x="15" y="12"/>
                    </a:lnTo>
                    <a:lnTo>
                      <a:pt x="15" y="13"/>
                    </a:lnTo>
                    <a:lnTo>
                      <a:pt x="15" y="13"/>
                    </a:lnTo>
                    <a:lnTo>
                      <a:pt x="15" y="13"/>
                    </a:lnTo>
                    <a:lnTo>
                      <a:pt x="15" y="13"/>
                    </a:lnTo>
                    <a:lnTo>
                      <a:pt x="15" y="13"/>
                    </a:lnTo>
                    <a:lnTo>
                      <a:pt x="14" y="13"/>
                    </a:lnTo>
                    <a:lnTo>
                      <a:pt x="14" y="13"/>
                    </a:lnTo>
                    <a:lnTo>
                      <a:pt x="14" y="14"/>
                    </a:lnTo>
                    <a:lnTo>
                      <a:pt x="14" y="14"/>
                    </a:lnTo>
                    <a:lnTo>
                      <a:pt x="14" y="14"/>
                    </a:lnTo>
                    <a:lnTo>
                      <a:pt x="14" y="14"/>
                    </a:lnTo>
                    <a:lnTo>
                      <a:pt x="14" y="14"/>
                    </a:lnTo>
                    <a:lnTo>
                      <a:pt x="14" y="14"/>
                    </a:lnTo>
                    <a:lnTo>
                      <a:pt x="14" y="14"/>
                    </a:lnTo>
                    <a:lnTo>
                      <a:pt x="14" y="16"/>
                    </a:lnTo>
                    <a:lnTo>
                      <a:pt x="14" y="16"/>
                    </a:lnTo>
                    <a:lnTo>
                      <a:pt x="14" y="16"/>
                    </a:lnTo>
                    <a:lnTo>
                      <a:pt x="14" y="16"/>
                    </a:lnTo>
                    <a:lnTo>
                      <a:pt x="14" y="16"/>
                    </a:lnTo>
                    <a:lnTo>
                      <a:pt x="14" y="16"/>
                    </a:lnTo>
                    <a:lnTo>
                      <a:pt x="14" y="16"/>
                    </a:lnTo>
                    <a:lnTo>
                      <a:pt x="14" y="16"/>
                    </a:lnTo>
                    <a:lnTo>
                      <a:pt x="14" y="17"/>
                    </a:lnTo>
                    <a:lnTo>
                      <a:pt x="14" y="17"/>
                    </a:lnTo>
                    <a:lnTo>
                      <a:pt x="14" y="17"/>
                    </a:lnTo>
                    <a:lnTo>
                      <a:pt x="14" y="17"/>
                    </a:lnTo>
                    <a:lnTo>
                      <a:pt x="14" y="17"/>
                    </a:lnTo>
                    <a:lnTo>
                      <a:pt x="14" y="17"/>
                    </a:lnTo>
                    <a:lnTo>
                      <a:pt x="13" y="17"/>
                    </a:lnTo>
                    <a:lnTo>
                      <a:pt x="13" y="17"/>
                    </a:lnTo>
                    <a:lnTo>
                      <a:pt x="13" y="18"/>
                    </a:lnTo>
                    <a:lnTo>
                      <a:pt x="13" y="18"/>
                    </a:lnTo>
                    <a:lnTo>
                      <a:pt x="13" y="18"/>
                    </a:lnTo>
                    <a:lnTo>
                      <a:pt x="13" y="18"/>
                    </a:lnTo>
                    <a:lnTo>
                      <a:pt x="13" y="18"/>
                    </a:lnTo>
                    <a:lnTo>
                      <a:pt x="13" y="18"/>
                    </a:lnTo>
                    <a:lnTo>
                      <a:pt x="13" y="18"/>
                    </a:lnTo>
                    <a:lnTo>
                      <a:pt x="12" y="18"/>
                    </a:lnTo>
                    <a:lnTo>
                      <a:pt x="12" y="18"/>
                    </a:lnTo>
                    <a:lnTo>
                      <a:pt x="12" y="18"/>
                    </a:lnTo>
                    <a:lnTo>
                      <a:pt x="12" y="19"/>
                    </a:lnTo>
                    <a:lnTo>
                      <a:pt x="12" y="19"/>
                    </a:lnTo>
                    <a:lnTo>
                      <a:pt x="12" y="19"/>
                    </a:lnTo>
                    <a:lnTo>
                      <a:pt x="12" y="19"/>
                    </a:lnTo>
                    <a:lnTo>
                      <a:pt x="11" y="19"/>
                    </a:lnTo>
                    <a:lnTo>
                      <a:pt x="11" y="19"/>
                    </a:lnTo>
                    <a:lnTo>
                      <a:pt x="11" y="19"/>
                    </a:lnTo>
                    <a:lnTo>
                      <a:pt x="11" y="19"/>
                    </a:lnTo>
                    <a:lnTo>
                      <a:pt x="11" y="19"/>
                    </a:lnTo>
                    <a:lnTo>
                      <a:pt x="11" y="19"/>
                    </a:lnTo>
                    <a:lnTo>
                      <a:pt x="11" y="19"/>
                    </a:lnTo>
                    <a:lnTo>
                      <a:pt x="10" y="19"/>
                    </a:lnTo>
                    <a:lnTo>
                      <a:pt x="10" y="19"/>
                    </a:lnTo>
                    <a:lnTo>
                      <a:pt x="10" y="19"/>
                    </a:lnTo>
                    <a:lnTo>
                      <a:pt x="10" y="19"/>
                    </a:lnTo>
                    <a:lnTo>
                      <a:pt x="10" y="20"/>
                    </a:lnTo>
                    <a:lnTo>
                      <a:pt x="10" y="20"/>
                    </a:lnTo>
                    <a:lnTo>
                      <a:pt x="10" y="20"/>
                    </a:lnTo>
                    <a:lnTo>
                      <a:pt x="9" y="20"/>
                    </a:lnTo>
                    <a:lnTo>
                      <a:pt x="9" y="20"/>
                    </a:lnTo>
                    <a:lnTo>
                      <a:pt x="9" y="20"/>
                    </a:lnTo>
                    <a:lnTo>
                      <a:pt x="9" y="20"/>
                    </a:lnTo>
                    <a:lnTo>
                      <a:pt x="9" y="20"/>
                    </a:lnTo>
                    <a:lnTo>
                      <a:pt x="9" y="20"/>
                    </a:lnTo>
                    <a:lnTo>
                      <a:pt x="8" y="20"/>
                    </a:lnTo>
                    <a:lnTo>
                      <a:pt x="8" y="20"/>
                    </a:lnTo>
                    <a:lnTo>
                      <a:pt x="8" y="20"/>
                    </a:lnTo>
                    <a:lnTo>
                      <a:pt x="8" y="20"/>
                    </a:lnTo>
                    <a:lnTo>
                      <a:pt x="8" y="20"/>
                    </a:lnTo>
                    <a:lnTo>
                      <a:pt x="8" y="20"/>
                    </a:lnTo>
                    <a:lnTo>
                      <a:pt x="8" y="20"/>
                    </a:lnTo>
                    <a:lnTo>
                      <a:pt x="8" y="20"/>
                    </a:lnTo>
                    <a:lnTo>
                      <a:pt x="8" y="20"/>
                    </a:lnTo>
                    <a:lnTo>
                      <a:pt x="8" y="20"/>
                    </a:lnTo>
                    <a:lnTo>
                      <a:pt x="8" y="20"/>
                    </a:lnTo>
                    <a:lnTo>
                      <a:pt x="8" y="20"/>
                    </a:lnTo>
                    <a:lnTo>
                      <a:pt x="8" y="20"/>
                    </a:lnTo>
                    <a:lnTo>
                      <a:pt x="7" y="20"/>
                    </a:lnTo>
                    <a:lnTo>
                      <a:pt x="7" y="20"/>
                    </a:lnTo>
                    <a:lnTo>
                      <a:pt x="7" y="20"/>
                    </a:lnTo>
                    <a:lnTo>
                      <a:pt x="7" y="20"/>
                    </a:lnTo>
                    <a:lnTo>
                      <a:pt x="7" y="20"/>
                    </a:lnTo>
                    <a:lnTo>
                      <a:pt x="7" y="20"/>
                    </a:lnTo>
                    <a:lnTo>
                      <a:pt x="6" y="20"/>
                    </a:lnTo>
                    <a:lnTo>
                      <a:pt x="6" y="20"/>
                    </a:lnTo>
                    <a:lnTo>
                      <a:pt x="6" y="20"/>
                    </a:lnTo>
                    <a:lnTo>
                      <a:pt x="6" y="20"/>
                    </a:lnTo>
                    <a:lnTo>
                      <a:pt x="6" y="20"/>
                    </a:lnTo>
                    <a:lnTo>
                      <a:pt x="6" y="20"/>
                    </a:lnTo>
                    <a:lnTo>
                      <a:pt x="6" y="20"/>
                    </a:lnTo>
                    <a:lnTo>
                      <a:pt x="5" y="20"/>
                    </a:lnTo>
                    <a:lnTo>
                      <a:pt x="5" y="20"/>
                    </a:lnTo>
                    <a:lnTo>
                      <a:pt x="5" y="19"/>
                    </a:lnTo>
                    <a:lnTo>
                      <a:pt x="5" y="19"/>
                    </a:lnTo>
                    <a:lnTo>
                      <a:pt x="5" y="19"/>
                    </a:lnTo>
                    <a:lnTo>
                      <a:pt x="5" y="19"/>
                    </a:lnTo>
                    <a:lnTo>
                      <a:pt x="5" y="19"/>
                    </a:lnTo>
                    <a:lnTo>
                      <a:pt x="4" y="19"/>
                    </a:lnTo>
                    <a:lnTo>
                      <a:pt x="4" y="19"/>
                    </a:lnTo>
                    <a:lnTo>
                      <a:pt x="4" y="19"/>
                    </a:lnTo>
                    <a:lnTo>
                      <a:pt x="4" y="19"/>
                    </a:lnTo>
                    <a:lnTo>
                      <a:pt x="4" y="19"/>
                    </a:lnTo>
                    <a:lnTo>
                      <a:pt x="4" y="19"/>
                    </a:lnTo>
                    <a:lnTo>
                      <a:pt x="4" y="19"/>
                    </a:lnTo>
                    <a:lnTo>
                      <a:pt x="3" y="19"/>
                    </a:lnTo>
                    <a:lnTo>
                      <a:pt x="3" y="19"/>
                    </a:lnTo>
                    <a:lnTo>
                      <a:pt x="3" y="19"/>
                    </a:lnTo>
                    <a:lnTo>
                      <a:pt x="3" y="18"/>
                    </a:lnTo>
                    <a:lnTo>
                      <a:pt x="3" y="18"/>
                    </a:lnTo>
                    <a:lnTo>
                      <a:pt x="3" y="18"/>
                    </a:lnTo>
                    <a:lnTo>
                      <a:pt x="3" y="18"/>
                    </a:lnTo>
                    <a:lnTo>
                      <a:pt x="2" y="18"/>
                    </a:lnTo>
                    <a:lnTo>
                      <a:pt x="2" y="18"/>
                    </a:lnTo>
                    <a:lnTo>
                      <a:pt x="2" y="18"/>
                    </a:lnTo>
                    <a:lnTo>
                      <a:pt x="2" y="18"/>
                    </a:lnTo>
                    <a:lnTo>
                      <a:pt x="2" y="18"/>
                    </a:lnTo>
                    <a:lnTo>
                      <a:pt x="2" y="18"/>
                    </a:lnTo>
                    <a:lnTo>
                      <a:pt x="2" y="17"/>
                    </a:lnTo>
                    <a:lnTo>
                      <a:pt x="2" y="17"/>
                    </a:lnTo>
                    <a:lnTo>
                      <a:pt x="2" y="17"/>
                    </a:lnTo>
                    <a:lnTo>
                      <a:pt x="2" y="17"/>
                    </a:lnTo>
                    <a:lnTo>
                      <a:pt x="2" y="17"/>
                    </a:lnTo>
                    <a:lnTo>
                      <a:pt x="2" y="17"/>
                    </a:lnTo>
                    <a:lnTo>
                      <a:pt x="2" y="17"/>
                    </a:lnTo>
                    <a:lnTo>
                      <a:pt x="2" y="17"/>
                    </a:lnTo>
                    <a:lnTo>
                      <a:pt x="2" y="16"/>
                    </a:lnTo>
                    <a:lnTo>
                      <a:pt x="2" y="16"/>
                    </a:lnTo>
                    <a:lnTo>
                      <a:pt x="2" y="16"/>
                    </a:lnTo>
                    <a:lnTo>
                      <a:pt x="2" y="16"/>
                    </a:lnTo>
                    <a:lnTo>
                      <a:pt x="2" y="16"/>
                    </a:lnTo>
                    <a:lnTo>
                      <a:pt x="1" y="16"/>
                    </a:lnTo>
                    <a:lnTo>
                      <a:pt x="1" y="16"/>
                    </a:lnTo>
                    <a:lnTo>
                      <a:pt x="1" y="16"/>
                    </a:lnTo>
                    <a:lnTo>
                      <a:pt x="1" y="14"/>
                    </a:lnTo>
                    <a:lnTo>
                      <a:pt x="1" y="14"/>
                    </a:lnTo>
                    <a:lnTo>
                      <a:pt x="1" y="14"/>
                    </a:lnTo>
                    <a:lnTo>
                      <a:pt x="1" y="14"/>
                    </a:lnTo>
                    <a:lnTo>
                      <a:pt x="1" y="14"/>
                    </a:lnTo>
                    <a:lnTo>
                      <a:pt x="1" y="14"/>
                    </a:lnTo>
                    <a:lnTo>
                      <a:pt x="1" y="14"/>
                    </a:lnTo>
                    <a:lnTo>
                      <a:pt x="1" y="13"/>
                    </a:lnTo>
                    <a:lnTo>
                      <a:pt x="1" y="13"/>
                    </a:lnTo>
                    <a:lnTo>
                      <a:pt x="1" y="13"/>
                    </a:lnTo>
                    <a:lnTo>
                      <a:pt x="1" y="13"/>
                    </a:lnTo>
                    <a:lnTo>
                      <a:pt x="1" y="13"/>
                    </a:lnTo>
                    <a:lnTo>
                      <a:pt x="0" y="13"/>
                    </a:lnTo>
                    <a:lnTo>
                      <a:pt x="0" y="13"/>
                    </a:lnTo>
                    <a:lnTo>
                      <a:pt x="0" y="12"/>
                    </a:lnTo>
                    <a:lnTo>
                      <a:pt x="0" y="12"/>
                    </a:lnTo>
                    <a:lnTo>
                      <a:pt x="0" y="12"/>
                    </a:lnTo>
                    <a:lnTo>
                      <a:pt x="0" y="12"/>
                    </a:lnTo>
                    <a:lnTo>
                      <a:pt x="0" y="12"/>
                    </a:lnTo>
                    <a:lnTo>
                      <a:pt x="0" y="12"/>
                    </a:lnTo>
                    <a:lnTo>
                      <a:pt x="0" y="11"/>
                    </a:lnTo>
                    <a:lnTo>
                      <a:pt x="0" y="11"/>
                    </a:lnTo>
                    <a:lnTo>
                      <a:pt x="0" y="11"/>
                    </a:lnTo>
                    <a:lnTo>
                      <a:pt x="0" y="11"/>
                    </a:lnTo>
                    <a:lnTo>
                      <a:pt x="0" y="11"/>
                    </a:lnTo>
                    <a:lnTo>
                      <a:pt x="0" y="11"/>
                    </a:lnTo>
                    <a:lnTo>
                      <a:pt x="0" y="10"/>
                    </a:lnTo>
                    <a:lnTo>
                      <a:pt x="0" y="10"/>
                    </a:lnTo>
                    <a:lnTo>
                      <a:pt x="0" y="10"/>
                    </a:lnTo>
                    <a:lnTo>
                      <a:pt x="0" y="10"/>
                    </a:lnTo>
                    <a:lnTo>
                      <a:pt x="0" y="10"/>
                    </a:lnTo>
                    <a:lnTo>
                      <a:pt x="0" y="10"/>
                    </a:lnTo>
                    <a:lnTo>
                      <a:pt x="0" y="10"/>
                    </a:lnTo>
                    <a:lnTo>
                      <a:pt x="0" y="9"/>
                    </a:lnTo>
                    <a:lnTo>
                      <a:pt x="0" y="9"/>
                    </a:lnTo>
                    <a:lnTo>
                      <a:pt x="0" y="9"/>
                    </a:lnTo>
                    <a:lnTo>
                      <a:pt x="0" y="9"/>
                    </a:lnTo>
                    <a:lnTo>
                      <a:pt x="0" y="9"/>
                    </a:lnTo>
                    <a:lnTo>
                      <a:pt x="0" y="9"/>
                    </a:lnTo>
                    <a:lnTo>
                      <a:pt x="0" y="8"/>
                    </a:lnTo>
                    <a:lnTo>
                      <a:pt x="0" y="8"/>
                    </a:lnTo>
                    <a:lnTo>
                      <a:pt x="0" y="8"/>
                    </a:lnTo>
                    <a:lnTo>
                      <a:pt x="0" y="8"/>
                    </a:lnTo>
                    <a:lnTo>
                      <a:pt x="0" y="8"/>
                    </a:lnTo>
                    <a:lnTo>
                      <a:pt x="0" y="8"/>
                    </a:lnTo>
                    <a:lnTo>
                      <a:pt x="0" y="7"/>
                    </a:lnTo>
                    <a:lnTo>
                      <a:pt x="0" y="7"/>
                    </a:lnTo>
                    <a:lnTo>
                      <a:pt x="0" y="7"/>
                    </a:lnTo>
                    <a:lnTo>
                      <a:pt x="0" y="7"/>
                    </a:lnTo>
                    <a:lnTo>
                      <a:pt x="1" y="7"/>
                    </a:lnTo>
                    <a:lnTo>
                      <a:pt x="1" y="7"/>
                    </a:lnTo>
                    <a:lnTo>
                      <a:pt x="1" y="7"/>
                    </a:lnTo>
                    <a:lnTo>
                      <a:pt x="1" y="6"/>
                    </a:lnTo>
                    <a:lnTo>
                      <a:pt x="1" y="6"/>
                    </a:lnTo>
                    <a:lnTo>
                      <a:pt x="1" y="6"/>
                    </a:lnTo>
                    <a:lnTo>
                      <a:pt x="1" y="6"/>
                    </a:lnTo>
                    <a:lnTo>
                      <a:pt x="1" y="6"/>
                    </a:lnTo>
                    <a:lnTo>
                      <a:pt x="1" y="6"/>
                    </a:lnTo>
                    <a:lnTo>
                      <a:pt x="1" y="6"/>
                    </a:lnTo>
                    <a:lnTo>
                      <a:pt x="1" y="5"/>
                    </a:lnTo>
                    <a:lnTo>
                      <a:pt x="1" y="5"/>
                    </a:lnTo>
                    <a:lnTo>
                      <a:pt x="1" y="5"/>
                    </a:lnTo>
                    <a:lnTo>
                      <a:pt x="1" y="5"/>
                    </a:lnTo>
                    <a:lnTo>
                      <a:pt x="1" y="5"/>
                    </a:lnTo>
                    <a:lnTo>
                      <a:pt x="2" y="5"/>
                    </a:lnTo>
                    <a:lnTo>
                      <a:pt x="2" y="5"/>
                    </a:lnTo>
                    <a:lnTo>
                      <a:pt x="2" y="4"/>
                    </a:lnTo>
                    <a:lnTo>
                      <a:pt x="2" y="4"/>
                    </a:lnTo>
                    <a:lnTo>
                      <a:pt x="2" y="4"/>
                    </a:lnTo>
                    <a:lnTo>
                      <a:pt x="2" y="4"/>
                    </a:lnTo>
                    <a:lnTo>
                      <a:pt x="2" y="4"/>
                    </a:lnTo>
                    <a:lnTo>
                      <a:pt x="2" y="4"/>
                    </a:lnTo>
                    <a:lnTo>
                      <a:pt x="2" y="4"/>
                    </a:lnTo>
                    <a:lnTo>
                      <a:pt x="2" y="4"/>
                    </a:lnTo>
                    <a:lnTo>
                      <a:pt x="2" y="2"/>
                    </a:lnTo>
                    <a:lnTo>
                      <a:pt x="2" y="2"/>
                    </a:lnTo>
                    <a:lnTo>
                      <a:pt x="2" y="2"/>
                    </a:lnTo>
                    <a:lnTo>
                      <a:pt x="2" y="2"/>
                    </a:lnTo>
                    <a:lnTo>
                      <a:pt x="2" y="2"/>
                    </a:lnTo>
                    <a:lnTo>
                      <a:pt x="2" y="2"/>
                    </a:lnTo>
                    <a:lnTo>
                      <a:pt x="2" y="2"/>
                    </a:lnTo>
                    <a:lnTo>
                      <a:pt x="2" y="2"/>
                    </a:lnTo>
                    <a:lnTo>
                      <a:pt x="2" y="2"/>
                    </a:lnTo>
                    <a:lnTo>
                      <a:pt x="3" y="2"/>
                    </a:lnTo>
                    <a:lnTo>
                      <a:pt x="3" y="1"/>
                    </a:lnTo>
                    <a:lnTo>
                      <a:pt x="3" y="1"/>
                    </a:lnTo>
                    <a:lnTo>
                      <a:pt x="3" y="1"/>
                    </a:lnTo>
                    <a:lnTo>
                      <a:pt x="3" y="1"/>
                    </a:lnTo>
                    <a:lnTo>
                      <a:pt x="3" y="1"/>
                    </a:lnTo>
                    <a:lnTo>
                      <a:pt x="3" y="1"/>
                    </a:lnTo>
                    <a:lnTo>
                      <a:pt x="4" y="1"/>
                    </a:lnTo>
                    <a:lnTo>
                      <a:pt x="4" y="1"/>
                    </a:lnTo>
                    <a:lnTo>
                      <a:pt x="4" y="1"/>
                    </a:lnTo>
                    <a:lnTo>
                      <a:pt x="4" y="1"/>
                    </a:lnTo>
                    <a:lnTo>
                      <a:pt x="4" y="1"/>
                    </a:lnTo>
                    <a:lnTo>
                      <a:pt x="4" y="1"/>
                    </a:lnTo>
                    <a:lnTo>
                      <a:pt x="4" y="0"/>
                    </a:lnTo>
                    <a:lnTo>
                      <a:pt x="5" y="0"/>
                    </a:lnTo>
                    <a:lnTo>
                      <a:pt x="5" y="0"/>
                    </a:lnTo>
                    <a:lnTo>
                      <a:pt x="5" y="0"/>
                    </a:lnTo>
                    <a:lnTo>
                      <a:pt x="5" y="0"/>
                    </a:lnTo>
                    <a:lnTo>
                      <a:pt x="5" y="0"/>
                    </a:lnTo>
                    <a:lnTo>
                      <a:pt x="5" y="0"/>
                    </a:lnTo>
                    <a:lnTo>
                      <a:pt x="5" y="0"/>
                    </a:lnTo>
                    <a:lnTo>
                      <a:pt x="6" y="0"/>
                    </a:lnTo>
                    <a:lnTo>
                      <a:pt x="6" y="0"/>
                    </a:lnTo>
                    <a:lnTo>
                      <a:pt x="6" y="0"/>
                    </a:lnTo>
                    <a:lnTo>
                      <a:pt x="6" y="0"/>
                    </a:lnTo>
                    <a:lnTo>
                      <a:pt x="6" y="0"/>
                    </a:lnTo>
                    <a:lnTo>
                      <a:pt x="6" y="0"/>
                    </a:lnTo>
                    <a:lnTo>
                      <a:pt x="6" y="0"/>
                    </a:lnTo>
                    <a:lnTo>
                      <a:pt x="7" y="0"/>
                    </a:lnTo>
                    <a:lnTo>
                      <a:pt x="7" y="0"/>
                    </a:lnTo>
                    <a:lnTo>
                      <a:pt x="7" y="0"/>
                    </a:lnTo>
                    <a:lnTo>
                      <a:pt x="7" y="0"/>
                    </a:lnTo>
                    <a:lnTo>
                      <a:pt x="7" y="0"/>
                    </a:lnTo>
                    <a:lnTo>
                      <a:pt x="7"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9" y="0"/>
                    </a:lnTo>
                    <a:lnTo>
                      <a:pt x="9" y="0"/>
                    </a:lnTo>
                    <a:lnTo>
                      <a:pt x="9" y="0"/>
                    </a:lnTo>
                    <a:lnTo>
                      <a:pt x="9" y="0"/>
                    </a:lnTo>
                    <a:lnTo>
                      <a:pt x="9" y="0"/>
                    </a:lnTo>
                    <a:lnTo>
                      <a:pt x="9" y="0"/>
                    </a:lnTo>
                    <a:lnTo>
                      <a:pt x="10" y="0"/>
                    </a:lnTo>
                    <a:lnTo>
                      <a:pt x="10" y="0"/>
                    </a:lnTo>
                    <a:lnTo>
                      <a:pt x="10" y="0"/>
                    </a:lnTo>
                    <a:lnTo>
                      <a:pt x="10" y="0"/>
                    </a:lnTo>
                    <a:lnTo>
                      <a:pt x="10" y="0"/>
                    </a:lnTo>
                    <a:lnTo>
                      <a:pt x="10" y="0"/>
                    </a:lnTo>
                    <a:lnTo>
                      <a:pt x="10" y="0"/>
                    </a:lnTo>
                    <a:lnTo>
                      <a:pt x="11" y="0"/>
                    </a:lnTo>
                    <a:lnTo>
                      <a:pt x="11" y="0"/>
                    </a:lnTo>
                    <a:lnTo>
                      <a:pt x="11" y="1"/>
                    </a:lnTo>
                    <a:lnTo>
                      <a:pt x="11" y="1"/>
                    </a:lnTo>
                    <a:lnTo>
                      <a:pt x="11" y="1"/>
                    </a:lnTo>
                    <a:lnTo>
                      <a:pt x="11" y="1"/>
                    </a:lnTo>
                    <a:lnTo>
                      <a:pt x="11" y="1"/>
                    </a:lnTo>
                    <a:lnTo>
                      <a:pt x="12" y="1"/>
                    </a:lnTo>
                    <a:lnTo>
                      <a:pt x="12" y="1"/>
                    </a:lnTo>
                    <a:lnTo>
                      <a:pt x="12" y="1"/>
                    </a:lnTo>
                    <a:lnTo>
                      <a:pt x="12" y="1"/>
                    </a:lnTo>
                    <a:lnTo>
                      <a:pt x="12" y="1"/>
                    </a:lnTo>
                    <a:lnTo>
                      <a:pt x="12" y="1"/>
                    </a:lnTo>
                    <a:lnTo>
                      <a:pt x="12" y="1"/>
                    </a:lnTo>
                    <a:lnTo>
                      <a:pt x="13" y="2"/>
                    </a:lnTo>
                    <a:lnTo>
                      <a:pt x="13" y="2"/>
                    </a:lnTo>
                    <a:lnTo>
                      <a:pt x="13" y="2"/>
                    </a:lnTo>
                    <a:lnTo>
                      <a:pt x="13" y="2"/>
                    </a:lnTo>
                    <a:lnTo>
                      <a:pt x="13" y="2"/>
                    </a:lnTo>
                    <a:lnTo>
                      <a:pt x="13" y="2"/>
                    </a:lnTo>
                    <a:lnTo>
                      <a:pt x="13" y="2"/>
                    </a:lnTo>
                    <a:lnTo>
                      <a:pt x="13" y="2"/>
                    </a:lnTo>
                    <a:lnTo>
                      <a:pt x="13" y="2"/>
                    </a:lnTo>
                    <a:lnTo>
                      <a:pt x="14" y="2"/>
                    </a:lnTo>
                    <a:lnTo>
                      <a:pt x="14" y="4"/>
                    </a:lnTo>
                    <a:lnTo>
                      <a:pt x="14" y="4"/>
                    </a:lnTo>
                    <a:lnTo>
                      <a:pt x="14" y="4"/>
                    </a:lnTo>
                    <a:lnTo>
                      <a:pt x="14" y="4"/>
                    </a:lnTo>
                    <a:lnTo>
                      <a:pt x="14" y="4"/>
                    </a:lnTo>
                    <a:lnTo>
                      <a:pt x="14" y="4"/>
                    </a:lnTo>
                    <a:lnTo>
                      <a:pt x="14" y="4"/>
                    </a:lnTo>
                    <a:lnTo>
                      <a:pt x="14" y="4"/>
                    </a:lnTo>
                    <a:lnTo>
                      <a:pt x="14" y="5"/>
                    </a:lnTo>
                    <a:lnTo>
                      <a:pt x="14" y="5"/>
                    </a:lnTo>
                    <a:lnTo>
                      <a:pt x="14" y="5"/>
                    </a:lnTo>
                    <a:lnTo>
                      <a:pt x="14" y="5"/>
                    </a:lnTo>
                    <a:lnTo>
                      <a:pt x="14" y="5"/>
                    </a:lnTo>
                    <a:lnTo>
                      <a:pt x="14" y="5"/>
                    </a:lnTo>
                    <a:lnTo>
                      <a:pt x="14" y="5"/>
                    </a:lnTo>
                    <a:lnTo>
                      <a:pt x="14" y="6"/>
                    </a:lnTo>
                    <a:lnTo>
                      <a:pt x="14" y="6"/>
                    </a:lnTo>
                    <a:lnTo>
                      <a:pt x="14" y="6"/>
                    </a:lnTo>
                    <a:lnTo>
                      <a:pt x="14" y="6"/>
                    </a:lnTo>
                    <a:lnTo>
                      <a:pt x="14" y="6"/>
                    </a:lnTo>
                    <a:lnTo>
                      <a:pt x="14" y="6"/>
                    </a:lnTo>
                    <a:lnTo>
                      <a:pt x="14" y="6"/>
                    </a:lnTo>
                    <a:lnTo>
                      <a:pt x="15" y="7"/>
                    </a:lnTo>
                    <a:lnTo>
                      <a:pt x="15" y="7"/>
                    </a:lnTo>
                    <a:lnTo>
                      <a:pt x="15" y="7"/>
                    </a:lnTo>
                    <a:lnTo>
                      <a:pt x="15" y="7"/>
                    </a:lnTo>
                    <a:lnTo>
                      <a:pt x="15" y="7"/>
                    </a:lnTo>
                    <a:lnTo>
                      <a:pt x="15" y="7"/>
                    </a:lnTo>
                    <a:lnTo>
                      <a:pt x="15" y="7"/>
                    </a:lnTo>
                    <a:lnTo>
                      <a:pt x="15" y="8"/>
                    </a:lnTo>
                    <a:lnTo>
                      <a:pt x="15" y="8"/>
                    </a:lnTo>
                    <a:lnTo>
                      <a:pt x="15" y="8"/>
                    </a:lnTo>
                    <a:lnTo>
                      <a:pt x="15" y="8"/>
                    </a:lnTo>
                    <a:lnTo>
                      <a:pt x="15" y="8"/>
                    </a:lnTo>
                    <a:lnTo>
                      <a:pt x="15" y="8"/>
                    </a:lnTo>
                    <a:lnTo>
                      <a:pt x="15" y="9"/>
                    </a:lnTo>
                    <a:lnTo>
                      <a:pt x="15" y="9"/>
                    </a:lnTo>
                    <a:lnTo>
                      <a:pt x="15" y="9"/>
                    </a:lnTo>
                    <a:lnTo>
                      <a:pt x="15" y="9"/>
                    </a:lnTo>
                    <a:lnTo>
                      <a:pt x="15" y="9"/>
                    </a:lnTo>
                    <a:lnTo>
                      <a:pt x="15" y="9"/>
                    </a:lnTo>
                    <a:lnTo>
                      <a:pt x="15" y="10"/>
                    </a:lnTo>
                    <a:lnTo>
                      <a:pt x="15" y="10"/>
                    </a:lnTo>
                    <a:lnTo>
                      <a:pt x="15" y="1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78" name="Freeform 172"/>
              <p:cNvSpPr>
                <a:spLocks/>
              </p:cNvSpPr>
              <p:nvPr/>
            </p:nvSpPr>
            <p:spPr bwMode="auto">
              <a:xfrm>
                <a:off x="4493" y="3216"/>
                <a:ext cx="16" cy="20"/>
              </a:xfrm>
              <a:custGeom>
                <a:avLst/>
                <a:gdLst>
                  <a:gd name="T0" fmla="*/ 16 w 16"/>
                  <a:gd name="T1" fmla="*/ 10 h 20"/>
                  <a:gd name="T2" fmla="*/ 16 w 16"/>
                  <a:gd name="T3" fmla="*/ 11 h 20"/>
                  <a:gd name="T4" fmla="*/ 16 w 16"/>
                  <a:gd name="T5" fmla="*/ 12 h 20"/>
                  <a:gd name="T6" fmla="*/ 16 w 16"/>
                  <a:gd name="T7" fmla="*/ 13 h 20"/>
                  <a:gd name="T8" fmla="*/ 15 w 16"/>
                  <a:gd name="T9" fmla="*/ 14 h 20"/>
                  <a:gd name="T10" fmla="*/ 15 w 16"/>
                  <a:gd name="T11" fmla="*/ 15 h 20"/>
                  <a:gd name="T12" fmla="*/ 14 w 16"/>
                  <a:gd name="T13" fmla="*/ 16 h 20"/>
                  <a:gd name="T14" fmla="*/ 14 w 16"/>
                  <a:gd name="T15" fmla="*/ 16 h 20"/>
                  <a:gd name="T16" fmla="*/ 13 w 16"/>
                  <a:gd name="T17" fmla="*/ 17 h 20"/>
                  <a:gd name="T18" fmla="*/ 12 w 16"/>
                  <a:gd name="T19" fmla="*/ 17 h 20"/>
                  <a:gd name="T20" fmla="*/ 11 w 16"/>
                  <a:gd name="T21" fmla="*/ 19 h 20"/>
                  <a:gd name="T22" fmla="*/ 11 w 16"/>
                  <a:gd name="T23" fmla="*/ 19 h 20"/>
                  <a:gd name="T24" fmla="*/ 11 w 16"/>
                  <a:gd name="T25" fmla="*/ 19 h 20"/>
                  <a:gd name="T26" fmla="*/ 10 w 16"/>
                  <a:gd name="T27" fmla="*/ 20 h 20"/>
                  <a:gd name="T28" fmla="*/ 9 w 16"/>
                  <a:gd name="T29" fmla="*/ 20 h 20"/>
                  <a:gd name="T30" fmla="*/ 8 w 16"/>
                  <a:gd name="T31" fmla="*/ 20 h 20"/>
                  <a:gd name="T32" fmla="*/ 7 w 16"/>
                  <a:gd name="T33" fmla="*/ 19 h 20"/>
                  <a:gd name="T34" fmla="*/ 6 w 16"/>
                  <a:gd name="T35" fmla="*/ 19 h 20"/>
                  <a:gd name="T36" fmla="*/ 5 w 16"/>
                  <a:gd name="T37" fmla="*/ 19 h 20"/>
                  <a:gd name="T38" fmla="*/ 5 w 16"/>
                  <a:gd name="T39" fmla="*/ 17 h 20"/>
                  <a:gd name="T40" fmla="*/ 4 w 16"/>
                  <a:gd name="T41" fmla="*/ 17 h 20"/>
                  <a:gd name="T42" fmla="*/ 4 w 16"/>
                  <a:gd name="T43" fmla="*/ 16 h 20"/>
                  <a:gd name="T44" fmla="*/ 3 w 16"/>
                  <a:gd name="T45" fmla="*/ 16 h 20"/>
                  <a:gd name="T46" fmla="*/ 2 w 16"/>
                  <a:gd name="T47" fmla="*/ 15 h 20"/>
                  <a:gd name="T48" fmla="*/ 2 w 16"/>
                  <a:gd name="T49" fmla="*/ 14 h 20"/>
                  <a:gd name="T50" fmla="*/ 1 w 16"/>
                  <a:gd name="T51" fmla="*/ 13 h 20"/>
                  <a:gd name="T52" fmla="*/ 1 w 16"/>
                  <a:gd name="T53" fmla="*/ 13 h 20"/>
                  <a:gd name="T54" fmla="*/ 1 w 16"/>
                  <a:gd name="T55" fmla="*/ 12 h 20"/>
                  <a:gd name="T56" fmla="*/ 0 w 16"/>
                  <a:gd name="T57" fmla="*/ 11 h 20"/>
                  <a:gd name="T58" fmla="*/ 0 w 16"/>
                  <a:gd name="T59" fmla="*/ 10 h 20"/>
                  <a:gd name="T60" fmla="*/ 0 w 16"/>
                  <a:gd name="T61" fmla="*/ 9 h 20"/>
                  <a:gd name="T62" fmla="*/ 1 w 16"/>
                  <a:gd name="T63" fmla="*/ 8 h 20"/>
                  <a:gd name="T64" fmla="*/ 1 w 16"/>
                  <a:gd name="T65" fmla="*/ 7 h 20"/>
                  <a:gd name="T66" fmla="*/ 1 w 16"/>
                  <a:gd name="T67" fmla="*/ 5 h 20"/>
                  <a:gd name="T68" fmla="*/ 1 w 16"/>
                  <a:gd name="T69" fmla="*/ 4 h 20"/>
                  <a:gd name="T70" fmla="*/ 2 w 16"/>
                  <a:gd name="T71" fmla="*/ 3 h 20"/>
                  <a:gd name="T72" fmla="*/ 3 w 16"/>
                  <a:gd name="T73" fmla="*/ 3 h 20"/>
                  <a:gd name="T74" fmla="*/ 3 w 16"/>
                  <a:gd name="T75" fmla="*/ 2 h 20"/>
                  <a:gd name="T76" fmla="*/ 4 w 16"/>
                  <a:gd name="T77" fmla="*/ 1 h 20"/>
                  <a:gd name="T78" fmla="*/ 5 w 16"/>
                  <a:gd name="T79" fmla="*/ 1 h 20"/>
                  <a:gd name="T80" fmla="*/ 5 w 16"/>
                  <a:gd name="T81" fmla="*/ 0 h 20"/>
                  <a:gd name="T82" fmla="*/ 5 w 16"/>
                  <a:gd name="T83" fmla="*/ 0 h 20"/>
                  <a:gd name="T84" fmla="*/ 6 w 16"/>
                  <a:gd name="T85" fmla="*/ 0 h 20"/>
                  <a:gd name="T86" fmla="*/ 7 w 16"/>
                  <a:gd name="T87" fmla="*/ 0 h 20"/>
                  <a:gd name="T88" fmla="*/ 8 w 16"/>
                  <a:gd name="T89" fmla="*/ 0 h 20"/>
                  <a:gd name="T90" fmla="*/ 9 w 16"/>
                  <a:gd name="T91" fmla="*/ 0 h 20"/>
                  <a:gd name="T92" fmla="*/ 10 w 16"/>
                  <a:gd name="T93" fmla="*/ 0 h 20"/>
                  <a:gd name="T94" fmla="*/ 11 w 16"/>
                  <a:gd name="T95" fmla="*/ 0 h 20"/>
                  <a:gd name="T96" fmla="*/ 11 w 16"/>
                  <a:gd name="T97" fmla="*/ 0 h 20"/>
                  <a:gd name="T98" fmla="*/ 12 w 16"/>
                  <a:gd name="T99" fmla="*/ 1 h 20"/>
                  <a:gd name="T100" fmla="*/ 13 w 16"/>
                  <a:gd name="T101" fmla="*/ 1 h 20"/>
                  <a:gd name="T102" fmla="*/ 13 w 16"/>
                  <a:gd name="T103" fmla="*/ 2 h 20"/>
                  <a:gd name="T104" fmla="*/ 14 w 16"/>
                  <a:gd name="T105" fmla="*/ 2 h 20"/>
                  <a:gd name="T106" fmla="*/ 15 w 16"/>
                  <a:gd name="T107" fmla="*/ 3 h 20"/>
                  <a:gd name="T108" fmla="*/ 15 w 16"/>
                  <a:gd name="T109" fmla="*/ 4 h 20"/>
                  <a:gd name="T110" fmla="*/ 16 w 16"/>
                  <a:gd name="T111" fmla="*/ 5 h 20"/>
                  <a:gd name="T112" fmla="*/ 16 w 16"/>
                  <a:gd name="T113" fmla="*/ 7 h 20"/>
                  <a:gd name="T114" fmla="*/ 16 w 16"/>
                  <a:gd name="T115" fmla="*/ 8 h 20"/>
                  <a:gd name="T116" fmla="*/ 16 w 16"/>
                  <a:gd name="T117" fmla="*/ 8 h 20"/>
                  <a:gd name="T118" fmla="*/ 16 w 16"/>
                  <a:gd name="T119"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 h="20">
                    <a:moveTo>
                      <a:pt x="16" y="10"/>
                    </a:moveTo>
                    <a:lnTo>
                      <a:pt x="16" y="10"/>
                    </a:lnTo>
                    <a:lnTo>
                      <a:pt x="16" y="10"/>
                    </a:lnTo>
                    <a:lnTo>
                      <a:pt x="16" y="10"/>
                    </a:lnTo>
                    <a:lnTo>
                      <a:pt x="16" y="10"/>
                    </a:lnTo>
                    <a:lnTo>
                      <a:pt x="16" y="10"/>
                    </a:lnTo>
                    <a:lnTo>
                      <a:pt x="16" y="11"/>
                    </a:lnTo>
                    <a:lnTo>
                      <a:pt x="16" y="11"/>
                    </a:lnTo>
                    <a:lnTo>
                      <a:pt x="16" y="11"/>
                    </a:lnTo>
                    <a:lnTo>
                      <a:pt x="16" y="11"/>
                    </a:lnTo>
                    <a:lnTo>
                      <a:pt x="16" y="11"/>
                    </a:lnTo>
                    <a:lnTo>
                      <a:pt x="16" y="11"/>
                    </a:lnTo>
                    <a:lnTo>
                      <a:pt x="16" y="11"/>
                    </a:lnTo>
                    <a:lnTo>
                      <a:pt x="16" y="12"/>
                    </a:lnTo>
                    <a:lnTo>
                      <a:pt x="16" y="12"/>
                    </a:lnTo>
                    <a:lnTo>
                      <a:pt x="16" y="12"/>
                    </a:lnTo>
                    <a:lnTo>
                      <a:pt x="16" y="12"/>
                    </a:lnTo>
                    <a:lnTo>
                      <a:pt x="16" y="12"/>
                    </a:lnTo>
                    <a:lnTo>
                      <a:pt x="16" y="12"/>
                    </a:lnTo>
                    <a:lnTo>
                      <a:pt x="16" y="13"/>
                    </a:lnTo>
                    <a:lnTo>
                      <a:pt x="16" y="13"/>
                    </a:lnTo>
                    <a:lnTo>
                      <a:pt x="16" y="13"/>
                    </a:lnTo>
                    <a:lnTo>
                      <a:pt x="16" y="13"/>
                    </a:lnTo>
                    <a:lnTo>
                      <a:pt x="16" y="13"/>
                    </a:lnTo>
                    <a:lnTo>
                      <a:pt x="16" y="13"/>
                    </a:lnTo>
                    <a:lnTo>
                      <a:pt x="16" y="13"/>
                    </a:lnTo>
                    <a:lnTo>
                      <a:pt x="16" y="14"/>
                    </a:lnTo>
                    <a:lnTo>
                      <a:pt x="16" y="14"/>
                    </a:lnTo>
                    <a:lnTo>
                      <a:pt x="15" y="14"/>
                    </a:lnTo>
                    <a:lnTo>
                      <a:pt x="15" y="14"/>
                    </a:lnTo>
                    <a:lnTo>
                      <a:pt x="15" y="14"/>
                    </a:lnTo>
                    <a:lnTo>
                      <a:pt x="15" y="14"/>
                    </a:lnTo>
                    <a:lnTo>
                      <a:pt x="15" y="14"/>
                    </a:lnTo>
                    <a:lnTo>
                      <a:pt x="15" y="15"/>
                    </a:lnTo>
                    <a:lnTo>
                      <a:pt x="15" y="15"/>
                    </a:lnTo>
                    <a:lnTo>
                      <a:pt x="15" y="15"/>
                    </a:lnTo>
                    <a:lnTo>
                      <a:pt x="15" y="15"/>
                    </a:lnTo>
                    <a:lnTo>
                      <a:pt x="15" y="15"/>
                    </a:lnTo>
                    <a:lnTo>
                      <a:pt x="15" y="15"/>
                    </a:lnTo>
                    <a:lnTo>
                      <a:pt x="14" y="15"/>
                    </a:lnTo>
                    <a:lnTo>
                      <a:pt x="14" y="15"/>
                    </a:lnTo>
                    <a:lnTo>
                      <a:pt x="14" y="16"/>
                    </a:lnTo>
                    <a:lnTo>
                      <a:pt x="14" y="16"/>
                    </a:lnTo>
                    <a:lnTo>
                      <a:pt x="14" y="16"/>
                    </a:lnTo>
                    <a:lnTo>
                      <a:pt x="14" y="16"/>
                    </a:lnTo>
                    <a:lnTo>
                      <a:pt x="14" y="16"/>
                    </a:lnTo>
                    <a:lnTo>
                      <a:pt x="14" y="16"/>
                    </a:lnTo>
                    <a:lnTo>
                      <a:pt x="14" y="16"/>
                    </a:lnTo>
                    <a:lnTo>
                      <a:pt x="14" y="16"/>
                    </a:lnTo>
                    <a:lnTo>
                      <a:pt x="13" y="16"/>
                    </a:lnTo>
                    <a:lnTo>
                      <a:pt x="13" y="17"/>
                    </a:lnTo>
                    <a:lnTo>
                      <a:pt x="13" y="17"/>
                    </a:lnTo>
                    <a:lnTo>
                      <a:pt x="13" y="17"/>
                    </a:lnTo>
                    <a:lnTo>
                      <a:pt x="13" y="17"/>
                    </a:lnTo>
                    <a:lnTo>
                      <a:pt x="13" y="17"/>
                    </a:lnTo>
                    <a:lnTo>
                      <a:pt x="13" y="17"/>
                    </a:lnTo>
                    <a:lnTo>
                      <a:pt x="13" y="17"/>
                    </a:lnTo>
                    <a:lnTo>
                      <a:pt x="12" y="17"/>
                    </a:lnTo>
                    <a:lnTo>
                      <a:pt x="12" y="17"/>
                    </a:lnTo>
                    <a:lnTo>
                      <a:pt x="12" y="17"/>
                    </a:lnTo>
                    <a:lnTo>
                      <a:pt x="12" y="17"/>
                    </a:lnTo>
                    <a:lnTo>
                      <a:pt x="12" y="17"/>
                    </a:lnTo>
                    <a:lnTo>
                      <a:pt x="12" y="19"/>
                    </a:lnTo>
                    <a:lnTo>
                      <a:pt x="12" y="19"/>
                    </a:lnTo>
                    <a:lnTo>
                      <a:pt x="11" y="19"/>
                    </a:lnTo>
                    <a:lnTo>
                      <a:pt x="11" y="19"/>
                    </a:lnTo>
                    <a:lnTo>
                      <a:pt x="11" y="19"/>
                    </a:lnTo>
                    <a:lnTo>
                      <a:pt x="11" y="19"/>
                    </a:lnTo>
                    <a:lnTo>
                      <a:pt x="11" y="19"/>
                    </a:lnTo>
                    <a:lnTo>
                      <a:pt x="11" y="19"/>
                    </a:lnTo>
                    <a:lnTo>
                      <a:pt x="11" y="19"/>
                    </a:lnTo>
                    <a:lnTo>
                      <a:pt x="11" y="19"/>
                    </a:lnTo>
                    <a:lnTo>
                      <a:pt x="11" y="19"/>
                    </a:lnTo>
                    <a:lnTo>
                      <a:pt x="11" y="19"/>
                    </a:lnTo>
                    <a:lnTo>
                      <a:pt x="11" y="19"/>
                    </a:lnTo>
                    <a:lnTo>
                      <a:pt x="11" y="19"/>
                    </a:lnTo>
                    <a:lnTo>
                      <a:pt x="11" y="19"/>
                    </a:lnTo>
                    <a:lnTo>
                      <a:pt x="11" y="19"/>
                    </a:lnTo>
                    <a:lnTo>
                      <a:pt x="10" y="19"/>
                    </a:lnTo>
                    <a:lnTo>
                      <a:pt x="10" y="19"/>
                    </a:lnTo>
                    <a:lnTo>
                      <a:pt x="10" y="19"/>
                    </a:lnTo>
                    <a:lnTo>
                      <a:pt x="10" y="20"/>
                    </a:lnTo>
                    <a:lnTo>
                      <a:pt x="10" y="20"/>
                    </a:lnTo>
                    <a:lnTo>
                      <a:pt x="10" y="20"/>
                    </a:lnTo>
                    <a:lnTo>
                      <a:pt x="9" y="20"/>
                    </a:lnTo>
                    <a:lnTo>
                      <a:pt x="9" y="20"/>
                    </a:lnTo>
                    <a:lnTo>
                      <a:pt x="9" y="20"/>
                    </a:lnTo>
                    <a:lnTo>
                      <a:pt x="9" y="20"/>
                    </a:lnTo>
                    <a:lnTo>
                      <a:pt x="9" y="20"/>
                    </a:lnTo>
                    <a:lnTo>
                      <a:pt x="9" y="20"/>
                    </a:lnTo>
                    <a:lnTo>
                      <a:pt x="8" y="20"/>
                    </a:lnTo>
                    <a:lnTo>
                      <a:pt x="8" y="20"/>
                    </a:lnTo>
                    <a:lnTo>
                      <a:pt x="8" y="20"/>
                    </a:lnTo>
                    <a:lnTo>
                      <a:pt x="8" y="20"/>
                    </a:lnTo>
                    <a:lnTo>
                      <a:pt x="8" y="20"/>
                    </a:lnTo>
                    <a:lnTo>
                      <a:pt x="8" y="20"/>
                    </a:lnTo>
                    <a:lnTo>
                      <a:pt x="8" y="20"/>
                    </a:lnTo>
                    <a:lnTo>
                      <a:pt x="7" y="20"/>
                    </a:lnTo>
                    <a:lnTo>
                      <a:pt x="7" y="20"/>
                    </a:lnTo>
                    <a:lnTo>
                      <a:pt x="7" y="20"/>
                    </a:lnTo>
                    <a:lnTo>
                      <a:pt x="7" y="19"/>
                    </a:lnTo>
                    <a:lnTo>
                      <a:pt x="7" y="19"/>
                    </a:lnTo>
                    <a:lnTo>
                      <a:pt x="7" y="19"/>
                    </a:lnTo>
                    <a:lnTo>
                      <a:pt x="6" y="19"/>
                    </a:lnTo>
                    <a:lnTo>
                      <a:pt x="6" y="19"/>
                    </a:lnTo>
                    <a:lnTo>
                      <a:pt x="6" y="19"/>
                    </a:lnTo>
                    <a:lnTo>
                      <a:pt x="6" y="19"/>
                    </a:lnTo>
                    <a:lnTo>
                      <a:pt x="6" y="19"/>
                    </a:lnTo>
                    <a:lnTo>
                      <a:pt x="6" y="19"/>
                    </a:lnTo>
                    <a:lnTo>
                      <a:pt x="6" y="19"/>
                    </a:lnTo>
                    <a:lnTo>
                      <a:pt x="5" y="19"/>
                    </a:lnTo>
                    <a:lnTo>
                      <a:pt x="5" y="19"/>
                    </a:lnTo>
                    <a:lnTo>
                      <a:pt x="5" y="19"/>
                    </a:lnTo>
                    <a:lnTo>
                      <a:pt x="5" y="19"/>
                    </a:lnTo>
                    <a:lnTo>
                      <a:pt x="5" y="19"/>
                    </a:lnTo>
                    <a:lnTo>
                      <a:pt x="5" y="19"/>
                    </a:lnTo>
                    <a:lnTo>
                      <a:pt x="5" y="19"/>
                    </a:lnTo>
                    <a:lnTo>
                      <a:pt x="5" y="19"/>
                    </a:lnTo>
                    <a:lnTo>
                      <a:pt x="5" y="19"/>
                    </a:lnTo>
                    <a:lnTo>
                      <a:pt x="5" y="17"/>
                    </a:lnTo>
                    <a:lnTo>
                      <a:pt x="5" y="17"/>
                    </a:lnTo>
                    <a:lnTo>
                      <a:pt x="5" y="17"/>
                    </a:lnTo>
                    <a:lnTo>
                      <a:pt x="5" y="17"/>
                    </a:lnTo>
                    <a:lnTo>
                      <a:pt x="5" y="17"/>
                    </a:lnTo>
                    <a:lnTo>
                      <a:pt x="4" y="17"/>
                    </a:lnTo>
                    <a:lnTo>
                      <a:pt x="4" y="17"/>
                    </a:lnTo>
                    <a:lnTo>
                      <a:pt x="4" y="17"/>
                    </a:lnTo>
                    <a:lnTo>
                      <a:pt x="4" y="17"/>
                    </a:lnTo>
                    <a:lnTo>
                      <a:pt x="4" y="17"/>
                    </a:lnTo>
                    <a:lnTo>
                      <a:pt x="4" y="17"/>
                    </a:lnTo>
                    <a:lnTo>
                      <a:pt x="4" y="17"/>
                    </a:lnTo>
                    <a:lnTo>
                      <a:pt x="4" y="16"/>
                    </a:lnTo>
                    <a:lnTo>
                      <a:pt x="3" y="16"/>
                    </a:lnTo>
                    <a:lnTo>
                      <a:pt x="3" y="16"/>
                    </a:lnTo>
                    <a:lnTo>
                      <a:pt x="3" y="16"/>
                    </a:lnTo>
                    <a:lnTo>
                      <a:pt x="3" y="16"/>
                    </a:lnTo>
                    <a:lnTo>
                      <a:pt x="3" y="16"/>
                    </a:lnTo>
                    <a:lnTo>
                      <a:pt x="3" y="16"/>
                    </a:lnTo>
                    <a:lnTo>
                      <a:pt x="3" y="16"/>
                    </a:lnTo>
                    <a:lnTo>
                      <a:pt x="3" y="16"/>
                    </a:lnTo>
                    <a:lnTo>
                      <a:pt x="3" y="15"/>
                    </a:lnTo>
                    <a:lnTo>
                      <a:pt x="2" y="15"/>
                    </a:lnTo>
                    <a:lnTo>
                      <a:pt x="2" y="15"/>
                    </a:lnTo>
                    <a:lnTo>
                      <a:pt x="2" y="15"/>
                    </a:lnTo>
                    <a:lnTo>
                      <a:pt x="2" y="15"/>
                    </a:lnTo>
                    <a:lnTo>
                      <a:pt x="2" y="15"/>
                    </a:lnTo>
                    <a:lnTo>
                      <a:pt x="2" y="15"/>
                    </a:lnTo>
                    <a:lnTo>
                      <a:pt x="2" y="15"/>
                    </a:lnTo>
                    <a:lnTo>
                      <a:pt x="2" y="14"/>
                    </a:lnTo>
                    <a:lnTo>
                      <a:pt x="2" y="14"/>
                    </a:lnTo>
                    <a:lnTo>
                      <a:pt x="2" y="14"/>
                    </a:lnTo>
                    <a:lnTo>
                      <a:pt x="2" y="14"/>
                    </a:lnTo>
                    <a:lnTo>
                      <a:pt x="1" y="14"/>
                    </a:lnTo>
                    <a:lnTo>
                      <a:pt x="1" y="14"/>
                    </a:lnTo>
                    <a:lnTo>
                      <a:pt x="1" y="14"/>
                    </a:lnTo>
                    <a:lnTo>
                      <a:pt x="1" y="13"/>
                    </a:lnTo>
                    <a:lnTo>
                      <a:pt x="1" y="13"/>
                    </a:lnTo>
                    <a:lnTo>
                      <a:pt x="1" y="13"/>
                    </a:lnTo>
                    <a:lnTo>
                      <a:pt x="1" y="13"/>
                    </a:lnTo>
                    <a:lnTo>
                      <a:pt x="1" y="13"/>
                    </a:lnTo>
                    <a:lnTo>
                      <a:pt x="1" y="13"/>
                    </a:lnTo>
                    <a:lnTo>
                      <a:pt x="1" y="13"/>
                    </a:lnTo>
                    <a:lnTo>
                      <a:pt x="1" y="12"/>
                    </a:lnTo>
                    <a:lnTo>
                      <a:pt x="1" y="12"/>
                    </a:lnTo>
                    <a:lnTo>
                      <a:pt x="1" y="12"/>
                    </a:lnTo>
                    <a:lnTo>
                      <a:pt x="1" y="12"/>
                    </a:lnTo>
                    <a:lnTo>
                      <a:pt x="1" y="12"/>
                    </a:lnTo>
                    <a:lnTo>
                      <a:pt x="1" y="12"/>
                    </a:lnTo>
                    <a:lnTo>
                      <a:pt x="1" y="11"/>
                    </a:lnTo>
                    <a:lnTo>
                      <a:pt x="1" y="11"/>
                    </a:lnTo>
                    <a:lnTo>
                      <a:pt x="0" y="11"/>
                    </a:lnTo>
                    <a:lnTo>
                      <a:pt x="0" y="11"/>
                    </a:lnTo>
                    <a:lnTo>
                      <a:pt x="0" y="11"/>
                    </a:lnTo>
                    <a:lnTo>
                      <a:pt x="0" y="11"/>
                    </a:lnTo>
                    <a:lnTo>
                      <a:pt x="0" y="11"/>
                    </a:lnTo>
                    <a:lnTo>
                      <a:pt x="0" y="10"/>
                    </a:lnTo>
                    <a:lnTo>
                      <a:pt x="0" y="10"/>
                    </a:lnTo>
                    <a:lnTo>
                      <a:pt x="0" y="10"/>
                    </a:lnTo>
                    <a:lnTo>
                      <a:pt x="0" y="10"/>
                    </a:lnTo>
                    <a:lnTo>
                      <a:pt x="0" y="10"/>
                    </a:lnTo>
                    <a:lnTo>
                      <a:pt x="0" y="10"/>
                    </a:lnTo>
                    <a:lnTo>
                      <a:pt x="0" y="9"/>
                    </a:lnTo>
                    <a:lnTo>
                      <a:pt x="0" y="9"/>
                    </a:lnTo>
                    <a:lnTo>
                      <a:pt x="0" y="9"/>
                    </a:lnTo>
                    <a:lnTo>
                      <a:pt x="0" y="9"/>
                    </a:lnTo>
                    <a:lnTo>
                      <a:pt x="0" y="9"/>
                    </a:lnTo>
                    <a:lnTo>
                      <a:pt x="0" y="9"/>
                    </a:lnTo>
                    <a:lnTo>
                      <a:pt x="0" y="8"/>
                    </a:lnTo>
                    <a:lnTo>
                      <a:pt x="0" y="8"/>
                    </a:lnTo>
                    <a:lnTo>
                      <a:pt x="0" y="8"/>
                    </a:lnTo>
                    <a:lnTo>
                      <a:pt x="0" y="8"/>
                    </a:lnTo>
                    <a:lnTo>
                      <a:pt x="1" y="8"/>
                    </a:lnTo>
                    <a:lnTo>
                      <a:pt x="1" y="8"/>
                    </a:lnTo>
                    <a:lnTo>
                      <a:pt x="1" y="8"/>
                    </a:lnTo>
                    <a:lnTo>
                      <a:pt x="1" y="7"/>
                    </a:lnTo>
                    <a:lnTo>
                      <a:pt x="1" y="7"/>
                    </a:lnTo>
                    <a:lnTo>
                      <a:pt x="1" y="7"/>
                    </a:lnTo>
                    <a:lnTo>
                      <a:pt x="1" y="7"/>
                    </a:lnTo>
                    <a:lnTo>
                      <a:pt x="1" y="7"/>
                    </a:lnTo>
                    <a:lnTo>
                      <a:pt x="1" y="7"/>
                    </a:lnTo>
                    <a:lnTo>
                      <a:pt x="1" y="5"/>
                    </a:lnTo>
                    <a:lnTo>
                      <a:pt x="1" y="5"/>
                    </a:lnTo>
                    <a:lnTo>
                      <a:pt x="1" y="5"/>
                    </a:lnTo>
                    <a:lnTo>
                      <a:pt x="1" y="5"/>
                    </a:lnTo>
                    <a:lnTo>
                      <a:pt x="1" y="5"/>
                    </a:lnTo>
                    <a:lnTo>
                      <a:pt x="1" y="5"/>
                    </a:lnTo>
                    <a:lnTo>
                      <a:pt x="1" y="5"/>
                    </a:lnTo>
                    <a:lnTo>
                      <a:pt x="1" y="4"/>
                    </a:lnTo>
                    <a:lnTo>
                      <a:pt x="1" y="4"/>
                    </a:lnTo>
                    <a:lnTo>
                      <a:pt x="1" y="4"/>
                    </a:lnTo>
                    <a:lnTo>
                      <a:pt x="2" y="4"/>
                    </a:lnTo>
                    <a:lnTo>
                      <a:pt x="2" y="4"/>
                    </a:lnTo>
                    <a:lnTo>
                      <a:pt x="2" y="4"/>
                    </a:lnTo>
                    <a:lnTo>
                      <a:pt x="2" y="4"/>
                    </a:lnTo>
                    <a:lnTo>
                      <a:pt x="2" y="4"/>
                    </a:lnTo>
                    <a:lnTo>
                      <a:pt x="2" y="3"/>
                    </a:lnTo>
                    <a:lnTo>
                      <a:pt x="2" y="3"/>
                    </a:lnTo>
                    <a:lnTo>
                      <a:pt x="2" y="3"/>
                    </a:lnTo>
                    <a:lnTo>
                      <a:pt x="2" y="3"/>
                    </a:lnTo>
                    <a:lnTo>
                      <a:pt x="2" y="3"/>
                    </a:lnTo>
                    <a:lnTo>
                      <a:pt x="2" y="3"/>
                    </a:lnTo>
                    <a:lnTo>
                      <a:pt x="3" y="3"/>
                    </a:lnTo>
                    <a:lnTo>
                      <a:pt x="3" y="3"/>
                    </a:lnTo>
                    <a:lnTo>
                      <a:pt x="3" y="2"/>
                    </a:lnTo>
                    <a:lnTo>
                      <a:pt x="3" y="2"/>
                    </a:lnTo>
                    <a:lnTo>
                      <a:pt x="3" y="2"/>
                    </a:lnTo>
                    <a:lnTo>
                      <a:pt x="3" y="2"/>
                    </a:lnTo>
                    <a:lnTo>
                      <a:pt x="3" y="2"/>
                    </a:lnTo>
                    <a:lnTo>
                      <a:pt x="3" y="2"/>
                    </a:lnTo>
                    <a:lnTo>
                      <a:pt x="3" y="2"/>
                    </a:lnTo>
                    <a:lnTo>
                      <a:pt x="4" y="2"/>
                    </a:lnTo>
                    <a:lnTo>
                      <a:pt x="4" y="2"/>
                    </a:lnTo>
                    <a:lnTo>
                      <a:pt x="4" y="1"/>
                    </a:lnTo>
                    <a:lnTo>
                      <a:pt x="4" y="1"/>
                    </a:lnTo>
                    <a:lnTo>
                      <a:pt x="4" y="1"/>
                    </a:lnTo>
                    <a:lnTo>
                      <a:pt x="4" y="1"/>
                    </a:lnTo>
                    <a:lnTo>
                      <a:pt x="4" y="1"/>
                    </a:lnTo>
                    <a:lnTo>
                      <a:pt x="4" y="1"/>
                    </a:lnTo>
                    <a:lnTo>
                      <a:pt x="5" y="1"/>
                    </a:lnTo>
                    <a:lnTo>
                      <a:pt x="5" y="1"/>
                    </a:lnTo>
                    <a:lnTo>
                      <a:pt x="5" y="1"/>
                    </a:lnTo>
                    <a:lnTo>
                      <a:pt x="5" y="1"/>
                    </a:lnTo>
                    <a:lnTo>
                      <a:pt x="5" y="1"/>
                    </a:lnTo>
                    <a:lnTo>
                      <a:pt x="5" y="1"/>
                    </a:lnTo>
                    <a:lnTo>
                      <a:pt x="5" y="0"/>
                    </a:lnTo>
                    <a:lnTo>
                      <a:pt x="5" y="0"/>
                    </a:lnTo>
                    <a:lnTo>
                      <a:pt x="5" y="0"/>
                    </a:lnTo>
                    <a:lnTo>
                      <a:pt x="5" y="0"/>
                    </a:lnTo>
                    <a:lnTo>
                      <a:pt x="5" y="0"/>
                    </a:lnTo>
                    <a:lnTo>
                      <a:pt x="5" y="0"/>
                    </a:lnTo>
                    <a:lnTo>
                      <a:pt x="5" y="0"/>
                    </a:lnTo>
                    <a:lnTo>
                      <a:pt x="5" y="0"/>
                    </a:lnTo>
                    <a:lnTo>
                      <a:pt x="6" y="0"/>
                    </a:lnTo>
                    <a:lnTo>
                      <a:pt x="6" y="0"/>
                    </a:lnTo>
                    <a:lnTo>
                      <a:pt x="6" y="0"/>
                    </a:lnTo>
                    <a:lnTo>
                      <a:pt x="6" y="0"/>
                    </a:lnTo>
                    <a:lnTo>
                      <a:pt x="6" y="0"/>
                    </a:lnTo>
                    <a:lnTo>
                      <a:pt x="6" y="0"/>
                    </a:lnTo>
                    <a:lnTo>
                      <a:pt x="6" y="0"/>
                    </a:lnTo>
                    <a:lnTo>
                      <a:pt x="7" y="0"/>
                    </a:lnTo>
                    <a:lnTo>
                      <a:pt x="7" y="0"/>
                    </a:lnTo>
                    <a:lnTo>
                      <a:pt x="7" y="0"/>
                    </a:lnTo>
                    <a:lnTo>
                      <a:pt x="7" y="0"/>
                    </a:lnTo>
                    <a:lnTo>
                      <a:pt x="7" y="0"/>
                    </a:lnTo>
                    <a:lnTo>
                      <a:pt x="7" y="0"/>
                    </a:lnTo>
                    <a:lnTo>
                      <a:pt x="8" y="0"/>
                    </a:lnTo>
                    <a:lnTo>
                      <a:pt x="8" y="0"/>
                    </a:lnTo>
                    <a:lnTo>
                      <a:pt x="8" y="0"/>
                    </a:lnTo>
                    <a:lnTo>
                      <a:pt x="8" y="0"/>
                    </a:lnTo>
                    <a:lnTo>
                      <a:pt x="8" y="0"/>
                    </a:lnTo>
                    <a:lnTo>
                      <a:pt x="8" y="0"/>
                    </a:lnTo>
                    <a:lnTo>
                      <a:pt x="9" y="0"/>
                    </a:lnTo>
                    <a:lnTo>
                      <a:pt x="9" y="0"/>
                    </a:lnTo>
                    <a:lnTo>
                      <a:pt x="9" y="0"/>
                    </a:lnTo>
                    <a:lnTo>
                      <a:pt x="9" y="0"/>
                    </a:lnTo>
                    <a:lnTo>
                      <a:pt x="9" y="0"/>
                    </a:lnTo>
                    <a:lnTo>
                      <a:pt x="9" y="0"/>
                    </a:lnTo>
                    <a:lnTo>
                      <a:pt x="9" y="0"/>
                    </a:lnTo>
                    <a:lnTo>
                      <a:pt x="10" y="0"/>
                    </a:lnTo>
                    <a:lnTo>
                      <a:pt x="10" y="0"/>
                    </a:lnTo>
                    <a:lnTo>
                      <a:pt x="10" y="0"/>
                    </a:lnTo>
                    <a:lnTo>
                      <a:pt x="10" y="0"/>
                    </a:lnTo>
                    <a:lnTo>
                      <a:pt x="10" y="0"/>
                    </a:lnTo>
                    <a:lnTo>
                      <a:pt x="10"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1"/>
                    </a:lnTo>
                    <a:lnTo>
                      <a:pt x="12" y="1"/>
                    </a:lnTo>
                    <a:lnTo>
                      <a:pt x="12" y="1"/>
                    </a:lnTo>
                    <a:lnTo>
                      <a:pt x="12" y="1"/>
                    </a:lnTo>
                    <a:lnTo>
                      <a:pt x="12" y="1"/>
                    </a:lnTo>
                    <a:lnTo>
                      <a:pt x="12" y="1"/>
                    </a:lnTo>
                    <a:lnTo>
                      <a:pt x="12" y="1"/>
                    </a:lnTo>
                    <a:lnTo>
                      <a:pt x="12" y="1"/>
                    </a:lnTo>
                    <a:lnTo>
                      <a:pt x="13" y="1"/>
                    </a:lnTo>
                    <a:lnTo>
                      <a:pt x="13" y="1"/>
                    </a:lnTo>
                    <a:lnTo>
                      <a:pt x="13" y="1"/>
                    </a:lnTo>
                    <a:lnTo>
                      <a:pt x="13" y="1"/>
                    </a:lnTo>
                    <a:lnTo>
                      <a:pt x="13" y="2"/>
                    </a:lnTo>
                    <a:lnTo>
                      <a:pt x="13" y="2"/>
                    </a:lnTo>
                    <a:lnTo>
                      <a:pt x="13" y="2"/>
                    </a:lnTo>
                    <a:lnTo>
                      <a:pt x="13" y="2"/>
                    </a:lnTo>
                    <a:lnTo>
                      <a:pt x="14" y="2"/>
                    </a:lnTo>
                    <a:lnTo>
                      <a:pt x="14" y="2"/>
                    </a:lnTo>
                    <a:lnTo>
                      <a:pt x="14" y="2"/>
                    </a:lnTo>
                    <a:lnTo>
                      <a:pt x="14" y="2"/>
                    </a:lnTo>
                    <a:lnTo>
                      <a:pt x="14" y="2"/>
                    </a:lnTo>
                    <a:lnTo>
                      <a:pt x="14" y="3"/>
                    </a:lnTo>
                    <a:lnTo>
                      <a:pt x="14" y="3"/>
                    </a:lnTo>
                    <a:lnTo>
                      <a:pt x="14" y="3"/>
                    </a:lnTo>
                    <a:lnTo>
                      <a:pt x="14" y="3"/>
                    </a:lnTo>
                    <a:lnTo>
                      <a:pt x="15" y="3"/>
                    </a:lnTo>
                    <a:lnTo>
                      <a:pt x="15" y="3"/>
                    </a:lnTo>
                    <a:lnTo>
                      <a:pt x="15" y="3"/>
                    </a:lnTo>
                    <a:lnTo>
                      <a:pt x="15" y="3"/>
                    </a:lnTo>
                    <a:lnTo>
                      <a:pt x="15" y="4"/>
                    </a:lnTo>
                    <a:lnTo>
                      <a:pt x="15" y="4"/>
                    </a:lnTo>
                    <a:lnTo>
                      <a:pt x="15" y="4"/>
                    </a:lnTo>
                    <a:lnTo>
                      <a:pt x="15" y="4"/>
                    </a:lnTo>
                    <a:lnTo>
                      <a:pt x="15" y="4"/>
                    </a:lnTo>
                    <a:lnTo>
                      <a:pt x="15" y="4"/>
                    </a:lnTo>
                    <a:lnTo>
                      <a:pt x="15" y="4"/>
                    </a:lnTo>
                    <a:lnTo>
                      <a:pt x="15" y="4"/>
                    </a:lnTo>
                    <a:lnTo>
                      <a:pt x="16" y="5"/>
                    </a:lnTo>
                    <a:lnTo>
                      <a:pt x="16" y="5"/>
                    </a:lnTo>
                    <a:lnTo>
                      <a:pt x="16" y="5"/>
                    </a:lnTo>
                    <a:lnTo>
                      <a:pt x="16" y="5"/>
                    </a:lnTo>
                    <a:lnTo>
                      <a:pt x="16" y="5"/>
                    </a:lnTo>
                    <a:lnTo>
                      <a:pt x="16" y="5"/>
                    </a:lnTo>
                    <a:lnTo>
                      <a:pt x="16" y="5"/>
                    </a:lnTo>
                    <a:lnTo>
                      <a:pt x="16" y="7"/>
                    </a:lnTo>
                    <a:lnTo>
                      <a:pt x="16" y="7"/>
                    </a:lnTo>
                    <a:lnTo>
                      <a:pt x="16" y="7"/>
                    </a:lnTo>
                    <a:lnTo>
                      <a:pt x="16" y="7"/>
                    </a:lnTo>
                    <a:lnTo>
                      <a:pt x="16" y="7"/>
                    </a:lnTo>
                    <a:lnTo>
                      <a:pt x="16" y="7"/>
                    </a:lnTo>
                    <a:lnTo>
                      <a:pt x="16" y="8"/>
                    </a:lnTo>
                    <a:lnTo>
                      <a:pt x="16" y="8"/>
                    </a:lnTo>
                    <a:lnTo>
                      <a:pt x="16" y="8"/>
                    </a:lnTo>
                    <a:lnTo>
                      <a:pt x="16" y="8"/>
                    </a:lnTo>
                    <a:lnTo>
                      <a:pt x="16" y="8"/>
                    </a:lnTo>
                    <a:lnTo>
                      <a:pt x="16" y="8"/>
                    </a:lnTo>
                    <a:lnTo>
                      <a:pt x="16" y="8"/>
                    </a:lnTo>
                    <a:lnTo>
                      <a:pt x="16" y="9"/>
                    </a:lnTo>
                    <a:lnTo>
                      <a:pt x="16" y="9"/>
                    </a:lnTo>
                    <a:lnTo>
                      <a:pt x="16" y="9"/>
                    </a:lnTo>
                    <a:lnTo>
                      <a:pt x="16" y="9"/>
                    </a:lnTo>
                    <a:lnTo>
                      <a:pt x="16" y="9"/>
                    </a:lnTo>
                    <a:lnTo>
                      <a:pt x="16" y="9"/>
                    </a:lnTo>
                    <a:lnTo>
                      <a:pt x="16" y="1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79" name="Freeform 173"/>
              <p:cNvSpPr>
                <a:spLocks/>
              </p:cNvSpPr>
              <p:nvPr/>
            </p:nvSpPr>
            <p:spPr bwMode="auto">
              <a:xfrm>
                <a:off x="4489" y="3110"/>
                <a:ext cx="15" cy="20"/>
              </a:xfrm>
              <a:custGeom>
                <a:avLst/>
                <a:gdLst>
                  <a:gd name="T0" fmla="*/ 15 w 15"/>
                  <a:gd name="T1" fmla="*/ 10 h 20"/>
                  <a:gd name="T2" fmla="*/ 15 w 15"/>
                  <a:gd name="T3" fmla="*/ 11 h 20"/>
                  <a:gd name="T4" fmla="*/ 15 w 15"/>
                  <a:gd name="T5" fmla="*/ 12 h 20"/>
                  <a:gd name="T6" fmla="*/ 15 w 15"/>
                  <a:gd name="T7" fmla="*/ 13 h 20"/>
                  <a:gd name="T8" fmla="*/ 15 w 15"/>
                  <a:gd name="T9" fmla="*/ 14 h 20"/>
                  <a:gd name="T10" fmla="*/ 15 w 15"/>
                  <a:gd name="T11" fmla="*/ 15 h 20"/>
                  <a:gd name="T12" fmla="*/ 14 w 15"/>
                  <a:gd name="T13" fmla="*/ 17 h 20"/>
                  <a:gd name="T14" fmla="*/ 13 w 15"/>
                  <a:gd name="T15" fmla="*/ 17 h 20"/>
                  <a:gd name="T16" fmla="*/ 13 w 15"/>
                  <a:gd name="T17" fmla="*/ 18 h 20"/>
                  <a:gd name="T18" fmla="*/ 12 w 15"/>
                  <a:gd name="T19" fmla="*/ 18 h 20"/>
                  <a:gd name="T20" fmla="*/ 11 w 15"/>
                  <a:gd name="T21" fmla="*/ 19 h 20"/>
                  <a:gd name="T22" fmla="*/ 10 w 15"/>
                  <a:gd name="T23" fmla="*/ 19 h 20"/>
                  <a:gd name="T24" fmla="*/ 9 w 15"/>
                  <a:gd name="T25" fmla="*/ 19 h 20"/>
                  <a:gd name="T26" fmla="*/ 9 w 15"/>
                  <a:gd name="T27" fmla="*/ 20 h 20"/>
                  <a:gd name="T28" fmla="*/ 8 w 15"/>
                  <a:gd name="T29" fmla="*/ 20 h 20"/>
                  <a:gd name="T30" fmla="*/ 7 w 15"/>
                  <a:gd name="T31" fmla="*/ 20 h 20"/>
                  <a:gd name="T32" fmla="*/ 6 w 15"/>
                  <a:gd name="T33" fmla="*/ 19 h 20"/>
                  <a:gd name="T34" fmla="*/ 5 w 15"/>
                  <a:gd name="T35" fmla="*/ 19 h 20"/>
                  <a:gd name="T36" fmla="*/ 5 w 15"/>
                  <a:gd name="T37" fmla="*/ 19 h 20"/>
                  <a:gd name="T38" fmla="*/ 4 w 15"/>
                  <a:gd name="T39" fmla="*/ 18 h 20"/>
                  <a:gd name="T40" fmla="*/ 3 w 15"/>
                  <a:gd name="T41" fmla="*/ 18 h 20"/>
                  <a:gd name="T42" fmla="*/ 3 w 15"/>
                  <a:gd name="T43" fmla="*/ 17 h 20"/>
                  <a:gd name="T44" fmla="*/ 2 w 15"/>
                  <a:gd name="T45" fmla="*/ 17 h 20"/>
                  <a:gd name="T46" fmla="*/ 2 w 15"/>
                  <a:gd name="T47" fmla="*/ 15 h 20"/>
                  <a:gd name="T48" fmla="*/ 1 w 15"/>
                  <a:gd name="T49" fmla="*/ 14 h 20"/>
                  <a:gd name="T50" fmla="*/ 1 w 15"/>
                  <a:gd name="T51" fmla="*/ 13 h 20"/>
                  <a:gd name="T52" fmla="*/ 1 w 15"/>
                  <a:gd name="T53" fmla="*/ 13 h 20"/>
                  <a:gd name="T54" fmla="*/ 0 w 15"/>
                  <a:gd name="T55" fmla="*/ 12 h 20"/>
                  <a:gd name="T56" fmla="*/ 0 w 15"/>
                  <a:gd name="T57" fmla="*/ 11 h 20"/>
                  <a:gd name="T58" fmla="*/ 0 w 15"/>
                  <a:gd name="T59" fmla="*/ 10 h 20"/>
                  <a:gd name="T60" fmla="*/ 0 w 15"/>
                  <a:gd name="T61" fmla="*/ 9 h 20"/>
                  <a:gd name="T62" fmla="*/ 0 w 15"/>
                  <a:gd name="T63" fmla="*/ 8 h 20"/>
                  <a:gd name="T64" fmla="*/ 0 w 15"/>
                  <a:gd name="T65" fmla="*/ 7 h 20"/>
                  <a:gd name="T66" fmla="*/ 1 w 15"/>
                  <a:gd name="T67" fmla="*/ 6 h 20"/>
                  <a:gd name="T68" fmla="*/ 1 w 15"/>
                  <a:gd name="T69" fmla="*/ 5 h 20"/>
                  <a:gd name="T70" fmla="*/ 2 w 15"/>
                  <a:gd name="T71" fmla="*/ 3 h 20"/>
                  <a:gd name="T72" fmla="*/ 2 w 15"/>
                  <a:gd name="T73" fmla="*/ 3 h 20"/>
                  <a:gd name="T74" fmla="*/ 3 w 15"/>
                  <a:gd name="T75" fmla="*/ 2 h 20"/>
                  <a:gd name="T76" fmla="*/ 3 w 15"/>
                  <a:gd name="T77" fmla="*/ 1 h 20"/>
                  <a:gd name="T78" fmla="*/ 3 w 15"/>
                  <a:gd name="T79" fmla="*/ 1 h 20"/>
                  <a:gd name="T80" fmla="*/ 4 w 15"/>
                  <a:gd name="T81" fmla="*/ 0 h 20"/>
                  <a:gd name="T82" fmla="*/ 5 w 15"/>
                  <a:gd name="T83" fmla="*/ 0 h 20"/>
                  <a:gd name="T84" fmla="*/ 6 w 15"/>
                  <a:gd name="T85" fmla="*/ 0 h 20"/>
                  <a:gd name="T86" fmla="*/ 7 w 15"/>
                  <a:gd name="T87" fmla="*/ 0 h 20"/>
                  <a:gd name="T88" fmla="*/ 8 w 15"/>
                  <a:gd name="T89" fmla="*/ 0 h 20"/>
                  <a:gd name="T90" fmla="*/ 9 w 15"/>
                  <a:gd name="T91" fmla="*/ 0 h 20"/>
                  <a:gd name="T92" fmla="*/ 9 w 15"/>
                  <a:gd name="T93" fmla="*/ 0 h 20"/>
                  <a:gd name="T94" fmla="*/ 10 w 15"/>
                  <a:gd name="T95" fmla="*/ 0 h 20"/>
                  <a:gd name="T96" fmla="*/ 11 w 15"/>
                  <a:gd name="T97" fmla="*/ 0 h 20"/>
                  <a:gd name="T98" fmla="*/ 12 w 15"/>
                  <a:gd name="T99" fmla="*/ 1 h 20"/>
                  <a:gd name="T100" fmla="*/ 12 w 15"/>
                  <a:gd name="T101" fmla="*/ 1 h 20"/>
                  <a:gd name="T102" fmla="*/ 13 w 15"/>
                  <a:gd name="T103" fmla="*/ 2 h 20"/>
                  <a:gd name="T104" fmla="*/ 14 w 15"/>
                  <a:gd name="T105" fmla="*/ 2 h 20"/>
                  <a:gd name="T106" fmla="*/ 14 w 15"/>
                  <a:gd name="T107" fmla="*/ 3 h 20"/>
                  <a:gd name="T108" fmla="*/ 15 w 15"/>
                  <a:gd name="T109" fmla="*/ 5 h 20"/>
                  <a:gd name="T110" fmla="*/ 15 w 15"/>
                  <a:gd name="T111" fmla="*/ 6 h 20"/>
                  <a:gd name="T112" fmla="*/ 15 w 15"/>
                  <a:gd name="T113" fmla="*/ 7 h 20"/>
                  <a:gd name="T114" fmla="*/ 15 w 15"/>
                  <a:gd name="T115" fmla="*/ 8 h 20"/>
                  <a:gd name="T116" fmla="*/ 15 w 15"/>
                  <a:gd name="T117" fmla="*/ 8 h 20"/>
                  <a:gd name="T118" fmla="*/ 15 w 15"/>
                  <a:gd name="T119"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 h="20">
                    <a:moveTo>
                      <a:pt x="15" y="10"/>
                    </a:moveTo>
                    <a:lnTo>
                      <a:pt x="15" y="10"/>
                    </a:lnTo>
                    <a:lnTo>
                      <a:pt x="15" y="10"/>
                    </a:lnTo>
                    <a:lnTo>
                      <a:pt x="15" y="10"/>
                    </a:lnTo>
                    <a:lnTo>
                      <a:pt x="15" y="10"/>
                    </a:lnTo>
                    <a:lnTo>
                      <a:pt x="15" y="10"/>
                    </a:lnTo>
                    <a:lnTo>
                      <a:pt x="15" y="11"/>
                    </a:lnTo>
                    <a:lnTo>
                      <a:pt x="15" y="11"/>
                    </a:lnTo>
                    <a:lnTo>
                      <a:pt x="15" y="11"/>
                    </a:lnTo>
                    <a:lnTo>
                      <a:pt x="15" y="11"/>
                    </a:lnTo>
                    <a:lnTo>
                      <a:pt x="15" y="11"/>
                    </a:lnTo>
                    <a:lnTo>
                      <a:pt x="15" y="11"/>
                    </a:lnTo>
                    <a:lnTo>
                      <a:pt x="15" y="11"/>
                    </a:lnTo>
                    <a:lnTo>
                      <a:pt x="15" y="12"/>
                    </a:lnTo>
                    <a:lnTo>
                      <a:pt x="15" y="12"/>
                    </a:lnTo>
                    <a:lnTo>
                      <a:pt x="15" y="12"/>
                    </a:lnTo>
                    <a:lnTo>
                      <a:pt x="15" y="12"/>
                    </a:lnTo>
                    <a:lnTo>
                      <a:pt x="15" y="12"/>
                    </a:lnTo>
                    <a:lnTo>
                      <a:pt x="15" y="12"/>
                    </a:lnTo>
                    <a:lnTo>
                      <a:pt x="15" y="13"/>
                    </a:lnTo>
                    <a:lnTo>
                      <a:pt x="15" y="13"/>
                    </a:lnTo>
                    <a:lnTo>
                      <a:pt x="15" y="13"/>
                    </a:lnTo>
                    <a:lnTo>
                      <a:pt x="15" y="13"/>
                    </a:lnTo>
                    <a:lnTo>
                      <a:pt x="15" y="13"/>
                    </a:lnTo>
                    <a:lnTo>
                      <a:pt x="15" y="13"/>
                    </a:lnTo>
                    <a:lnTo>
                      <a:pt x="15" y="13"/>
                    </a:lnTo>
                    <a:lnTo>
                      <a:pt x="15" y="14"/>
                    </a:lnTo>
                    <a:lnTo>
                      <a:pt x="15" y="14"/>
                    </a:lnTo>
                    <a:lnTo>
                      <a:pt x="15" y="14"/>
                    </a:lnTo>
                    <a:lnTo>
                      <a:pt x="15" y="14"/>
                    </a:lnTo>
                    <a:lnTo>
                      <a:pt x="15" y="14"/>
                    </a:lnTo>
                    <a:lnTo>
                      <a:pt x="15" y="14"/>
                    </a:lnTo>
                    <a:lnTo>
                      <a:pt x="15" y="14"/>
                    </a:lnTo>
                    <a:lnTo>
                      <a:pt x="15" y="15"/>
                    </a:lnTo>
                    <a:lnTo>
                      <a:pt x="15" y="15"/>
                    </a:lnTo>
                    <a:lnTo>
                      <a:pt x="15" y="15"/>
                    </a:lnTo>
                    <a:lnTo>
                      <a:pt x="14" y="15"/>
                    </a:lnTo>
                    <a:lnTo>
                      <a:pt x="14" y="15"/>
                    </a:lnTo>
                    <a:lnTo>
                      <a:pt x="14" y="15"/>
                    </a:lnTo>
                    <a:lnTo>
                      <a:pt x="14" y="15"/>
                    </a:lnTo>
                    <a:lnTo>
                      <a:pt x="14" y="15"/>
                    </a:lnTo>
                    <a:lnTo>
                      <a:pt x="14" y="17"/>
                    </a:lnTo>
                    <a:lnTo>
                      <a:pt x="14" y="17"/>
                    </a:lnTo>
                    <a:lnTo>
                      <a:pt x="14" y="17"/>
                    </a:lnTo>
                    <a:lnTo>
                      <a:pt x="14" y="17"/>
                    </a:lnTo>
                    <a:lnTo>
                      <a:pt x="14" y="17"/>
                    </a:lnTo>
                    <a:lnTo>
                      <a:pt x="13" y="17"/>
                    </a:lnTo>
                    <a:lnTo>
                      <a:pt x="13" y="17"/>
                    </a:lnTo>
                    <a:lnTo>
                      <a:pt x="13" y="17"/>
                    </a:lnTo>
                    <a:lnTo>
                      <a:pt x="13" y="17"/>
                    </a:lnTo>
                    <a:lnTo>
                      <a:pt x="13" y="18"/>
                    </a:lnTo>
                    <a:lnTo>
                      <a:pt x="13" y="18"/>
                    </a:lnTo>
                    <a:lnTo>
                      <a:pt x="13" y="18"/>
                    </a:lnTo>
                    <a:lnTo>
                      <a:pt x="13" y="18"/>
                    </a:lnTo>
                    <a:lnTo>
                      <a:pt x="12" y="18"/>
                    </a:lnTo>
                    <a:lnTo>
                      <a:pt x="12" y="18"/>
                    </a:lnTo>
                    <a:lnTo>
                      <a:pt x="12" y="18"/>
                    </a:lnTo>
                    <a:lnTo>
                      <a:pt x="12" y="18"/>
                    </a:lnTo>
                    <a:lnTo>
                      <a:pt x="12" y="18"/>
                    </a:lnTo>
                    <a:lnTo>
                      <a:pt x="12" y="18"/>
                    </a:lnTo>
                    <a:lnTo>
                      <a:pt x="12" y="18"/>
                    </a:lnTo>
                    <a:lnTo>
                      <a:pt x="11" y="18"/>
                    </a:lnTo>
                    <a:lnTo>
                      <a:pt x="11" y="19"/>
                    </a:lnTo>
                    <a:lnTo>
                      <a:pt x="11" y="19"/>
                    </a:lnTo>
                    <a:lnTo>
                      <a:pt x="11" y="19"/>
                    </a:lnTo>
                    <a:lnTo>
                      <a:pt x="11" y="19"/>
                    </a:lnTo>
                    <a:lnTo>
                      <a:pt x="11" y="19"/>
                    </a:lnTo>
                    <a:lnTo>
                      <a:pt x="11" y="19"/>
                    </a:lnTo>
                    <a:lnTo>
                      <a:pt x="10" y="19"/>
                    </a:lnTo>
                    <a:lnTo>
                      <a:pt x="10" y="19"/>
                    </a:lnTo>
                    <a:lnTo>
                      <a:pt x="10" y="19"/>
                    </a:lnTo>
                    <a:lnTo>
                      <a:pt x="10" y="19"/>
                    </a:lnTo>
                    <a:lnTo>
                      <a:pt x="10" y="19"/>
                    </a:lnTo>
                    <a:lnTo>
                      <a:pt x="10" y="19"/>
                    </a:lnTo>
                    <a:lnTo>
                      <a:pt x="10" y="19"/>
                    </a:lnTo>
                    <a:lnTo>
                      <a:pt x="9" y="19"/>
                    </a:lnTo>
                    <a:lnTo>
                      <a:pt x="9" y="19"/>
                    </a:lnTo>
                    <a:lnTo>
                      <a:pt x="9" y="19"/>
                    </a:lnTo>
                    <a:lnTo>
                      <a:pt x="9" y="19"/>
                    </a:lnTo>
                    <a:lnTo>
                      <a:pt x="9" y="19"/>
                    </a:lnTo>
                    <a:lnTo>
                      <a:pt x="9" y="19"/>
                    </a:lnTo>
                    <a:lnTo>
                      <a:pt x="9" y="20"/>
                    </a:lnTo>
                    <a:lnTo>
                      <a:pt x="9" y="20"/>
                    </a:lnTo>
                    <a:lnTo>
                      <a:pt x="9" y="20"/>
                    </a:lnTo>
                    <a:lnTo>
                      <a:pt x="9" y="20"/>
                    </a:lnTo>
                    <a:lnTo>
                      <a:pt x="9" y="20"/>
                    </a:lnTo>
                    <a:lnTo>
                      <a:pt x="9" y="20"/>
                    </a:lnTo>
                    <a:lnTo>
                      <a:pt x="9" y="20"/>
                    </a:lnTo>
                    <a:lnTo>
                      <a:pt x="8" y="20"/>
                    </a:lnTo>
                    <a:lnTo>
                      <a:pt x="8" y="20"/>
                    </a:lnTo>
                    <a:lnTo>
                      <a:pt x="8" y="20"/>
                    </a:lnTo>
                    <a:lnTo>
                      <a:pt x="8" y="20"/>
                    </a:lnTo>
                    <a:lnTo>
                      <a:pt x="8" y="20"/>
                    </a:lnTo>
                    <a:lnTo>
                      <a:pt x="8" y="20"/>
                    </a:lnTo>
                    <a:lnTo>
                      <a:pt x="7" y="20"/>
                    </a:lnTo>
                    <a:lnTo>
                      <a:pt x="7" y="20"/>
                    </a:lnTo>
                    <a:lnTo>
                      <a:pt x="7" y="20"/>
                    </a:lnTo>
                    <a:lnTo>
                      <a:pt x="7" y="20"/>
                    </a:lnTo>
                    <a:lnTo>
                      <a:pt x="7" y="20"/>
                    </a:lnTo>
                    <a:lnTo>
                      <a:pt x="7" y="20"/>
                    </a:lnTo>
                    <a:lnTo>
                      <a:pt x="7" y="19"/>
                    </a:lnTo>
                    <a:lnTo>
                      <a:pt x="6" y="19"/>
                    </a:lnTo>
                    <a:lnTo>
                      <a:pt x="6" y="19"/>
                    </a:lnTo>
                    <a:lnTo>
                      <a:pt x="6" y="19"/>
                    </a:lnTo>
                    <a:lnTo>
                      <a:pt x="6" y="19"/>
                    </a:lnTo>
                    <a:lnTo>
                      <a:pt x="6" y="19"/>
                    </a:lnTo>
                    <a:lnTo>
                      <a:pt x="6" y="19"/>
                    </a:lnTo>
                    <a:lnTo>
                      <a:pt x="5" y="19"/>
                    </a:lnTo>
                    <a:lnTo>
                      <a:pt x="5" y="19"/>
                    </a:lnTo>
                    <a:lnTo>
                      <a:pt x="5" y="19"/>
                    </a:lnTo>
                    <a:lnTo>
                      <a:pt x="5" y="19"/>
                    </a:lnTo>
                    <a:lnTo>
                      <a:pt x="5" y="19"/>
                    </a:lnTo>
                    <a:lnTo>
                      <a:pt x="5" y="19"/>
                    </a:lnTo>
                    <a:lnTo>
                      <a:pt x="5" y="19"/>
                    </a:lnTo>
                    <a:lnTo>
                      <a:pt x="4" y="19"/>
                    </a:lnTo>
                    <a:lnTo>
                      <a:pt x="4" y="19"/>
                    </a:lnTo>
                    <a:lnTo>
                      <a:pt x="4" y="19"/>
                    </a:lnTo>
                    <a:lnTo>
                      <a:pt x="4" y="19"/>
                    </a:lnTo>
                    <a:lnTo>
                      <a:pt x="4" y="19"/>
                    </a:lnTo>
                    <a:lnTo>
                      <a:pt x="4" y="18"/>
                    </a:lnTo>
                    <a:lnTo>
                      <a:pt x="4" y="18"/>
                    </a:lnTo>
                    <a:lnTo>
                      <a:pt x="3" y="18"/>
                    </a:lnTo>
                    <a:lnTo>
                      <a:pt x="3" y="18"/>
                    </a:lnTo>
                    <a:lnTo>
                      <a:pt x="3" y="18"/>
                    </a:lnTo>
                    <a:lnTo>
                      <a:pt x="3" y="18"/>
                    </a:lnTo>
                    <a:lnTo>
                      <a:pt x="3" y="18"/>
                    </a:lnTo>
                    <a:lnTo>
                      <a:pt x="3" y="18"/>
                    </a:lnTo>
                    <a:lnTo>
                      <a:pt x="3" y="18"/>
                    </a:lnTo>
                    <a:lnTo>
                      <a:pt x="3" y="18"/>
                    </a:lnTo>
                    <a:lnTo>
                      <a:pt x="3" y="18"/>
                    </a:lnTo>
                    <a:lnTo>
                      <a:pt x="3" y="18"/>
                    </a:lnTo>
                    <a:lnTo>
                      <a:pt x="3" y="17"/>
                    </a:lnTo>
                    <a:lnTo>
                      <a:pt x="3" y="17"/>
                    </a:lnTo>
                    <a:lnTo>
                      <a:pt x="3" y="17"/>
                    </a:lnTo>
                    <a:lnTo>
                      <a:pt x="3" y="17"/>
                    </a:lnTo>
                    <a:lnTo>
                      <a:pt x="3" y="17"/>
                    </a:lnTo>
                    <a:lnTo>
                      <a:pt x="3" y="17"/>
                    </a:lnTo>
                    <a:lnTo>
                      <a:pt x="2" y="17"/>
                    </a:lnTo>
                    <a:lnTo>
                      <a:pt x="2" y="17"/>
                    </a:lnTo>
                    <a:lnTo>
                      <a:pt x="2" y="17"/>
                    </a:lnTo>
                    <a:lnTo>
                      <a:pt x="2" y="15"/>
                    </a:lnTo>
                    <a:lnTo>
                      <a:pt x="2" y="15"/>
                    </a:lnTo>
                    <a:lnTo>
                      <a:pt x="2" y="15"/>
                    </a:lnTo>
                    <a:lnTo>
                      <a:pt x="2" y="15"/>
                    </a:lnTo>
                    <a:lnTo>
                      <a:pt x="2" y="15"/>
                    </a:lnTo>
                    <a:lnTo>
                      <a:pt x="2" y="15"/>
                    </a:lnTo>
                    <a:lnTo>
                      <a:pt x="2" y="15"/>
                    </a:lnTo>
                    <a:lnTo>
                      <a:pt x="2" y="15"/>
                    </a:lnTo>
                    <a:lnTo>
                      <a:pt x="1" y="14"/>
                    </a:lnTo>
                    <a:lnTo>
                      <a:pt x="1" y="14"/>
                    </a:lnTo>
                    <a:lnTo>
                      <a:pt x="1" y="14"/>
                    </a:lnTo>
                    <a:lnTo>
                      <a:pt x="1" y="14"/>
                    </a:lnTo>
                    <a:lnTo>
                      <a:pt x="1" y="14"/>
                    </a:lnTo>
                    <a:lnTo>
                      <a:pt x="1" y="14"/>
                    </a:lnTo>
                    <a:lnTo>
                      <a:pt x="1" y="14"/>
                    </a:lnTo>
                    <a:lnTo>
                      <a:pt x="1" y="13"/>
                    </a:lnTo>
                    <a:lnTo>
                      <a:pt x="1" y="13"/>
                    </a:lnTo>
                    <a:lnTo>
                      <a:pt x="1" y="13"/>
                    </a:lnTo>
                    <a:lnTo>
                      <a:pt x="1" y="13"/>
                    </a:lnTo>
                    <a:lnTo>
                      <a:pt x="1" y="13"/>
                    </a:lnTo>
                    <a:lnTo>
                      <a:pt x="1" y="13"/>
                    </a:lnTo>
                    <a:lnTo>
                      <a:pt x="1" y="13"/>
                    </a:lnTo>
                    <a:lnTo>
                      <a:pt x="0" y="12"/>
                    </a:lnTo>
                    <a:lnTo>
                      <a:pt x="0" y="12"/>
                    </a:lnTo>
                    <a:lnTo>
                      <a:pt x="0" y="12"/>
                    </a:lnTo>
                    <a:lnTo>
                      <a:pt x="0" y="12"/>
                    </a:lnTo>
                    <a:lnTo>
                      <a:pt x="0" y="12"/>
                    </a:lnTo>
                    <a:lnTo>
                      <a:pt x="0" y="12"/>
                    </a:lnTo>
                    <a:lnTo>
                      <a:pt x="0" y="11"/>
                    </a:lnTo>
                    <a:lnTo>
                      <a:pt x="0" y="11"/>
                    </a:lnTo>
                    <a:lnTo>
                      <a:pt x="0" y="11"/>
                    </a:lnTo>
                    <a:lnTo>
                      <a:pt x="0" y="11"/>
                    </a:lnTo>
                    <a:lnTo>
                      <a:pt x="0" y="11"/>
                    </a:lnTo>
                    <a:lnTo>
                      <a:pt x="0" y="11"/>
                    </a:lnTo>
                    <a:lnTo>
                      <a:pt x="0" y="11"/>
                    </a:lnTo>
                    <a:lnTo>
                      <a:pt x="0" y="10"/>
                    </a:lnTo>
                    <a:lnTo>
                      <a:pt x="0" y="10"/>
                    </a:lnTo>
                    <a:lnTo>
                      <a:pt x="0" y="10"/>
                    </a:lnTo>
                    <a:lnTo>
                      <a:pt x="0" y="10"/>
                    </a:lnTo>
                    <a:lnTo>
                      <a:pt x="0" y="10"/>
                    </a:lnTo>
                    <a:lnTo>
                      <a:pt x="0" y="10"/>
                    </a:lnTo>
                    <a:lnTo>
                      <a:pt x="0" y="9"/>
                    </a:lnTo>
                    <a:lnTo>
                      <a:pt x="0" y="9"/>
                    </a:lnTo>
                    <a:lnTo>
                      <a:pt x="0" y="9"/>
                    </a:lnTo>
                    <a:lnTo>
                      <a:pt x="0" y="9"/>
                    </a:lnTo>
                    <a:lnTo>
                      <a:pt x="0" y="9"/>
                    </a:lnTo>
                    <a:lnTo>
                      <a:pt x="0" y="9"/>
                    </a:lnTo>
                    <a:lnTo>
                      <a:pt x="0" y="8"/>
                    </a:lnTo>
                    <a:lnTo>
                      <a:pt x="0" y="8"/>
                    </a:lnTo>
                    <a:lnTo>
                      <a:pt x="0" y="8"/>
                    </a:lnTo>
                    <a:lnTo>
                      <a:pt x="0" y="8"/>
                    </a:lnTo>
                    <a:lnTo>
                      <a:pt x="0" y="8"/>
                    </a:lnTo>
                    <a:lnTo>
                      <a:pt x="0" y="8"/>
                    </a:lnTo>
                    <a:lnTo>
                      <a:pt x="0" y="8"/>
                    </a:lnTo>
                    <a:lnTo>
                      <a:pt x="0" y="7"/>
                    </a:lnTo>
                    <a:lnTo>
                      <a:pt x="0" y="7"/>
                    </a:lnTo>
                    <a:lnTo>
                      <a:pt x="0" y="7"/>
                    </a:lnTo>
                    <a:lnTo>
                      <a:pt x="0" y="7"/>
                    </a:lnTo>
                    <a:lnTo>
                      <a:pt x="1" y="7"/>
                    </a:lnTo>
                    <a:lnTo>
                      <a:pt x="1" y="7"/>
                    </a:lnTo>
                    <a:lnTo>
                      <a:pt x="1" y="6"/>
                    </a:lnTo>
                    <a:lnTo>
                      <a:pt x="1" y="6"/>
                    </a:lnTo>
                    <a:lnTo>
                      <a:pt x="1" y="6"/>
                    </a:lnTo>
                    <a:lnTo>
                      <a:pt x="1" y="6"/>
                    </a:lnTo>
                    <a:lnTo>
                      <a:pt x="1" y="6"/>
                    </a:lnTo>
                    <a:lnTo>
                      <a:pt x="1" y="6"/>
                    </a:lnTo>
                    <a:lnTo>
                      <a:pt x="1" y="6"/>
                    </a:lnTo>
                    <a:lnTo>
                      <a:pt x="1" y="5"/>
                    </a:lnTo>
                    <a:lnTo>
                      <a:pt x="1" y="5"/>
                    </a:lnTo>
                    <a:lnTo>
                      <a:pt x="1" y="5"/>
                    </a:lnTo>
                    <a:lnTo>
                      <a:pt x="1" y="5"/>
                    </a:lnTo>
                    <a:lnTo>
                      <a:pt x="1" y="5"/>
                    </a:lnTo>
                    <a:lnTo>
                      <a:pt x="1" y="5"/>
                    </a:lnTo>
                    <a:lnTo>
                      <a:pt x="2" y="5"/>
                    </a:lnTo>
                    <a:lnTo>
                      <a:pt x="2" y="5"/>
                    </a:lnTo>
                    <a:lnTo>
                      <a:pt x="2" y="3"/>
                    </a:lnTo>
                    <a:lnTo>
                      <a:pt x="2" y="3"/>
                    </a:lnTo>
                    <a:lnTo>
                      <a:pt x="2" y="3"/>
                    </a:lnTo>
                    <a:lnTo>
                      <a:pt x="2" y="3"/>
                    </a:lnTo>
                    <a:lnTo>
                      <a:pt x="2" y="3"/>
                    </a:lnTo>
                    <a:lnTo>
                      <a:pt x="2" y="3"/>
                    </a:lnTo>
                    <a:lnTo>
                      <a:pt x="2" y="3"/>
                    </a:lnTo>
                    <a:lnTo>
                      <a:pt x="2" y="3"/>
                    </a:lnTo>
                    <a:lnTo>
                      <a:pt x="2" y="2"/>
                    </a:lnTo>
                    <a:lnTo>
                      <a:pt x="3" y="2"/>
                    </a:lnTo>
                    <a:lnTo>
                      <a:pt x="3" y="2"/>
                    </a:lnTo>
                    <a:lnTo>
                      <a:pt x="3" y="2"/>
                    </a:lnTo>
                    <a:lnTo>
                      <a:pt x="3" y="2"/>
                    </a:lnTo>
                    <a:lnTo>
                      <a:pt x="3" y="2"/>
                    </a:lnTo>
                    <a:lnTo>
                      <a:pt x="3" y="2"/>
                    </a:lnTo>
                    <a:lnTo>
                      <a:pt x="3" y="2"/>
                    </a:lnTo>
                    <a:lnTo>
                      <a:pt x="3" y="2"/>
                    </a:lnTo>
                    <a:lnTo>
                      <a:pt x="3" y="1"/>
                    </a:lnTo>
                    <a:lnTo>
                      <a:pt x="3" y="1"/>
                    </a:lnTo>
                    <a:lnTo>
                      <a:pt x="3" y="1"/>
                    </a:lnTo>
                    <a:lnTo>
                      <a:pt x="3" y="1"/>
                    </a:lnTo>
                    <a:lnTo>
                      <a:pt x="3" y="1"/>
                    </a:lnTo>
                    <a:lnTo>
                      <a:pt x="3" y="1"/>
                    </a:lnTo>
                    <a:lnTo>
                      <a:pt x="3" y="1"/>
                    </a:lnTo>
                    <a:lnTo>
                      <a:pt x="3" y="1"/>
                    </a:lnTo>
                    <a:lnTo>
                      <a:pt x="4" y="1"/>
                    </a:lnTo>
                    <a:lnTo>
                      <a:pt x="4" y="1"/>
                    </a:lnTo>
                    <a:lnTo>
                      <a:pt x="4" y="1"/>
                    </a:lnTo>
                    <a:lnTo>
                      <a:pt x="4" y="1"/>
                    </a:lnTo>
                    <a:lnTo>
                      <a:pt x="4" y="0"/>
                    </a:lnTo>
                    <a:lnTo>
                      <a:pt x="4" y="0"/>
                    </a:lnTo>
                    <a:lnTo>
                      <a:pt x="4" y="0"/>
                    </a:lnTo>
                    <a:lnTo>
                      <a:pt x="5" y="0"/>
                    </a:lnTo>
                    <a:lnTo>
                      <a:pt x="5" y="0"/>
                    </a:lnTo>
                    <a:lnTo>
                      <a:pt x="5" y="0"/>
                    </a:lnTo>
                    <a:lnTo>
                      <a:pt x="5" y="0"/>
                    </a:lnTo>
                    <a:lnTo>
                      <a:pt x="5" y="0"/>
                    </a:lnTo>
                    <a:lnTo>
                      <a:pt x="5" y="0"/>
                    </a:lnTo>
                    <a:lnTo>
                      <a:pt x="5" y="0"/>
                    </a:lnTo>
                    <a:lnTo>
                      <a:pt x="6" y="0"/>
                    </a:lnTo>
                    <a:lnTo>
                      <a:pt x="6" y="0"/>
                    </a:lnTo>
                    <a:lnTo>
                      <a:pt x="6" y="0"/>
                    </a:lnTo>
                    <a:lnTo>
                      <a:pt x="6" y="0"/>
                    </a:lnTo>
                    <a:lnTo>
                      <a:pt x="6" y="0"/>
                    </a:lnTo>
                    <a:lnTo>
                      <a:pt x="6" y="0"/>
                    </a:lnTo>
                    <a:lnTo>
                      <a:pt x="7" y="0"/>
                    </a:lnTo>
                    <a:lnTo>
                      <a:pt x="7" y="0"/>
                    </a:lnTo>
                    <a:lnTo>
                      <a:pt x="7" y="0"/>
                    </a:lnTo>
                    <a:lnTo>
                      <a:pt x="7" y="0"/>
                    </a:lnTo>
                    <a:lnTo>
                      <a:pt x="7" y="0"/>
                    </a:lnTo>
                    <a:lnTo>
                      <a:pt x="7" y="0"/>
                    </a:lnTo>
                    <a:lnTo>
                      <a:pt x="7" y="0"/>
                    </a:lnTo>
                    <a:lnTo>
                      <a:pt x="8" y="0"/>
                    </a:lnTo>
                    <a:lnTo>
                      <a:pt x="8" y="0"/>
                    </a:lnTo>
                    <a:lnTo>
                      <a:pt x="8" y="0"/>
                    </a:lnTo>
                    <a:lnTo>
                      <a:pt x="8" y="0"/>
                    </a:lnTo>
                    <a:lnTo>
                      <a:pt x="8" y="0"/>
                    </a:lnTo>
                    <a:lnTo>
                      <a:pt x="8"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10" y="0"/>
                    </a:lnTo>
                    <a:lnTo>
                      <a:pt x="10" y="0"/>
                    </a:lnTo>
                    <a:lnTo>
                      <a:pt x="10" y="0"/>
                    </a:lnTo>
                    <a:lnTo>
                      <a:pt x="10" y="0"/>
                    </a:lnTo>
                    <a:lnTo>
                      <a:pt x="10" y="0"/>
                    </a:lnTo>
                    <a:lnTo>
                      <a:pt x="10" y="0"/>
                    </a:lnTo>
                    <a:lnTo>
                      <a:pt x="11" y="0"/>
                    </a:lnTo>
                    <a:lnTo>
                      <a:pt x="11" y="0"/>
                    </a:lnTo>
                    <a:lnTo>
                      <a:pt x="11" y="0"/>
                    </a:lnTo>
                    <a:lnTo>
                      <a:pt x="11" y="0"/>
                    </a:lnTo>
                    <a:lnTo>
                      <a:pt x="11" y="0"/>
                    </a:lnTo>
                    <a:lnTo>
                      <a:pt x="11" y="1"/>
                    </a:lnTo>
                    <a:lnTo>
                      <a:pt x="11" y="1"/>
                    </a:lnTo>
                    <a:lnTo>
                      <a:pt x="12" y="1"/>
                    </a:lnTo>
                    <a:lnTo>
                      <a:pt x="12" y="1"/>
                    </a:lnTo>
                    <a:lnTo>
                      <a:pt x="12" y="1"/>
                    </a:lnTo>
                    <a:lnTo>
                      <a:pt x="12" y="1"/>
                    </a:lnTo>
                    <a:lnTo>
                      <a:pt x="12" y="1"/>
                    </a:lnTo>
                    <a:lnTo>
                      <a:pt x="12" y="1"/>
                    </a:lnTo>
                    <a:lnTo>
                      <a:pt x="12" y="1"/>
                    </a:lnTo>
                    <a:lnTo>
                      <a:pt x="12" y="1"/>
                    </a:lnTo>
                    <a:lnTo>
                      <a:pt x="13" y="1"/>
                    </a:lnTo>
                    <a:lnTo>
                      <a:pt x="13" y="1"/>
                    </a:lnTo>
                    <a:lnTo>
                      <a:pt x="13" y="2"/>
                    </a:lnTo>
                    <a:lnTo>
                      <a:pt x="13" y="2"/>
                    </a:lnTo>
                    <a:lnTo>
                      <a:pt x="13" y="2"/>
                    </a:lnTo>
                    <a:lnTo>
                      <a:pt x="13" y="2"/>
                    </a:lnTo>
                    <a:lnTo>
                      <a:pt x="13" y="2"/>
                    </a:lnTo>
                    <a:lnTo>
                      <a:pt x="13" y="2"/>
                    </a:lnTo>
                    <a:lnTo>
                      <a:pt x="14" y="2"/>
                    </a:lnTo>
                    <a:lnTo>
                      <a:pt x="14" y="2"/>
                    </a:lnTo>
                    <a:lnTo>
                      <a:pt x="14" y="2"/>
                    </a:lnTo>
                    <a:lnTo>
                      <a:pt x="14" y="3"/>
                    </a:lnTo>
                    <a:lnTo>
                      <a:pt x="14" y="3"/>
                    </a:lnTo>
                    <a:lnTo>
                      <a:pt x="14" y="3"/>
                    </a:lnTo>
                    <a:lnTo>
                      <a:pt x="14" y="3"/>
                    </a:lnTo>
                    <a:lnTo>
                      <a:pt x="14" y="3"/>
                    </a:lnTo>
                    <a:lnTo>
                      <a:pt x="14" y="3"/>
                    </a:lnTo>
                    <a:lnTo>
                      <a:pt x="14" y="3"/>
                    </a:lnTo>
                    <a:lnTo>
                      <a:pt x="15" y="3"/>
                    </a:lnTo>
                    <a:lnTo>
                      <a:pt x="15" y="5"/>
                    </a:lnTo>
                    <a:lnTo>
                      <a:pt x="15" y="5"/>
                    </a:lnTo>
                    <a:lnTo>
                      <a:pt x="15" y="5"/>
                    </a:lnTo>
                    <a:lnTo>
                      <a:pt x="15" y="5"/>
                    </a:lnTo>
                    <a:lnTo>
                      <a:pt x="15" y="5"/>
                    </a:lnTo>
                    <a:lnTo>
                      <a:pt x="15" y="5"/>
                    </a:lnTo>
                    <a:lnTo>
                      <a:pt x="15" y="5"/>
                    </a:lnTo>
                    <a:lnTo>
                      <a:pt x="15" y="5"/>
                    </a:lnTo>
                    <a:lnTo>
                      <a:pt x="15" y="6"/>
                    </a:lnTo>
                    <a:lnTo>
                      <a:pt x="15" y="6"/>
                    </a:lnTo>
                    <a:lnTo>
                      <a:pt x="15" y="6"/>
                    </a:lnTo>
                    <a:lnTo>
                      <a:pt x="15" y="6"/>
                    </a:lnTo>
                    <a:lnTo>
                      <a:pt x="15" y="6"/>
                    </a:lnTo>
                    <a:lnTo>
                      <a:pt x="15" y="6"/>
                    </a:lnTo>
                    <a:lnTo>
                      <a:pt x="15" y="6"/>
                    </a:lnTo>
                    <a:lnTo>
                      <a:pt x="15" y="7"/>
                    </a:lnTo>
                    <a:lnTo>
                      <a:pt x="15" y="7"/>
                    </a:lnTo>
                    <a:lnTo>
                      <a:pt x="15" y="7"/>
                    </a:lnTo>
                    <a:lnTo>
                      <a:pt x="15" y="7"/>
                    </a:lnTo>
                    <a:lnTo>
                      <a:pt x="15" y="7"/>
                    </a:lnTo>
                    <a:lnTo>
                      <a:pt x="15" y="7"/>
                    </a:lnTo>
                    <a:lnTo>
                      <a:pt x="15" y="8"/>
                    </a:lnTo>
                    <a:lnTo>
                      <a:pt x="15" y="8"/>
                    </a:lnTo>
                    <a:lnTo>
                      <a:pt x="15" y="8"/>
                    </a:lnTo>
                    <a:lnTo>
                      <a:pt x="15" y="8"/>
                    </a:lnTo>
                    <a:lnTo>
                      <a:pt x="15" y="8"/>
                    </a:lnTo>
                    <a:lnTo>
                      <a:pt x="15" y="8"/>
                    </a:lnTo>
                    <a:lnTo>
                      <a:pt x="15" y="8"/>
                    </a:lnTo>
                    <a:lnTo>
                      <a:pt x="15" y="9"/>
                    </a:lnTo>
                    <a:lnTo>
                      <a:pt x="15" y="9"/>
                    </a:lnTo>
                    <a:lnTo>
                      <a:pt x="15" y="9"/>
                    </a:lnTo>
                    <a:lnTo>
                      <a:pt x="15" y="9"/>
                    </a:lnTo>
                    <a:lnTo>
                      <a:pt x="15" y="9"/>
                    </a:lnTo>
                    <a:lnTo>
                      <a:pt x="15" y="9"/>
                    </a:lnTo>
                    <a:lnTo>
                      <a:pt x="15" y="1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80" name="Freeform 174"/>
              <p:cNvSpPr>
                <a:spLocks/>
              </p:cNvSpPr>
              <p:nvPr/>
            </p:nvSpPr>
            <p:spPr bwMode="auto">
              <a:xfrm>
                <a:off x="4499" y="3146"/>
                <a:ext cx="17" cy="20"/>
              </a:xfrm>
              <a:custGeom>
                <a:avLst/>
                <a:gdLst>
                  <a:gd name="T0" fmla="*/ 16 w 17"/>
                  <a:gd name="T1" fmla="*/ 11 h 20"/>
                  <a:gd name="T2" fmla="*/ 16 w 17"/>
                  <a:gd name="T3" fmla="*/ 12 h 20"/>
                  <a:gd name="T4" fmla="*/ 16 w 17"/>
                  <a:gd name="T5" fmla="*/ 13 h 20"/>
                  <a:gd name="T6" fmla="*/ 16 w 17"/>
                  <a:gd name="T7" fmla="*/ 14 h 20"/>
                  <a:gd name="T8" fmla="*/ 15 w 17"/>
                  <a:gd name="T9" fmla="*/ 15 h 20"/>
                  <a:gd name="T10" fmla="*/ 15 w 17"/>
                  <a:gd name="T11" fmla="*/ 17 h 20"/>
                  <a:gd name="T12" fmla="*/ 14 w 17"/>
                  <a:gd name="T13" fmla="*/ 17 h 20"/>
                  <a:gd name="T14" fmla="*/ 14 w 17"/>
                  <a:gd name="T15" fmla="*/ 18 h 20"/>
                  <a:gd name="T16" fmla="*/ 13 w 17"/>
                  <a:gd name="T17" fmla="*/ 19 h 20"/>
                  <a:gd name="T18" fmla="*/ 12 w 17"/>
                  <a:gd name="T19" fmla="*/ 19 h 20"/>
                  <a:gd name="T20" fmla="*/ 11 w 17"/>
                  <a:gd name="T21" fmla="*/ 20 h 20"/>
                  <a:gd name="T22" fmla="*/ 11 w 17"/>
                  <a:gd name="T23" fmla="*/ 20 h 20"/>
                  <a:gd name="T24" fmla="*/ 11 w 17"/>
                  <a:gd name="T25" fmla="*/ 20 h 20"/>
                  <a:gd name="T26" fmla="*/ 10 w 17"/>
                  <a:gd name="T27" fmla="*/ 20 h 20"/>
                  <a:gd name="T28" fmla="*/ 9 w 17"/>
                  <a:gd name="T29" fmla="*/ 20 h 20"/>
                  <a:gd name="T30" fmla="*/ 8 w 17"/>
                  <a:gd name="T31" fmla="*/ 20 h 20"/>
                  <a:gd name="T32" fmla="*/ 7 w 17"/>
                  <a:gd name="T33" fmla="*/ 20 h 20"/>
                  <a:gd name="T34" fmla="*/ 6 w 17"/>
                  <a:gd name="T35" fmla="*/ 20 h 20"/>
                  <a:gd name="T36" fmla="*/ 5 w 17"/>
                  <a:gd name="T37" fmla="*/ 20 h 20"/>
                  <a:gd name="T38" fmla="*/ 5 w 17"/>
                  <a:gd name="T39" fmla="*/ 19 h 20"/>
                  <a:gd name="T40" fmla="*/ 4 w 17"/>
                  <a:gd name="T41" fmla="*/ 19 h 20"/>
                  <a:gd name="T42" fmla="*/ 4 w 17"/>
                  <a:gd name="T43" fmla="*/ 18 h 20"/>
                  <a:gd name="T44" fmla="*/ 3 w 17"/>
                  <a:gd name="T45" fmla="*/ 17 h 20"/>
                  <a:gd name="T46" fmla="*/ 2 w 17"/>
                  <a:gd name="T47" fmla="*/ 17 h 20"/>
                  <a:gd name="T48" fmla="*/ 2 w 17"/>
                  <a:gd name="T49" fmla="*/ 15 h 20"/>
                  <a:gd name="T50" fmla="*/ 1 w 17"/>
                  <a:gd name="T51" fmla="*/ 14 h 20"/>
                  <a:gd name="T52" fmla="*/ 1 w 17"/>
                  <a:gd name="T53" fmla="*/ 13 h 20"/>
                  <a:gd name="T54" fmla="*/ 1 w 17"/>
                  <a:gd name="T55" fmla="*/ 12 h 20"/>
                  <a:gd name="T56" fmla="*/ 0 w 17"/>
                  <a:gd name="T57" fmla="*/ 11 h 20"/>
                  <a:gd name="T58" fmla="*/ 0 w 17"/>
                  <a:gd name="T59" fmla="*/ 10 h 20"/>
                  <a:gd name="T60" fmla="*/ 0 w 17"/>
                  <a:gd name="T61" fmla="*/ 10 h 20"/>
                  <a:gd name="T62" fmla="*/ 1 w 17"/>
                  <a:gd name="T63" fmla="*/ 9 h 20"/>
                  <a:gd name="T64" fmla="*/ 1 w 17"/>
                  <a:gd name="T65" fmla="*/ 8 h 20"/>
                  <a:gd name="T66" fmla="*/ 1 w 17"/>
                  <a:gd name="T67" fmla="*/ 7 h 20"/>
                  <a:gd name="T68" fmla="*/ 1 w 17"/>
                  <a:gd name="T69" fmla="*/ 6 h 20"/>
                  <a:gd name="T70" fmla="*/ 2 w 17"/>
                  <a:gd name="T71" fmla="*/ 5 h 20"/>
                  <a:gd name="T72" fmla="*/ 3 w 17"/>
                  <a:gd name="T73" fmla="*/ 3 h 20"/>
                  <a:gd name="T74" fmla="*/ 3 w 17"/>
                  <a:gd name="T75" fmla="*/ 3 h 20"/>
                  <a:gd name="T76" fmla="*/ 4 w 17"/>
                  <a:gd name="T77" fmla="*/ 2 h 20"/>
                  <a:gd name="T78" fmla="*/ 5 w 17"/>
                  <a:gd name="T79" fmla="*/ 2 h 20"/>
                  <a:gd name="T80" fmla="*/ 5 w 17"/>
                  <a:gd name="T81" fmla="*/ 1 h 20"/>
                  <a:gd name="T82" fmla="*/ 5 w 17"/>
                  <a:gd name="T83" fmla="*/ 1 h 20"/>
                  <a:gd name="T84" fmla="*/ 6 w 17"/>
                  <a:gd name="T85" fmla="*/ 0 h 20"/>
                  <a:gd name="T86" fmla="*/ 7 w 17"/>
                  <a:gd name="T87" fmla="*/ 0 h 20"/>
                  <a:gd name="T88" fmla="*/ 8 w 17"/>
                  <a:gd name="T89" fmla="*/ 0 h 20"/>
                  <a:gd name="T90" fmla="*/ 9 w 17"/>
                  <a:gd name="T91" fmla="*/ 0 h 20"/>
                  <a:gd name="T92" fmla="*/ 10 w 17"/>
                  <a:gd name="T93" fmla="*/ 0 h 20"/>
                  <a:gd name="T94" fmla="*/ 11 w 17"/>
                  <a:gd name="T95" fmla="*/ 1 h 20"/>
                  <a:gd name="T96" fmla="*/ 11 w 17"/>
                  <a:gd name="T97" fmla="*/ 1 h 20"/>
                  <a:gd name="T98" fmla="*/ 12 w 17"/>
                  <a:gd name="T99" fmla="*/ 1 h 20"/>
                  <a:gd name="T100" fmla="*/ 13 w 17"/>
                  <a:gd name="T101" fmla="*/ 2 h 20"/>
                  <a:gd name="T102" fmla="*/ 13 w 17"/>
                  <a:gd name="T103" fmla="*/ 2 h 20"/>
                  <a:gd name="T104" fmla="*/ 14 w 17"/>
                  <a:gd name="T105" fmla="*/ 3 h 20"/>
                  <a:gd name="T106" fmla="*/ 15 w 17"/>
                  <a:gd name="T107" fmla="*/ 5 h 20"/>
                  <a:gd name="T108" fmla="*/ 15 w 17"/>
                  <a:gd name="T109" fmla="*/ 6 h 20"/>
                  <a:gd name="T110" fmla="*/ 16 w 17"/>
                  <a:gd name="T111" fmla="*/ 6 h 20"/>
                  <a:gd name="T112" fmla="*/ 16 w 17"/>
                  <a:gd name="T113" fmla="*/ 7 h 20"/>
                  <a:gd name="T114" fmla="*/ 16 w 17"/>
                  <a:gd name="T115" fmla="*/ 8 h 20"/>
                  <a:gd name="T116" fmla="*/ 16 w 17"/>
                  <a:gd name="T117" fmla="*/ 9 h 20"/>
                  <a:gd name="T118" fmla="*/ 17 w 17"/>
                  <a:gd name="T1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 h="20">
                    <a:moveTo>
                      <a:pt x="17" y="10"/>
                    </a:moveTo>
                    <a:lnTo>
                      <a:pt x="17" y="10"/>
                    </a:lnTo>
                    <a:lnTo>
                      <a:pt x="17" y="11"/>
                    </a:lnTo>
                    <a:lnTo>
                      <a:pt x="17" y="11"/>
                    </a:lnTo>
                    <a:lnTo>
                      <a:pt x="17" y="11"/>
                    </a:lnTo>
                    <a:lnTo>
                      <a:pt x="16" y="11"/>
                    </a:lnTo>
                    <a:lnTo>
                      <a:pt x="16" y="11"/>
                    </a:lnTo>
                    <a:lnTo>
                      <a:pt x="16" y="11"/>
                    </a:lnTo>
                    <a:lnTo>
                      <a:pt x="16" y="12"/>
                    </a:lnTo>
                    <a:lnTo>
                      <a:pt x="16" y="12"/>
                    </a:lnTo>
                    <a:lnTo>
                      <a:pt x="16" y="12"/>
                    </a:lnTo>
                    <a:lnTo>
                      <a:pt x="16" y="12"/>
                    </a:lnTo>
                    <a:lnTo>
                      <a:pt x="16" y="12"/>
                    </a:lnTo>
                    <a:lnTo>
                      <a:pt x="16" y="12"/>
                    </a:lnTo>
                    <a:lnTo>
                      <a:pt x="16" y="13"/>
                    </a:lnTo>
                    <a:lnTo>
                      <a:pt x="16" y="13"/>
                    </a:lnTo>
                    <a:lnTo>
                      <a:pt x="16" y="13"/>
                    </a:lnTo>
                    <a:lnTo>
                      <a:pt x="16" y="13"/>
                    </a:lnTo>
                    <a:lnTo>
                      <a:pt x="16" y="13"/>
                    </a:lnTo>
                    <a:lnTo>
                      <a:pt x="16" y="13"/>
                    </a:lnTo>
                    <a:lnTo>
                      <a:pt x="16" y="13"/>
                    </a:lnTo>
                    <a:lnTo>
                      <a:pt x="16" y="14"/>
                    </a:lnTo>
                    <a:lnTo>
                      <a:pt x="16" y="14"/>
                    </a:lnTo>
                    <a:lnTo>
                      <a:pt x="16" y="14"/>
                    </a:lnTo>
                    <a:lnTo>
                      <a:pt x="16" y="14"/>
                    </a:lnTo>
                    <a:lnTo>
                      <a:pt x="16" y="14"/>
                    </a:lnTo>
                    <a:lnTo>
                      <a:pt x="16" y="14"/>
                    </a:lnTo>
                    <a:lnTo>
                      <a:pt x="16" y="14"/>
                    </a:lnTo>
                    <a:lnTo>
                      <a:pt x="15" y="15"/>
                    </a:lnTo>
                    <a:lnTo>
                      <a:pt x="15" y="15"/>
                    </a:lnTo>
                    <a:lnTo>
                      <a:pt x="15" y="15"/>
                    </a:lnTo>
                    <a:lnTo>
                      <a:pt x="15" y="15"/>
                    </a:lnTo>
                    <a:lnTo>
                      <a:pt x="15" y="15"/>
                    </a:lnTo>
                    <a:lnTo>
                      <a:pt x="15" y="15"/>
                    </a:lnTo>
                    <a:lnTo>
                      <a:pt x="15" y="15"/>
                    </a:lnTo>
                    <a:lnTo>
                      <a:pt x="15" y="17"/>
                    </a:lnTo>
                    <a:lnTo>
                      <a:pt x="15" y="17"/>
                    </a:lnTo>
                    <a:lnTo>
                      <a:pt x="15" y="17"/>
                    </a:lnTo>
                    <a:lnTo>
                      <a:pt x="15" y="17"/>
                    </a:lnTo>
                    <a:lnTo>
                      <a:pt x="15" y="17"/>
                    </a:lnTo>
                    <a:lnTo>
                      <a:pt x="14" y="17"/>
                    </a:lnTo>
                    <a:lnTo>
                      <a:pt x="14" y="17"/>
                    </a:lnTo>
                    <a:lnTo>
                      <a:pt x="14" y="17"/>
                    </a:lnTo>
                    <a:lnTo>
                      <a:pt x="14" y="17"/>
                    </a:lnTo>
                    <a:lnTo>
                      <a:pt x="14" y="18"/>
                    </a:lnTo>
                    <a:lnTo>
                      <a:pt x="14" y="18"/>
                    </a:lnTo>
                    <a:lnTo>
                      <a:pt x="14" y="18"/>
                    </a:lnTo>
                    <a:lnTo>
                      <a:pt x="14" y="18"/>
                    </a:lnTo>
                    <a:lnTo>
                      <a:pt x="14" y="18"/>
                    </a:lnTo>
                    <a:lnTo>
                      <a:pt x="13" y="18"/>
                    </a:lnTo>
                    <a:lnTo>
                      <a:pt x="13" y="18"/>
                    </a:lnTo>
                    <a:lnTo>
                      <a:pt x="13" y="18"/>
                    </a:lnTo>
                    <a:lnTo>
                      <a:pt x="13" y="18"/>
                    </a:lnTo>
                    <a:lnTo>
                      <a:pt x="13" y="19"/>
                    </a:lnTo>
                    <a:lnTo>
                      <a:pt x="13" y="19"/>
                    </a:lnTo>
                    <a:lnTo>
                      <a:pt x="13" y="19"/>
                    </a:lnTo>
                    <a:lnTo>
                      <a:pt x="13" y="19"/>
                    </a:lnTo>
                    <a:lnTo>
                      <a:pt x="12" y="19"/>
                    </a:lnTo>
                    <a:lnTo>
                      <a:pt x="12" y="19"/>
                    </a:lnTo>
                    <a:lnTo>
                      <a:pt x="12" y="19"/>
                    </a:lnTo>
                    <a:lnTo>
                      <a:pt x="12" y="19"/>
                    </a:lnTo>
                    <a:lnTo>
                      <a:pt x="12" y="19"/>
                    </a:lnTo>
                    <a:lnTo>
                      <a:pt x="12" y="19"/>
                    </a:lnTo>
                    <a:lnTo>
                      <a:pt x="12" y="19"/>
                    </a:lnTo>
                    <a:lnTo>
                      <a:pt x="11" y="19"/>
                    </a:lnTo>
                    <a:lnTo>
                      <a:pt x="11" y="20"/>
                    </a:lnTo>
                    <a:lnTo>
                      <a:pt x="11" y="20"/>
                    </a:lnTo>
                    <a:lnTo>
                      <a:pt x="11" y="20"/>
                    </a:lnTo>
                    <a:lnTo>
                      <a:pt x="11" y="20"/>
                    </a:lnTo>
                    <a:lnTo>
                      <a:pt x="11" y="20"/>
                    </a:lnTo>
                    <a:lnTo>
                      <a:pt x="11" y="20"/>
                    </a:lnTo>
                    <a:lnTo>
                      <a:pt x="11" y="20"/>
                    </a:lnTo>
                    <a:lnTo>
                      <a:pt x="11" y="20"/>
                    </a:lnTo>
                    <a:lnTo>
                      <a:pt x="11" y="20"/>
                    </a:lnTo>
                    <a:lnTo>
                      <a:pt x="11" y="20"/>
                    </a:lnTo>
                    <a:lnTo>
                      <a:pt x="11" y="20"/>
                    </a:lnTo>
                    <a:lnTo>
                      <a:pt x="11" y="20"/>
                    </a:lnTo>
                    <a:lnTo>
                      <a:pt x="11" y="20"/>
                    </a:lnTo>
                    <a:lnTo>
                      <a:pt x="10" y="20"/>
                    </a:lnTo>
                    <a:lnTo>
                      <a:pt x="10" y="20"/>
                    </a:lnTo>
                    <a:lnTo>
                      <a:pt x="10" y="20"/>
                    </a:lnTo>
                    <a:lnTo>
                      <a:pt x="10" y="20"/>
                    </a:lnTo>
                    <a:lnTo>
                      <a:pt x="10" y="20"/>
                    </a:lnTo>
                    <a:lnTo>
                      <a:pt x="10" y="20"/>
                    </a:lnTo>
                    <a:lnTo>
                      <a:pt x="9" y="20"/>
                    </a:lnTo>
                    <a:lnTo>
                      <a:pt x="9" y="20"/>
                    </a:lnTo>
                    <a:lnTo>
                      <a:pt x="9" y="20"/>
                    </a:lnTo>
                    <a:lnTo>
                      <a:pt x="9" y="20"/>
                    </a:lnTo>
                    <a:lnTo>
                      <a:pt x="9" y="20"/>
                    </a:lnTo>
                    <a:lnTo>
                      <a:pt x="9" y="20"/>
                    </a:lnTo>
                    <a:lnTo>
                      <a:pt x="9" y="20"/>
                    </a:lnTo>
                    <a:lnTo>
                      <a:pt x="8" y="20"/>
                    </a:lnTo>
                    <a:lnTo>
                      <a:pt x="8" y="20"/>
                    </a:lnTo>
                    <a:lnTo>
                      <a:pt x="8" y="20"/>
                    </a:lnTo>
                    <a:lnTo>
                      <a:pt x="8" y="20"/>
                    </a:lnTo>
                    <a:lnTo>
                      <a:pt x="8" y="20"/>
                    </a:lnTo>
                    <a:lnTo>
                      <a:pt x="8" y="20"/>
                    </a:lnTo>
                    <a:lnTo>
                      <a:pt x="7" y="20"/>
                    </a:lnTo>
                    <a:lnTo>
                      <a:pt x="7" y="20"/>
                    </a:lnTo>
                    <a:lnTo>
                      <a:pt x="7" y="20"/>
                    </a:lnTo>
                    <a:lnTo>
                      <a:pt x="7" y="20"/>
                    </a:lnTo>
                    <a:lnTo>
                      <a:pt x="7" y="20"/>
                    </a:lnTo>
                    <a:lnTo>
                      <a:pt x="7" y="20"/>
                    </a:lnTo>
                    <a:lnTo>
                      <a:pt x="6" y="20"/>
                    </a:lnTo>
                    <a:lnTo>
                      <a:pt x="6" y="20"/>
                    </a:lnTo>
                    <a:lnTo>
                      <a:pt x="6" y="20"/>
                    </a:lnTo>
                    <a:lnTo>
                      <a:pt x="6" y="20"/>
                    </a:lnTo>
                    <a:lnTo>
                      <a:pt x="6" y="20"/>
                    </a:lnTo>
                    <a:lnTo>
                      <a:pt x="6" y="20"/>
                    </a:lnTo>
                    <a:lnTo>
                      <a:pt x="6" y="20"/>
                    </a:lnTo>
                    <a:lnTo>
                      <a:pt x="5" y="20"/>
                    </a:lnTo>
                    <a:lnTo>
                      <a:pt x="5" y="20"/>
                    </a:lnTo>
                    <a:lnTo>
                      <a:pt x="5" y="20"/>
                    </a:lnTo>
                    <a:lnTo>
                      <a:pt x="5" y="20"/>
                    </a:lnTo>
                    <a:lnTo>
                      <a:pt x="5" y="20"/>
                    </a:lnTo>
                    <a:lnTo>
                      <a:pt x="5" y="20"/>
                    </a:lnTo>
                    <a:lnTo>
                      <a:pt x="5" y="19"/>
                    </a:lnTo>
                    <a:lnTo>
                      <a:pt x="5" y="19"/>
                    </a:lnTo>
                    <a:lnTo>
                      <a:pt x="5" y="19"/>
                    </a:lnTo>
                    <a:lnTo>
                      <a:pt x="5" y="19"/>
                    </a:lnTo>
                    <a:lnTo>
                      <a:pt x="5" y="19"/>
                    </a:lnTo>
                    <a:lnTo>
                      <a:pt x="5" y="19"/>
                    </a:lnTo>
                    <a:lnTo>
                      <a:pt x="5" y="19"/>
                    </a:lnTo>
                    <a:lnTo>
                      <a:pt x="5" y="19"/>
                    </a:lnTo>
                    <a:lnTo>
                      <a:pt x="4" y="19"/>
                    </a:lnTo>
                    <a:lnTo>
                      <a:pt x="4" y="19"/>
                    </a:lnTo>
                    <a:lnTo>
                      <a:pt x="4" y="19"/>
                    </a:lnTo>
                    <a:lnTo>
                      <a:pt x="4" y="19"/>
                    </a:lnTo>
                    <a:lnTo>
                      <a:pt x="4" y="18"/>
                    </a:lnTo>
                    <a:lnTo>
                      <a:pt x="4" y="18"/>
                    </a:lnTo>
                    <a:lnTo>
                      <a:pt x="4" y="18"/>
                    </a:lnTo>
                    <a:lnTo>
                      <a:pt x="4" y="18"/>
                    </a:lnTo>
                    <a:lnTo>
                      <a:pt x="3" y="18"/>
                    </a:lnTo>
                    <a:lnTo>
                      <a:pt x="3" y="18"/>
                    </a:lnTo>
                    <a:lnTo>
                      <a:pt x="3" y="18"/>
                    </a:lnTo>
                    <a:lnTo>
                      <a:pt x="3" y="18"/>
                    </a:lnTo>
                    <a:lnTo>
                      <a:pt x="3" y="18"/>
                    </a:lnTo>
                    <a:lnTo>
                      <a:pt x="3" y="17"/>
                    </a:lnTo>
                    <a:lnTo>
                      <a:pt x="3" y="17"/>
                    </a:lnTo>
                    <a:lnTo>
                      <a:pt x="3" y="17"/>
                    </a:lnTo>
                    <a:lnTo>
                      <a:pt x="3" y="17"/>
                    </a:lnTo>
                    <a:lnTo>
                      <a:pt x="2" y="17"/>
                    </a:lnTo>
                    <a:lnTo>
                      <a:pt x="2" y="17"/>
                    </a:lnTo>
                    <a:lnTo>
                      <a:pt x="2" y="17"/>
                    </a:lnTo>
                    <a:lnTo>
                      <a:pt x="2" y="17"/>
                    </a:lnTo>
                    <a:lnTo>
                      <a:pt x="2" y="17"/>
                    </a:lnTo>
                    <a:lnTo>
                      <a:pt x="2" y="15"/>
                    </a:lnTo>
                    <a:lnTo>
                      <a:pt x="2" y="15"/>
                    </a:lnTo>
                    <a:lnTo>
                      <a:pt x="2" y="15"/>
                    </a:lnTo>
                    <a:lnTo>
                      <a:pt x="2" y="15"/>
                    </a:lnTo>
                    <a:lnTo>
                      <a:pt x="2" y="15"/>
                    </a:lnTo>
                    <a:lnTo>
                      <a:pt x="2" y="15"/>
                    </a:lnTo>
                    <a:lnTo>
                      <a:pt x="1" y="15"/>
                    </a:lnTo>
                    <a:lnTo>
                      <a:pt x="1" y="14"/>
                    </a:lnTo>
                    <a:lnTo>
                      <a:pt x="1" y="14"/>
                    </a:lnTo>
                    <a:lnTo>
                      <a:pt x="1" y="14"/>
                    </a:lnTo>
                    <a:lnTo>
                      <a:pt x="1" y="14"/>
                    </a:lnTo>
                    <a:lnTo>
                      <a:pt x="1" y="14"/>
                    </a:lnTo>
                    <a:lnTo>
                      <a:pt x="1" y="14"/>
                    </a:lnTo>
                    <a:lnTo>
                      <a:pt x="1" y="14"/>
                    </a:lnTo>
                    <a:lnTo>
                      <a:pt x="1" y="13"/>
                    </a:lnTo>
                    <a:lnTo>
                      <a:pt x="1" y="13"/>
                    </a:lnTo>
                    <a:lnTo>
                      <a:pt x="1" y="13"/>
                    </a:lnTo>
                    <a:lnTo>
                      <a:pt x="1" y="13"/>
                    </a:lnTo>
                    <a:lnTo>
                      <a:pt x="1" y="13"/>
                    </a:lnTo>
                    <a:lnTo>
                      <a:pt x="1" y="13"/>
                    </a:lnTo>
                    <a:lnTo>
                      <a:pt x="1" y="13"/>
                    </a:lnTo>
                    <a:lnTo>
                      <a:pt x="1" y="12"/>
                    </a:lnTo>
                    <a:lnTo>
                      <a:pt x="1" y="12"/>
                    </a:lnTo>
                    <a:lnTo>
                      <a:pt x="1" y="12"/>
                    </a:lnTo>
                    <a:lnTo>
                      <a:pt x="1" y="12"/>
                    </a:lnTo>
                    <a:lnTo>
                      <a:pt x="0" y="12"/>
                    </a:lnTo>
                    <a:lnTo>
                      <a:pt x="0" y="12"/>
                    </a:lnTo>
                    <a:lnTo>
                      <a:pt x="0" y="11"/>
                    </a:lnTo>
                    <a:lnTo>
                      <a:pt x="0" y="11"/>
                    </a:lnTo>
                    <a:lnTo>
                      <a:pt x="0" y="11"/>
                    </a:lnTo>
                    <a:lnTo>
                      <a:pt x="0" y="11"/>
                    </a:lnTo>
                    <a:lnTo>
                      <a:pt x="0" y="11"/>
                    </a:lnTo>
                    <a:lnTo>
                      <a:pt x="0" y="11"/>
                    </a:lnTo>
                    <a:lnTo>
                      <a:pt x="0" y="10"/>
                    </a:lnTo>
                    <a:lnTo>
                      <a:pt x="0" y="10"/>
                    </a:lnTo>
                    <a:lnTo>
                      <a:pt x="0" y="10"/>
                    </a:lnTo>
                    <a:lnTo>
                      <a:pt x="0" y="10"/>
                    </a:lnTo>
                    <a:lnTo>
                      <a:pt x="0" y="10"/>
                    </a:lnTo>
                    <a:lnTo>
                      <a:pt x="0" y="10"/>
                    </a:lnTo>
                    <a:lnTo>
                      <a:pt x="0" y="10"/>
                    </a:lnTo>
                    <a:lnTo>
                      <a:pt x="0" y="9"/>
                    </a:lnTo>
                    <a:lnTo>
                      <a:pt x="0" y="9"/>
                    </a:lnTo>
                    <a:lnTo>
                      <a:pt x="0" y="9"/>
                    </a:lnTo>
                    <a:lnTo>
                      <a:pt x="0" y="9"/>
                    </a:lnTo>
                    <a:lnTo>
                      <a:pt x="0" y="9"/>
                    </a:lnTo>
                    <a:lnTo>
                      <a:pt x="1" y="9"/>
                    </a:lnTo>
                    <a:lnTo>
                      <a:pt x="1" y="8"/>
                    </a:lnTo>
                    <a:lnTo>
                      <a:pt x="1" y="8"/>
                    </a:lnTo>
                    <a:lnTo>
                      <a:pt x="1" y="8"/>
                    </a:lnTo>
                    <a:lnTo>
                      <a:pt x="1" y="8"/>
                    </a:lnTo>
                    <a:lnTo>
                      <a:pt x="1" y="8"/>
                    </a:lnTo>
                    <a:lnTo>
                      <a:pt x="1" y="8"/>
                    </a:lnTo>
                    <a:lnTo>
                      <a:pt x="1" y="8"/>
                    </a:lnTo>
                    <a:lnTo>
                      <a:pt x="1" y="7"/>
                    </a:lnTo>
                    <a:lnTo>
                      <a:pt x="1" y="7"/>
                    </a:lnTo>
                    <a:lnTo>
                      <a:pt x="1" y="7"/>
                    </a:lnTo>
                    <a:lnTo>
                      <a:pt x="1" y="7"/>
                    </a:lnTo>
                    <a:lnTo>
                      <a:pt x="1" y="7"/>
                    </a:lnTo>
                    <a:lnTo>
                      <a:pt x="1" y="7"/>
                    </a:lnTo>
                    <a:lnTo>
                      <a:pt x="1" y="6"/>
                    </a:lnTo>
                    <a:lnTo>
                      <a:pt x="1" y="6"/>
                    </a:lnTo>
                    <a:lnTo>
                      <a:pt x="1" y="6"/>
                    </a:lnTo>
                    <a:lnTo>
                      <a:pt x="1" y="6"/>
                    </a:lnTo>
                    <a:lnTo>
                      <a:pt x="1" y="6"/>
                    </a:lnTo>
                    <a:lnTo>
                      <a:pt x="2" y="6"/>
                    </a:lnTo>
                    <a:lnTo>
                      <a:pt x="2" y="6"/>
                    </a:lnTo>
                    <a:lnTo>
                      <a:pt x="2" y="6"/>
                    </a:lnTo>
                    <a:lnTo>
                      <a:pt x="2" y="5"/>
                    </a:lnTo>
                    <a:lnTo>
                      <a:pt x="2" y="5"/>
                    </a:lnTo>
                    <a:lnTo>
                      <a:pt x="2" y="5"/>
                    </a:lnTo>
                    <a:lnTo>
                      <a:pt x="2" y="5"/>
                    </a:lnTo>
                    <a:lnTo>
                      <a:pt x="2" y="5"/>
                    </a:lnTo>
                    <a:lnTo>
                      <a:pt x="2" y="5"/>
                    </a:lnTo>
                    <a:lnTo>
                      <a:pt x="2" y="5"/>
                    </a:lnTo>
                    <a:lnTo>
                      <a:pt x="2" y="3"/>
                    </a:lnTo>
                    <a:lnTo>
                      <a:pt x="3" y="3"/>
                    </a:lnTo>
                    <a:lnTo>
                      <a:pt x="3" y="3"/>
                    </a:lnTo>
                    <a:lnTo>
                      <a:pt x="3" y="3"/>
                    </a:lnTo>
                    <a:lnTo>
                      <a:pt x="3" y="3"/>
                    </a:lnTo>
                    <a:lnTo>
                      <a:pt x="3" y="3"/>
                    </a:lnTo>
                    <a:lnTo>
                      <a:pt x="3" y="3"/>
                    </a:lnTo>
                    <a:lnTo>
                      <a:pt x="3" y="3"/>
                    </a:lnTo>
                    <a:lnTo>
                      <a:pt x="3" y="3"/>
                    </a:lnTo>
                    <a:lnTo>
                      <a:pt x="3" y="2"/>
                    </a:lnTo>
                    <a:lnTo>
                      <a:pt x="4" y="2"/>
                    </a:lnTo>
                    <a:lnTo>
                      <a:pt x="4" y="2"/>
                    </a:lnTo>
                    <a:lnTo>
                      <a:pt x="4" y="2"/>
                    </a:lnTo>
                    <a:lnTo>
                      <a:pt x="4" y="2"/>
                    </a:lnTo>
                    <a:lnTo>
                      <a:pt x="4" y="2"/>
                    </a:lnTo>
                    <a:lnTo>
                      <a:pt x="4" y="2"/>
                    </a:lnTo>
                    <a:lnTo>
                      <a:pt x="4" y="2"/>
                    </a:lnTo>
                    <a:lnTo>
                      <a:pt x="4" y="2"/>
                    </a:lnTo>
                    <a:lnTo>
                      <a:pt x="5" y="2"/>
                    </a:lnTo>
                    <a:lnTo>
                      <a:pt x="5" y="2"/>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6" y="1"/>
                    </a:lnTo>
                    <a:lnTo>
                      <a:pt x="6" y="1"/>
                    </a:lnTo>
                    <a:lnTo>
                      <a:pt x="6" y="1"/>
                    </a:lnTo>
                    <a:lnTo>
                      <a:pt x="6" y="1"/>
                    </a:lnTo>
                    <a:lnTo>
                      <a:pt x="6" y="1"/>
                    </a:lnTo>
                    <a:lnTo>
                      <a:pt x="6" y="0"/>
                    </a:lnTo>
                    <a:lnTo>
                      <a:pt x="6" y="0"/>
                    </a:lnTo>
                    <a:lnTo>
                      <a:pt x="7" y="0"/>
                    </a:lnTo>
                    <a:lnTo>
                      <a:pt x="7" y="0"/>
                    </a:lnTo>
                    <a:lnTo>
                      <a:pt x="7" y="0"/>
                    </a:lnTo>
                    <a:lnTo>
                      <a:pt x="7" y="0"/>
                    </a:lnTo>
                    <a:lnTo>
                      <a:pt x="7" y="0"/>
                    </a:lnTo>
                    <a:lnTo>
                      <a:pt x="7" y="0"/>
                    </a:lnTo>
                    <a:lnTo>
                      <a:pt x="8" y="0"/>
                    </a:lnTo>
                    <a:lnTo>
                      <a:pt x="8" y="0"/>
                    </a:lnTo>
                    <a:lnTo>
                      <a:pt x="8" y="0"/>
                    </a:lnTo>
                    <a:lnTo>
                      <a:pt x="8" y="0"/>
                    </a:lnTo>
                    <a:lnTo>
                      <a:pt x="8" y="0"/>
                    </a:lnTo>
                    <a:lnTo>
                      <a:pt x="8" y="0"/>
                    </a:lnTo>
                    <a:lnTo>
                      <a:pt x="9" y="0"/>
                    </a:lnTo>
                    <a:lnTo>
                      <a:pt x="9" y="0"/>
                    </a:lnTo>
                    <a:lnTo>
                      <a:pt x="9" y="0"/>
                    </a:lnTo>
                    <a:lnTo>
                      <a:pt x="9" y="0"/>
                    </a:lnTo>
                    <a:lnTo>
                      <a:pt x="9" y="0"/>
                    </a:lnTo>
                    <a:lnTo>
                      <a:pt x="9" y="0"/>
                    </a:lnTo>
                    <a:lnTo>
                      <a:pt x="9" y="0"/>
                    </a:lnTo>
                    <a:lnTo>
                      <a:pt x="10" y="0"/>
                    </a:lnTo>
                    <a:lnTo>
                      <a:pt x="10" y="0"/>
                    </a:lnTo>
                    <a:lnTo>
                      <a:pt x="10" y="0"/>
                    </a:lnTo>
                    <a:lnTo>
                      <a:pt x="10" y="0"/>
                    </a:lnTo>
                    <a:lnTo>
                      <a:pt x="10" y="0"/>
                    </a:lnTo>
                    <a:lnTo>
                      <a:pt x="10" y="0"/>
                    </a:lnTo>
                    <a:lnTo>
                      <a:pt x="11" y="1"/>
                    </a:lnTo>
                    <a:lnTo>
                      <a:pt x="11" y="1"/>
                    </a:lnTo>
                    <a:lnTo>
                      <a:pt x="11" y="1"/>
                    </a:lnTo>
                    <a:lnTo>
                      <a:pt x="11" y="1"/>
                    </a:lnTo>
                    <a:lnTo>
                      <a:pt x="11" y="1"/>
                    </a:lnTo>
                    <a:lnTo>
                      <a:pt x="11" y="1"/>
                    </a:lnTo>
                    <a:lnTo>
                      <a:pt x="11" y="1"/>
                    </a:lnTo>
                    <a:lnTo>
                      <a:pt x="11" y="1"/>
                    </a:lnTo>
                    <a:lnTo>
                      <a:pt x="11" y="1"/>
                    </a:lnTo>
                    <a:lnTo>
                      <a:pt x="11" y="1"/>
                    </a:lnTo>
                    <a:lnTo>
                      <a:pt x="11" y="1"/>
                    </a:lnTo>
                    <a:lnTo>
                      <a:pt x="11" y="1"/>
                    </a:lnTo>
                    <a:lnTo>
                      <a:pt x="11" y="1"/>
                    </a:lnTo>
                    <a:lnTo>
                      <a:pt x="11" y="1"/>
                    </a:lnTo>
                    <a:lnTo>
                      <a:pt x="12" y="1"/>
                    </a:lnTo>
                    <a:lnTo>
                      <a:pt x="12" y="1"/>
                    </a:lnTo>
                    <a:lnTo>
                      <a:pt x="12" y="1"/>
                    </a:lnTo>
                    <a:lnTo>
                      <a:pt x="12" y="2"/>
                    </a:lnTo>
                    <a:lnTo>
                      <a:pt x="12" y="2"/>
                    </a:lnTo>
                    <a:lnTo>
                      <a:pt x="12" y="2"/>
                    </a:lnTo>
                    <a:lnTo>
                      <a:pt x="12" y="2"/>
                    </a:lnTo>
                    <a:lnTo>
                      <a:pt x="13" y="2"/>
                    </a:lnTo>
                    <a:lnTo>
                      <a:pt x="13" y="2"/>
                    </a:lnTo>
                    <a:lnTo>
                      <a:pt x="13" y="2"/>
                    </a:lnTo>
                    <a:lnTo>
                      <a:pt x="13" y="2"/>
                    </a:lnTo>
                    <a:lnTo>
                      <a:pt x="13" y="2"/>
                    </a:lnTo>
                    <a:lnTo>
                      <a:pt x="13" y="2"/>
                    </a:lnTo>
                    <a:lnTo>
                      <a:pt x="13" y="2"/>
                    </a:lnTo>
                    <a:lnTo>
                      <a:pt x="13" y="3"/>
                    </a:lnTo>
                    <a:lnTo>
                      <a:pt x="14" y="3"/>
                    </a:lnTo>
                    <a:lnTo>
                      <a:pt x="14" y="3"/>
                    </a:lnTo>
                    <a:lnTo>
                      <a:pt x="14" y="3"/>
                    </a:lnTo>
                    <a:lnTo>
                      <a:pt x="14" y="3"/>
                    </a:lnTo>
                    <a:lnTo>
                      <a:pt x="14" y="3"/>
                    </a:lnTo>
                    <a:lnTo>
                      <a:pt x="14" y="3"/>
                    </a:lnTo>
                    <a:lnTo>
                      <a:pt x="14" y="3"/>
                    </a:lnTo>
                    <a:lnTo>
                      <a:pt x="14" y="3"/>
                    </a:lnTo>
                    <a:lnTo>
                      <a:pt x="14" y="5"/>
                    </a:lnTo>
                    <a:lnTo>
                      <a:pt x="15" y="5"/>
                    </a:lnTo>
                    <a:lnTo>
                      <a:pt x="15" y="5"/>
                    </a:lnTo>
                    <a:lnTo>
                      <a:pt x="15" y="5"/>
                    </a:lnTo>
                    <a:lnTo>
                      <a:pt x="15" y="5"/>
                    </a:lnTo>
                    <a:lnTo>
                      <a:pt x="15" y="5"/>
                    </a:lnTo>
                    <a:lnTo>
                      <a:pt x="15" y="5"/>
                    </a:lnTo>
                    <a:lnTo>
                      <a:pt x="15" y="6"/>
                    </a:lnTo>
                    <a:lnTo>
                      <a:pt x="15" y="6"/>
                    </a:lnTo>
                    <a:lnTo>
                      <a:pt x="15" y="6"/>
                    </a:lnTo>
                    <a:lnTo>
                      <a:pt x="15" y="6"/>
                    </a:lnTo>
                    <a:lnTo>
                      <a:pt x="15" y="6"/>
                    </a:lnTo>
                    <a:lnTo>
                      <a:pt x="15" y="6"/>
                    </a:lnTo>
                    <a:lnTo>
                      <a:pt x="16" y="6"/>
                    </a:lnTo>
                    <a:lnTo>
                      <a:pt x="16" y="6"/>
                    </a:lnTo>
                    <a:lnTo>
                      <a:pt x="16" y="7"/>
                    </a:lnTo>
                    <a:lnTo>
                      <a:pt x="16" y="7"/>
                    </a:lnTo>
                    <a:lnTo>
                      <a:pt x="16" y="7"/>
                    </a:lnTo>
                    <a:lnTo>
                      <a:pt x="16" y="7"/>
                    </a:lnTo>
                    <a:lnTo>
                      <a:pt x="16" y="7"/>
                    </a:lnTo>
                    <a:lnTo>
                      <a:pt x="16" y="7"/>
                    </a:lnTo>
                    <a:lnTo>
                      <a:pt x="16" y="8"/>
                    </a:lnTo>
                    <a:lnTo>
                      <a:pt x="16" y="8"/>
                    </a:lnTo>
                    <a:lnTo>
                      <a:pt x="16" y="8"/>
                    </a:lnTo>
                    <a:lnTo>
                      <a:pt x="16" y="8"/>
                    </a:lnTo>
                    <a:lnTo>
                      <a:pt x="16" y="8"/>
                    </a:lnTo>
                    <a:lnTo>
                      <a:pt x="16" y="8"/>
                    </a:lnTo>
                    <a:lnTo>
                      <a:pt x="16" y="8"/>
                    </a:lnTo>
                    <a:lnTo>
                      <a:pt x="16" y="9"/>
                    </a:lnTo>
                    <a:lnTo>
                      <a:pt x="16" y="9"/>
                    </a:lnTo>
                    <a:lnTo>
                      <a:pt x="16" y="9"/>
                    </a:lnTo>
                    <a:lnTo>
                      <a:pt x="16" y="9"/>
                    </a:lnTo>
                    <a:lnTo>
                      <a:pt x="16" y="9"/>
                    </a:lnTo>
                    <a:lnTo>
                      <a:pt x="16" y="9"/>
                    </a:lnTo>
                    <a:lnTo>
                      <a:pt x="16" y="10"/>
                    </a:lnTo>
                    <a:lnTo>
                      <a:pt x="16" y="10"/>
                    </a:lnTo>
                    <a:lnTo>
                      <a:pt x="17" y="10"/>
                    </a:lnTo>
                    <a:lnTo>
                      <a:pt x="17" y="10"/>
                    </a:lnTo>
                    <a:lnTo>
                      <a:pt x="17" y="10"/>
                    </a:lnTo>
                    <a:lnTo>
                      <a:pt x="17" y="1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81" name="Freeform 175"/>
              <p:cNvSpPr>
                <a:spLocks/>
              </p:cNvSpPr>
              <p:nvPr/>
            </p:nvSpPr>
            <p:spPr bwMode="auto">
              <a:xfrm>
                <a:off x="4460" y="3267"/>
                <a:ext cx="15" cy="20"/>
              </a:xfrm>
              <a:custGeom>
                <a:avLst/>
                <a:gdLst>
                  <a:gd name="T0" fmla="*/ 15 w 15"/>
                  <a:gd name="T1" fmla="*/ 11 h 20"/>
                  <a:gd name="T2" fmla="*/ 15 w 15"/>
                  <a:gd name="T3" fmla="*/ 12 h 20"/>
                  <a:gd name="T4" fmla="*/ 15 w 15"/>
                  <a:gd name="T5" fmla="*/ 13 h 20"/>
                  <a:gd name="T6" fmla="*/ 15 w 15"/>
                  <a:gd name="T7" fmla="*/ 15 h 20"/>
                  <a:gd name="T8" fmla="*/ 14 w 15"/>
                  <a:gd name="T9" fmla="*/ 15 h 20"/>
                  <a:gd name="T10" fmla="*/ 14 w 15"/>
                  <a:gd name="T11" fmla="*/ 16 h 20"/>
                  <a:gd name="T12" fmla="*/ 13 w 15"/>
                  <a:gd name="T13" fmla="*/ 17 h 20"/>
                  <a:gd name="T14" fmla="*/ 13 w 15"/>
                  <a:gd name="T15" fmla="*/ 18 h 20"/>
                  <a:gd name="T16" fmla="*/ 13 w 15"/>
                  <a:gd name="T17" fmla="*/ 18 h 20"/>
                  <a:gd name="T18" fmla="*/ 12 w 15"/>
                  <a:gd name="T19" fmla="*/ 19 h 20"/>
                  <a:gd name="T20" fmla="*/ 11 w 15"/>
                  <a:gd name="T21" fmla="*/ 19 h 20"/>
                  <a:gd name="T22" fmla="*/ 10 w 15"/>
                  <a:gd name="T23" fmla="*/ 20 h 20"/>
                  <a:gd name="T24" fmla="*/ 9 w 15"/>
                  <a:gd name="T25" fmla="*/ 20 h 20"/>
                  <a:gd name="T26" fmla="*/ 8 w 15"/>
                  <a:gd name="T27" fmla="*/ 20 h 20"/>
                  <a:gd name="T28" fmla="*/ 7 w 15"/>
                  <a:gd name="T29" fmla="*/ 20 h 20"/>
                  <a:gd name="T30" fmla="*/ 7 w 15"/>
                  <a:gd name="T31" fmla="*/ 20 h 20"/>
                  <a:gd name="T32" fmla="*/ 7 w 15"/>
                  <a:gd name="T33" fmla="*/ 20 h 20"/>
                  <a:gd name="T34" fmla="*/ 6 w 15"/>
                  <a:gd name="T35" fmla="*/ 20 h 20"/>
                  <a:gd name="T36" fmla="*/ 5 w 15"/>
                  <a:gd name="T37" fmla="*/ 19 h 20"/>
                  <a:gd name="T38" fmla="*/ 4 w 15"/>
                  <a:gd name="T39" fmla="*/ 19 h 20"/>
                  <a:gd name="T40" fmla="*/ 3 w 15"/>
                  <a:gd name="T41" fmla="*/ 18 h 20"/>
                  <a:gd name="T42" fmla="*/ 2 w 15"/>
                  <a:gd name="T43" fmla="*/ 18 h 20"/>
                  <a:gd name="T44" fmla="*/ 2 w 15"/>
                  <a:gd name="T45" fmla="*/ 17 h 20"/>
                  <a:gd name="T46" fmla="*/ 1 w 15"/>
                  <a:gd name="T47" fmla="*/ 16 h 20"/>
                  <a:gd name="T48" fmla="*/ 1 w 15"/>
                  <a:gd name="T49" fmla="*/ 16 h 20"/>
                  <a:gd name="T50" fmla="*/ 1 w 15"/>
                  <a:gd name="T51" fmla="*/ 15 h 20"/>
                  <a:gd name="T52" fmla="*/ 1 w 15"/>
                  <a:gd name="T53" fmla="*/ 13 h 20"/>
                  <a:gd name="T54" fmla="*/ 1 w 15"/>
                  <a:gd name="T55" fmla="*/ 12 h 20"/>
                  <a:gd name="T56" fmla="*/ 0 w 15"/>
                  <a:gd name="T57" fmla="*/ 11 h 20"/>
                  <a:gd name="T58" fmla="*/ 0 w 15"/>
                  <a:gd name="T59" fmla="*/ 10 h 20"/>
                  <a:gd name="T60" fmla="*/ 0 w 15"/>
                  <a:gd name="T61" fmla="*/ 9 h 20"/>
                  <a:gd name="T62" fmla="*/ 0 w 15"/>
                  <a:gd name="T63" fmla="*/ 8 h 20"/>
                  <a:gd name="T64" fmla="*/ 1 w 15"/>
                  <a:gd name="T65" fmla="*/ 7 h 20"/>
                  <a:gd name="T66" fmla="*/ 1 w 15"/>
                  <a:gd name="T67" fmla="*/ 6 h 20"/>
                  <a:gd name="T68" fmla="*/ 1 w 15"/>
                  <a:gd name="T69" fmla="*/ 6 h 20"/>
                  <a:gd name="T70" fmla="*/ 1 w 15"/>
                  <a:gd name="T71" fmla="*/ 5 h 20"/>
                  <a:gd name="T72" fmla="*/ 1 w 15"/>
                  <a:gd name="T73" fmla="*/ 4 h 20"/>
                  <a:gd name="T74" fmla="*/ 2 w 15"/>
                  <a:gd name="T75" fmla="*/ 3 h 20"/>
                  <a:gd name="T76" fmla="*/ 3 w 15"/>
                  <a:gd name="T77" fmla="*/ 3 h 20"/>
                  <a:gd name="T78" fmla="*/ 4 w 15"/>
                  <a:gd name="T79" fmla="*/ 1 h 20"/>
                  <a:gd name="T80" fmla="*/ 4 w 15"/>
                  <a:gd name="T81" fmla="*/ 1 h 20"/>
                  <a:gd name="T82" fmla="*/ 5 w 15"/>
                  <a:gd name="T83" fmla="*/ 0 h 20"/>
                  <a:gd name="T84" fmla="*/ 6 w 15"/>
                  <a:gd name="T85" fmla="*/ 0 h 20"/>
                  <a:gd name="T86" fmla="*/ 7 w 15"/>
                  <a:gd name="T87" fmla="*/ 0 h 20"/>
                  <a:gd name="T88" fmla="*/ 7 w 15"/>
                  <a:gd name="T89" fmla="*/ 0 h 20"/>
                  <a:gd name="T90" fmla="*/ 8 w 15"/>
                  <a:gd name="T91" fmla="*/ 0 h 20"/>
                  <a:gd name="T92" fmla="*/ 9 w 15"/>
                  <a:gd name="T93" fmla="*/ 0 h 20"/>
                  <a:gd name="T94" fmla="*/ 10 w 15"/>
                  <a:gd name="T95" fmla="*/ 0 h 20"/>
                  <a:gd name="T96" fmla="*/ 11 w 15"/>
                  <a:gd name="T97" fmla="*/ 1 h 20"/>
                  <a:gd name="T98" fmla="*/ 12 w 15"/>
                  <a:gd name="T99" fmla="*/ 1 h 20"/>
                  <a:gd name="T100" fmla="*/ 13 w 15"/>
                  <a:gd name="T101" fmla="*/ 3 h 20"/>
                  <a:gd name="T102" fmla="*/ 13 w 15"/>
                  <a:gd name="T103" fmla="*/ 3 h 20"/>
                  <a:gd name="T104" fmla="*/ 13 w 15"/>
                  <a:gd name="T105" fmla="*/ 4 h 20"/>
                  <a:gd name="T106" fmla="*/ 14 w 15"/>
                  <a:gd name="T107" fmla="*/ 5 h 20"/>
                  <a:gd name="T108" fmla="*/ 14 w 15"/>
                  <a:gd name="T109" fmla="*/ 5 h 20"/>
                  <a:gd name="T110" fmla="*/ 15 w 15"/>
                  <a:gd name="T111" fmla="*/ 6 h 20"/>
                  <a:gd name="T112" fmla="*/ 15 w 15"/>
                  <a:gd name="T113" fmla="*/ 7 h 20"/>
                  <a:gd name="T114" fmla="*/ 15 w 15"/>
                  <a:gd name="T115" fmla="*/ 8 h 20"/>
                  <a:gd name="T116" fmla="*/ 15 w 15"/>
                  <a:gd name="T117" fmla="*/ 9 h 20"/>
                  <a:gd name="T118" fmla="*/ 15 w 15"/>
                  <a:gd name="T1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 h="20">
                    <a:moveTo>
                      <a:pt x="15" y="10"/>
                    </a:moveTo>
                    <a:lnTo>
                      <a:pt x="15" y="10"/>
                    </a:lnTo>
                    <a:lnTo>
                      <a:pt x="15" y="10"/>
                    </a:lnTo>
                    <a:lnTo>
                      <a:pt x="15" y="10"/>
                    </a:lnTo>
                    <a:lnTo>
                      <a:pt x="15" y="11"/>
                    </a:lnTo>
                    <a:lnTo>
                      <a:pt x="15" y="11"/>
                    </a:lnTo>
                    <a:lnTo>
                      <a:pt x="15" y="11"/>
                    </a:lnTo>
                    <a:lnTo>
                      <a:pt x="15" y="11"/>
                    </a:lnTo>
                    <a:lnTo>
                      <a:pt x="15" y="11"/>
                    </a:lnTo>
                    <a:lnTo>
                      <a:pt x="15" y="11"/>
                    </a:lnTo>
                    <a:lnTo>
                      <a:pt x="15" y="12"/>
                    </a:lnTo>
                    <a:lnTo>
                      <a:pt x="15" y="12"/>
                    </a:lnTo>
                    <a:lnTo>
                      <a:pt x="15" y="12"/>
                    </a:lnTo>
                    <a:lnTo>
                      <a:pt x="15" y="12"/>
                    </a:lnTo>
                    <a:lnTo>
                      <a:pt x="15" y="12"/>
                    </a:lnTo>
                    <a:lnTo>
                      <a:pt x="15" y="12"/>
                    </a:lnTo>
                    <a:lnTo>
                      <a:pt x="15" y="12"/>
                    </a:lnTo>
                    <a:lnTo>
                      <a:pt x="15" y="13"/>
                    </a:lnTo>
                    <a:lnTo>
                      <a:pt x="15" y="13"/>
                    </a:lnTo>
                    <a:lnTo>
                      <a:pt x="15" y="13"/>
                    </a:lnTo>
                    <a:lnTo>
                      <a:pt x="15" y="13"/>
                    </a:lnTo>
                    <a:lnTo>
                      <a:pt x="15" y="13"/>
                    </a:lnTo>
                    <a:lnTo>
                      <a:pt x="15" y="13"/>
                    </a:lnTo>
                    <a:lnTo>
                      <a:pt x="15" y="15"/>
                    </a:lnTo>
                    <a:lnTo>
                      <a:pt x="15" y="15"/>
                    </a:lnTo>
                    <a:lnTo>
                      <a:pt x="15" y="15"/>
                    </a:lnTo>
                    <a:lnTo>
                      <a:pt x="14" y="15"/>
                    </a:lnTo>
                    <a:lnTo>
                      <a:pt x="14" y="15"/>
                    </a:lnTo>
                    <a:lnTo>
                      <a:pt x="14" y="15"/>
                    </a:lnTo>
                    <a:lnTo>
                      <a:pt x="14" y="15"/>
                    </a:lnTo>
                    <a:lnTo>
                      <a:pt x="14" y="16"/>
                    </a:lnTo>
                    <a:lnTo>
                      <a:pt x="14" y="16"/>
                    </a:lnTo>
                    <a:lnTo>
                      <a:pt x="14" y="16"/>
                    </a:lnTo>
                    <a:lnTo>
                      <a:pt x="14" y="16"/>
                    </a:lnTo>
                    <a:lnTo>
                      <a:pt x="14" y="16"/>
                    </a:lnTo>
                    <a:lnTo>
                      <a:pt x="14" y="16"/>
                    </a:lnTo>
                    <a:lnTo>
                      <a:pt x="14" y="16"/>
                    </a:lnTo>
                    <a:lnTo>
                      <a:pt x="14" y="16"/>
                    </a:lnTo>
                    <a:lnTo>
                      <a:pt x="13" y="17"/>
                    </a:lnTo>
                    <a:lnTo>
                      <a:pt x="13" y="17"/>
                    </a:lnTo>
                    <a:lnTo>
                      <a:pt x="13" y="17"/>
                    </a:lnTo>
                    <a:lnTo>
                      <a:pt x="13" y="17"/>
                    </a:lnTo>
                    <a:lnTo>
                      <a:pt x="13" y="17"/>
                    </a:lnTo>
                    <a:lnTo>
                      <a:pt x="13" y="17"/>
                    </a:lnTo>
                    <a:lnTo>
                      <a:pt x="13" y="17"/>
                    </a:lnTo>
                    <a:lnTo>
                      <a:pt x="13" y="17"/>
                    </a:lnTo>
                    <a:lnTo>
                      <a:pt x="13" y="17"/>
                    </a:lnTo>
                    <a:lnTo>
                      <a:pt x="13" y="18"/>
                    </a:lnTo>
                    <a:lnTo>
                      <a:pt x="13" y="18"/>
                    </a:lnTo>
                    <a:lnTo>
                      <a:pt x="13" y="18"/>
                    </a:lnTo>
                    <a:lnTo>
                      <a:pt x="13" y="18"/>
                    </a:lnTo>
                    <a:lnTo>
                      <a:pt x="13" y="18"/>
                    </a:lnTo>
                    <a:lnTo>
                      <a:pt x="13" y="18"/>
                    </a:lnTo>
                    <a:lnTo>
                      <a:pt x="13" y="18"/>
                    </a:lnTo>
                    <a:lnTo>
                      <a:pt x="13" y="18"/>
                    </a:lnTo>
                    <a:lnTo>
                      <a:pt x="13" y="18"/>
                    </a:lnTo>
                    <a:lnTo>
                      <a:pt x="12" y="18"/>
                    </a:lnTo>
                    <a:lnTo>
                      <a:pt x="12" y="19"/>
                    </a:lnTo>
                    <a:lnTo>
                      <a:pt x="12" y="19"/>
                    </a:lnTo>
                    <a:lnTo>
                      <a:pt x="12" y="19"/>
                    </a:lnTo>
                    <a:lnTo>
                      <a:pt x="12" y="19"/>
                    </a:lnTo>
                    <a:lnTo>
                      <a:pt x="12" y="19"/>
                    </a:lnTo>
                    <a:lnTo>
                      <a:pt x="12" y="19"/>
                    </a:lnTo>
                    <a:lnTo>
                      <a:pt x="11" y="19"/>
                    </a:lnTo>
                    <a:lnTo>
                      <a:pt x="11" y="19"/>
                    </a:lnTo>
                    <a:lnTo>
                      <a:pt x="11" y="19"/>
                    </a:lnTo>
                    <a:lnTo>
                      <a:pt x="11" y="19"/>
                    </a:lnTo>
                    <a:lnTo>
                      <a:pt x="11" y="19"/>
                    </a:lnTo>
                    <a:lnTo>
                      <a:pt x="11" y="19"/>
                    </a:lnTo>
                    <a:lnTo>
                      <a:pt x="11" y="19"/>
                    </a:lnTo>
                    <a:lnTo>
                      <a:pt x="10" y="19"/>
                    </a:lnTo>
                    <a:lnTo>
                      <a:pt x="10" y="20"/>
                    </a:lnTo>
                    <a:lnTo>
                      <a:pt x="10" y="20"/>
                    </a:lnTo>
                    <a:lnTo>
                      <a:pt x="10" y="20"/>
                    </a:lnTo>
                    <a:lnTo>
                      <a:pt x="10" y="20"/>
                    </a:lnTo>
                    <a:lnTo>
                      <a:pt x="10" y="20"/>
                    </a:lnTo>
                    <a:lnTo>
                      <a:pt x="10" y="20"/>
                    </a:lnTo>
                    <a:lnTo>
                      <a:pt x="9" y="20"/>
                    </a:lnTo>
                    <a:lnTo>
                      <a:pt x="9" y="20"/>
                    </a:lnTo>
                    <a:lnTo>
                      <a:pt x="9" y="20"/>
                    </a:lnTo>
                    <a:lnTo>
                      <a:pt x="9" y="20"/>
                    </a:lnTo>
                    <a:lnTo>
                      <a:pt x="9" y="20"/>
                    </a:lnTo>
                    <a:lnTo>
                      <a:pt x="9" y="20"/>
                    </a:lnTo>
                    <a:lnTo>
                      <a:pt x="8" y="20"/>
                    </a:lnTo>
                    <a:lnTo>
                      <a:pt x="8" y="20"/>
                    </a:lnTo>
                    <a:lnTo>
                      <a:pt x="8" y="20"/>
                    </a:lnTo>
                    <a:lnTo>
                      <a:pt x="8" y="20"/>
                    </a:lnTo>
                    <a:lnTo>
                      <a:pt x="8" y="20"/>
                    </a:lnTo>
                    <a:lnTo>
                      <a:pt x="8" y="20"/>
                    </a:lnTo>
                    <a:lnTo>
                      <a:pt x="7" y="20"/>
                    </a:lnTo>
                    <a:lnTo>
                      <a:pt x="7" y="20"/>
                    </a:lnTo>
                    <a:lnTo>
                      <a:pt x="7" y="20"/>
                    </a:lnTo>
                    <a:lnTo>
                      <a:pt x="7" y="20"/>
                    </a:lnTo>
                    <a:lnTo>
                      <a:pt x="7" y="20"/>
                    </a:lnTo>
                    <a:lnTo>
                      <a:pt x="7" y="20"/>
                    </a:lnTo>
                    <a:lnTo>
                      <a:pt x="7" y="20"/>
                    </a:lnTo>
                    <a:lnTo>
                      <a:pt x="7" y="20"/>
                    </a:lnTo>
                    <a:lnTo>
                      <a:pt x="7" y="20"/>
                    </a:lnTo>
                    <a:lnTo>
                      <a:pt x="7" y="20"/>
                    </a:lnTo>
                    <a:lnTo>
                      <a:pt x="7" y="20"/>
                    </a:lnTo>
                    <a:lnTo>
                      <a:pt x="7" y="20"/>
                    </a:lnTo>
                    <a:lnTo>
                      <a:pt x="7" y="20"/>
                    </a:lnTo>
                    <a:lnTo>
                      <a:pt x="6" y="20"/>
                    </a:lnTo>
                    <a:lnTo>
                      <a:pt x="6" y="20"/>
                    </a:lnTo>
                    <a:lnTo>
                      <a:pt x="6" y="20"/>
                    </a:lnTo>
                    <a:lnTo>
                      <a:pt x="6" y="20"/>
                    </a:lnTo>
                    <a:lnTo>
                      <a:pt x="6" y="20"/>
                    </a:lnTo>
                    <a:lnTo>
                      <a:pt x="6" y="20"/>
                    </a:lnTo>
                    <a:lnTo>
                      <a:pt x="6" y="20"/>
                    </a:lnTo>
                    <a:lnTo>
                      <a:pt x="5" y="20"/>
                    </a:lnTo>
                    <a:lnTo>
                      <a:pt x="5" y="19"/>
                    </a:lnTo>
                    <a:lnTo>
                      <a:pt x="5" y="19"/>
                    </a:lnTo>
                    <a:lnTo>
                      <a:pt x="5" y="19"/>
                    </a:lnTo>
                    <a:lnTo>
                      <a:pt x="5" y="19"/>
                    </a:lnTo>
                    <a:lnTo>
                      <a:pt x="5" y="19"/>
                    </a:lnTo>
                    <a:lnTo>
                      <a:pt x="4" y="19"/>
                    </a:lnTo>
                    <a:lnTo>
                      <a:pt x="4" y="19"/>
                    </a:lnTo>
                    <a:lnTo>
                      <a:pt x="4" y="19"/>
                    </a:lnTo>
                    <a:lnTo>
                      <a:pt x="4" y="19"/>
                    </a:lnTo>
                    <a:lnTo>
                      <a:pt x="4" y="19"/>
                    </a:lnTo>
                    <a:lnTo>
                      <a:pt x="4" y="19"/>
                    </a:lnTo>
                    <a:lnTo>
                      <a:pt x="4" y="19"/>
                    </a:lnTo>
                    <a:lnTo>
                      <a:pt x="4" y="19"/>
                    </a:lnTo>
                    <a:lnTo>
                      <a:pt x="3" y="19"/>
                    </a:lnTo>
                    <a:lnTo>
                      <a:pt x="3" y="18"/>
                    </a:lnTo>
                    <a:lnTo>
                      <a:pt x="3" y="18"/>
                    </a:lnTo>
                    <a:lnTo>
                      <a:pt x="3" y="18"/>
                    </a:lnTo>
                    <a:lnTo>
                      <a:pt x="3" y="18"/>
                    </a:lnTo>
                    <a:lnTo>
                      <a:pt x="3" y="18"/>
                    </a:lnTo>
                    <a:lnTo>
                      <a:pt x="3" y="18"/>
                    </a:lnTo>
                    <a:lnTo>
                      <a:pt x="3" y="18"/>
                    </a:lnTo>
                    <a:lnTo>
                      <a:pt x="2" y="18"/>
                    </a:lnTo>
                    <a:lnTo>
                      <a:pt x="2" y="18"/>
                    </a:lnTo>
                    <a:lnTo>
                      <a:pt x="2" y="18"/>
                    </a:lnTo>
                    <a:lnTo>
                      <a:pt x="2" y="17"/>
                    </a:lnTo>
                    <a:lnTo>
                      <a:pt x="2" y="17"/>
                    </a:lnTo>
                    <a:lnTo>
                      <a:pt x="2" y="17"/>
                    </a:lnTo>
                    <a:lnTo>
                      <a:pt x="2" y="17"/>
                    </a:lnTo>
                    <a:lnTo>
                      <a:pt x="2" y="17"/>
                    </a:lnTo>
                    <a:lnTo>
                      <a:pt x="1" y="17"/>
                    </a:lnTo>
                    <a:lnTo>
                      <a:pt x="1" y="17"/>
                    </a:lnTo>
                    <a:lnTo>
                      <a:pt x="1" y="17"/>
                    </a:lnTo>
                    <a:lnTo>
                      <a:pt x="1" y="17"/>
                    </a:lnTo>
                    <a:lnTo>
                      <a:pt x="1" y="16"/>
                    </a:lnTo>
                    <a:lnTo>
                      <a:pt x="1" y="16"/>
                    </a:lnTo>
                    <a:lnTo>
                      <a:pt x="1" y="16"/>
                    </a:lnTo>
                    <a:lnTo>
                      <a:pt x="1" y="16"/>
                    </a:lnTo>
                    <a:lnTo>
                      <a:pt x="1" y="16"/>
                    </a:lnTo>
                    <a:lnTo>
                      <a:pt x="1" y="16"/>
                    </a:lnTo>
                    <a:lnTo>
                      <a:pt x="1" y="16"/>
                    </a:lnTo>
                    <a:lnTo>
                      <a:pt x="1" y="16"/>
                    </a:lnTo>
                    <a:lnTo>
                      <a:pt x="1" y="15"/>
                    </a:lnTo>
                    <a:lnTo>
                      <a:pt x="1" y="15"/>
                    </a:lnTo>
                    <a:lnTo>
                      <a:pt x="1" y="15"/>
                    </a:lnTo>
                    <a:lnTo>
                      <a:pt x="1" y="15"/>
                    </a:lnTo>
                    <a:lnTo>
                      <a:pt x="1" y="15"/>
                    </a:lnTo>
                    <a:lnTo>
                      <a:pt x="1" y="15"/>
                    </a:lnTo>
                    <a:lnTo>
                      <a:pt x="1" y="15"/>
                    </a:lnTo>
                    <a:lnTo>
                      <a:pt x="1" y="13"/>
                    </a:lnTo>
                    <a:lnTo>
                      <a:pt x="1" y="13"/>
                    </a:lnTo>
                    <a:lnTo>
                      <a:pt x="1" y="13"/>
                    </a:lnTo>
                    <a:lnTo>
                      <a:pt x="1" y="13"/>
                    </a:lnTo>
                    <a:lnTo>
                      <a:pt x="1" y="13"/>
                    </a:lnTo>
                    <a:lnTo>
                      <a:pt x="1" y="13"/>
                    </a:lnTo>
                    <a:lnTo>
                      <a:pt x="1" y="12"/>
                    </a:lnTo>
                    <a:lnTo>
                      <a:pt x="1" y="12"/>
                    </a:lnTo>
                    <a:lnTo>
                      <a:pt x="1" y="12"/>
                    </a:lnTo>
                    <a:lnTo>
                      <a:pt x="1" y="12"/>
                    </a:lnTo>
                    <a:lnTo>
                      <a:pt x="0" y="12"/>
                    </a:lnTo>
                    <a:lnTo>
                      <a:pt x="0" y="12"/>
                    </a:lnTo>
                    <a:lnTo>
                      <a:pt x="0" y="12"/>
                    </a:lnTo>
                    <a:lnTo>
                      <a:pt x="0" y="11"/>
                    </a:lnTo>
                    <a:lnTo>
                      <a:pt x="0" y="11"/>
                    </a:lnTo>
                    <a:lnTo>
                      <a:pt x="0" y="11"/>
                    </a:lnTo>
                    <a:lnTo>
                      <a:pt x="0" y="11"/>
                    </a:lnTo>
                    <a:lnTo>
                      <a:pt x="0" y="11"/>
                    </a:lnTo>
                    <a:lnTo>
                      <a:pt x="0" y="11"/>
                    </a:lnTo>
                    <a:lnTo>
                      <a:pt x="0" y="10"/>
                    </a:lnTo>
                    <a:lnTo>
                      <a:pt x="0" y="10"/>
                    </a:lnTo>
                    <a:lnTo>
                      <a:pt x="0" y="10"/>
                    </a:lnTo>
                    <a:lnTo>
                      <a:pt x="0" y="10"/>
                    </a:lnTo>
                    <a:lnTo>
                      <a:pt x="0" y="10"/>
                    </a:lnTo>
                    <a:lnTo>
                      <a:pt x="0" y="10"/>
                    </a:lnTo>
                    <a:lnTo>
                      <a:pt x="0" y="10"/>
                    </a:lnTo>
                    <a:lnTo>
                      <a:pt x="0" y="9"/>
                    </a:lnTo>
                    <a:lnTo>
                      <a:pt x="0" y="9"/>
                    </a:lnTo>
                    <a:lnTo>
                      <a:pt x="0" y="9"/>
                    </a:lnTo>
                    <a:lnTo>
                      <a:pt x="0" y="9"/>
                    </a:lnTo>
                    <a:lnTo>
                      <a:pt x="0" y="9"/>
                    </a:lnTo>
                    <a:lnTo>
                      <a:pt x="0" y="9"/>
                    </a:lnTo>
                    <a:lnTo>
                      <a:pt x="0" y="8"/>
                    </a:lnTo>
                    <a:lnTo>
                      <a:pt x="0" y="8"/>
                    </a:lnTo>
                    <a:lnTo>
                      <a:pt x="0" y="8"/>
                    </a:lnTo>
                    <a:lnTo>
                      <a:pt x="1" y="8"/>
                    </a:lnTo>
                    <a:lnTo>
                      <a:pt x="1" y="8"/>
                    </a:lnTo>
                    <a:lnTo>
                      <a:pt x="1" y="8"/>
                    </a:lnTo>
                    <a:lnTo>
                      <a:pt x="1" y="7"/>
                    </a:lnTo>
                    <a:lnTo>
                      <a:pt x="1" y="7"/>
                    </a:lnTo>
                    <a:lnTo>
                      <a:pt x="1" y="7"/>
                    </a:lnTo>
                    <a:lnTo>
                      <a:pt x="1" y="7"/>
                    </a:lnTo>
                    <a:lnTo>
                      <a:pt x="1" y="7"/>
                    </a:lnTo>
                    <a:lnTo>
                      <a:pt x="1" y="7"/>
                    </a:lnTo>
                    <a:lnTo>
                      <a:pt x="1" y="7"/>
                    </a:lnTo>
                    <a:lnTo>
                      <a:pt x="1" y="6"/>
                    </a:lnTo>
                    <a:lnTo>
                      <a:pt x="1" y="6"/>
                    </a:lnTo>
                    <a:lnTo>
                      <a:pt x="1" y="6"/>
                    </a:lnTo>
                    <a:lnTo>
                      <a:pt x="1" y="6"/>
                    </a:lnTo>
                    <a:lnTo>
                      <a:pt x="1" y="6"/>
                    </a:lnTo>
                    <a:lnTo>
                      <a:pt x="1" y="6"/>
                    </a:lnTo>
                    <a:lnTo>
                      <a:pt x="1" y="6"/>
                    </a:lnTo>
                    <a:lnTo>
                      <a:pt x="1" y="5"/>
                    </a:lnTo>
                    <a:lnTo>
                      <a:pt x="1" y="5"/>
                    </a:lnTo>
                    <a:lnTo>
                      <a:pt x="1" y="5"/>
                    </a:lnTo>
                    <a:lnTo>
                      <a:pt x="1" y="5"/>
                    </a:lnTo>
                    <a:lnTo>
                      <a:pt x="1" y="5"/>
                    </a:lnTo>
                    <a:lnTo>
                      <a:pt x="1" y="5"/>
                    </a:lnTo>
                    <a:lnTo>
                      <a:pt x="1" y="5"/>
                    </a:lnTo>
                    <a:lnTo>
                      <a:pt x="1" y="5"/>
                    </a:lnTo>
                    <a:lnTo>
                      <a:pt x="1" y="4"/>
                    </a:lnTo>
                    <a:lnTo>
                      <a:pt x="1" y="4"/>
                    </a:lnTo>
                    <a:lnTo>
                      <a:pt x="1" y="4"/>
                    </a:lnTo>
                    <a:lnTo>
                      <a:pt x="1" y="4"/>
                    </a:lnTo>
                    <a:lnTo>
                      <a:pt x="2" y="4"/>
                    </a:lnTo>
                    <a:lnTo>
                      <a:pt x="2" y="4"/>
                    </a:lnTo>
                    <a:lnTo>
                      <a:pt x="2" y="4"/>
                    </a:lnTo>
                    <a:lnTo>
                      <a:pt x="2" y="4"/>
                    </a:lnTo>
                    <a:lnTo>
                      <a:pt x="2" y="3"/>
                    </a:lnTo>
                    <a:lnTo>
                      <a:pt x="2" y="3"/>
                    </a:lnTo>
                    <a:lnTo>
                      <a:pt x="2" y="3"/>
                    </a:lnTo>
                    <a:lnTo>
                      <a:pt x="2" y="3"/>
                    </a:lnTo>
                    <a:lnTo>
                      <a:pt x="3" y="3"/>
                    </a:lnTo>
                    <a:lnTo>
                      <a:pt x="3" y="3"/>
                    </a:lnTo>
                    <a:lnTo>
                      <a:pt x="3" y="3"/>
                    </a:lnTo>
                    <a:lnTo>
                      <a:pt x="3" y="3"/>
                    </a:lnTo>
                    <a:lnTo>
                      <a:pt x="3" y="3"/>
                    </a:lnTo>
                    <a:lnTo>
                      <a:pt x="3" y="3"/>
                    </a:lnTo>
                    <a:lnTo>
                      <a:pt x="3" y="1"/>
                    </a:lnTo>
                    <a:lnTo>
                      <a:pt x="3" y="1"/>
                    </a:lnTo>
                    <a:lnTo>
                      <a:pt x="4" y="1"/>
                    </a:lnTo>
                    <a:lnTo>
                      <a:pt x="4" y="1"/>
                    </a:lnTo>
                    <a:lnTo>
                      <a:pt x="4" y="1"/>
                    </a:lnTo>
                    <a:lnTo>
                      <a:pt x="4" y="1"/>
                    </a:lnTo>
                    <a:lnTo>
                      <a:pt x="4" y="1"/>
                    </a:lnTo>
                    <a:lnTo>
                      <a:pt x="4" y="1"/>
                    </a:lnTo>
                    <a:lnTo>
                      <a:pt x="4" y="1"/>
                    </a:lnTo>
                    <a:lnTo>
                      <a:pt x="4" y="1"/>
                    </a:lnTo>
                    <a:lnTo>
                      <a:pt x="5" y="1"/>
                    </a:lnTo>
                    <a:lnTo>
                      <a:pt x="5" y="1"/>
                    </a:lnTo>
                    <a:lnTo>
                      <a:pt x="5" y="1"/>
                    </a:lnTo>
                    <a:lnTo>
                      <a:pt x="5" y="1"/>
                    </a:lnTo>
                    <a:lnTo>
                      <a:pt x="5" y="0"/>
                    </a:lnTo>
                    <a:lnTo>
                      <a:pt x="5" y="0"/>
                    </a:lnTo>
                    <a:lnTo>
                      <a:pt x="6" y="0"/>
                    </a:lnTo>
                    <a:lnTo>
                      <a:pt x="6" y="0"/>
                    </a:lnTo>
                    <a:lnTo>
                      <a:pt x="6" y="0"/>
                    </a:lnTo>
                    <a:lnTo>
                      <a:pt x="6" y="0"/>
                    </a:lnTo>
                    <a:lnTo>
                      <a:pt x="6" y="0"/>
                    </a:lnTo>
                    <a:lnTo>
                      <a:pt x="6" y="0"/>
                    </a:lnTo>
                    <a:lnTo>
                      <a:pt x="6" y="0"/>
                    </a:lnTo>
                    <a:lnTo>
                      <a:pt x="7" y="0"/>
                    </a:lnTo>
                    <a:lnTo>
                      <a:pt x="7" y="0"/>
                    </a:lnTo>
                    <a:lnTo>
                      <a:pt x="7" y="0"/>
                    </a:lnTo>
                    <a:lnTo>
                      <a:pt x="7" y="0"/>
                    </a:lnTo>
                    <a:lnTo>
                      <a:pt x="7" y="0"/>
                    </a:lnTo>
                    <a:lnTo>
                      <a:pt x="7" y="0"/>
                    </a:lnTo>
                    <a:lnTo>
                      <a:pt x="7" y="0"/>
                    </a:lnTo>
                    <a:lnTo>
                      <a:pt x="7" y="0"/>
                    </a:lnTo>
                    <a:lnTo>
                      <a:pt x="7" y="0"/>
                    </a:lnTo>
                    <a:lnTo>
                      <a:pt x="7" y="0"/>
                    </a:lnTo>
                    <a:lnTo>
                      <a:pt x="7" y="0"/>
                    </a:lnTo>
                    <a:lnTo>
                      <a:pt x="7" y="0"/>
                    </a:lnTo>
                    <a:lnTo>
                      <a:pt x="7" y="0"/>
                    </a:lnTo>
                    <a:lnTo>
                      <a:pt x="8" y="0"/>
                    </a:lnTo>
                    <a:lnTo>
                      <a:pt x="8" y="0"/>
                    </a:lnTo>
                    <a:lnTo>
                      <a:pt x="8" y="0"/>
                    </a:lnTo>
                    <a:lnTo>
                      <a:pt x="8" y="0"/>
                    </a:lnTo>
                    <a:lnTo>
                      <a:pt x="8" y="0"/>
                    </a:lnTo>
                    <a:lnTo>
                      <a:pt x="8" y="0"/>
                    </a:lnTo>
                    <a:lnTo>
                      <a:pt x="9" y="0"/>
                    </a:lnTo>
                    <a:lnTo>
                      <a:pt x="9" y="0"/>
                    </a:lnTo>
                    <a:lnTo>
                      <a:pt x="9" y="0"/>
                    </a:lnTo>
                    <a:lnTo>
                      <a:pt x="9" y="0"/>
                    </a:lnTo>
                    <a:lnTo>
                      <a:pt x="9" y="0"/>
                    </a:lnTo>
                    <a:lnTo>
                      <a:pt x="9" y="0"/>
                    </a:lnTo>
                    <a:lnTo>
                      <a:pt x="10" y="0"/>
                    </a:lnTo>
                    <a:lnTo>
                      <a:pt x="10" y="0"/>
                    </a:lnTo>
                    <a:lnTo>
                      <a:pt x="10" y="0"/>
                    </a:lnTo>
                    <a:lnTo>
                      <a:pt x="10" y="0"/>
                    </a:lnTo>
                    <a:lnTo>
                      <a:pt x="10" y="0"/>
                    </a:lnTo>
                    <a:lnTo>
                      <a:pt x="10" y="0"/>
                    </a:lnTo>
                    <a:lnTo>
                      <a:pt x="10" y="0"/>
                    </a:lnTo>
                    <a:lnTo>
                      <a:pt x="11" y="1"/>
                    </a:lnTo>
                    <a:lnTo>
                      <a:pt x="11" y="1"/>
                    </a:lnTo>
                    <a:lnTo>
                      <a:pt x="11" y="1"/>
                    </a:lnTo>
                    <a:lnTo>
                      <a:pt x="11" y="1"/>
                    </a:lnTo>
                    <a:lnTo>
                      <a:pt x="11" y="1"/>
                    </a:lnTo>
                    <a:lnTo>
                      <a:pt x="11" y="1"/>
                    </a:lnTo>
                    <a:lnTo>
                      <a:pt x="11" y="1"/>
                    </a:lnTo>
                    <a:lnTo>
                      <a:pt x="12" y="1"/>
                    </a:lnTo>
                    <a:lnTo>
                      <a:pt x="12" y="1"/>
                    </a:lnTo>
                    <a:lnTo>
                      <a:pt x="12" y="1"/>
                    </a:lnTo>
                    <a:lnTo>
                      <a:pt x="12" y="1"/>
                    </a:lnTo>
                    <a:lnTo>
                      <a:pt x="12" y="1"/>
                    </a:lnTo>
                    <a:lnTo>
                      <a:pt x="12" y="1"/>
                    </a:lnTo>
                    <a:lnTo>
                      <a:pt x="12" y="1"/>
                    </a:lnTo>
                    <a:lnTo>
                      <a:pt x="13" y="3"/>
                    </a:lnTo>
                    <a:lnTo>
                      <a:pt x="13" y="3"/>
                    </a:lnTo>
                    <a:lnTo>
                      <a:pt x="13" y="3"/>
                    </a:lnTo>
                    <a:lnTo>
                      <a:pt x="13" y="3"/>
                    </a:lnTo>
                    <a:lnTo>
                      <a:pt x="13" y="3"/>
                    </a:lnTo>
                    <a:lnTo>
                      <a:pt x="13" y="3"/>
                    </a:lnTo>
                    <a:lnTo>
                      <a:pt x="13" y="3"/>
                    </a:lnTo>
                    <a:lnTo>
                      <a:pt x="13" y="3"/>
                    </a:lnTo>
                    <a:lnTo>
                      <a:pt x="13" y="3"/>
                    </a:lnTo>
                    <a:lnTo>
                      <a:pt x="13" y="3"/>
                    </a:lnTo>
                    <a:lnTo>
                      <a:pt x="13" y="4"/>
                    </a:lnTo>
                    <a:lnTo>
                      <a:pt x="13" y="4"/>
                    </a:lnTo>
                    <a:lnTo>
                      <a:pt x="13" y="4"/>
                    </a:lnTo>
                    <a:lnTo>
                      <a:pt x="13" y="4"/>
                    </a:lnTo>
                    <a:lnTo>
                      <a:pt x="13" y="4"/>
                    </a:lnTo>
                    <a:lnTo>
                      <a:pt x="13" y="4"/>
                    </a:lnTo>
                    <a:lnTo>
                      <a:pt x="13" y="4"/>
                    </a:lnTo>
                    <a:lnTo>
                      <a:pt x="13" y="4"/>
                    </a:lnTo>
                    <a:lnTo>
                      <a:pt x="14" y="5"/>
                    </a:lnTo>
                    <a:lnTo>
                      <a:pt x="14" y="5"/>
                    </a:lnTo>
                    <a:lnTo>
                      <a:pt x="14" y="5"/>
                    </a:lnTo>
                    <a:lnTo>
                      <a:pt x="14" y="5"/>
                    </a:lnTo>
                    <a:lnTo>
                      <a:pt x="14" y="5"/>
                    </a:lnTo>
                    <a:lnTo>
                      <a:pt x="14" y="5"/>
                    </a:lnTo>
                    <a:lnTo>
                      <a:pt x="14" y="5"/>
                    </a:lnTo>
                    <a:lnTo>
                      <a:pt x="14" y="5"/>
                    </a:lnTo>
                    <a:lnTo>
                      <a:pt x="14" y="6"/>
                    </a:lnTo>
                    <a:lnTo>
                      <a:pt x="14" y="6"/>
                    </a:lnTo>
                    <a:lnTo>
                      <a:pt x="14" y="6"/>
                    </a:lnTo>
                    <a:lnTo>
                      <a:pt x="14" y="6"/>
                    </a:lnTo>
                    <a:lnTo>
                      <a:pt x="15" y="6"/>
                    </a:lnTo>
                    <a:lnTo>
                      <a:pt x="15" y="6"/>
                    </a:lnTo>
                    <a:lnTo>
                      <a:pt x="15" y="6"/>
                    </a:lnTo>
                    <a:lnTo>
                      <a:pt x="15" y="7"/>
                    </a:lnTo>
                    <a:lnTo>
                      <a:pt x="15" y="7"/>
                    </a:lnTo>
                    <a:lnTo>
                      <a:pt x="15" y="7"/>
                    </a:lnTo>
                    <a:lnTo>
                      <a:pt x="15" y="7"/>
                    </a:lnTo>
                    <a:lnTo>
                      <a:pt x="15" y="7"/>
                    </a:lnTo>
                    <a:lnTo>
                      <a:pt x="15" y="7"/>
                    </a:lnTo>
                    <a:lnTo>
                      <a:pt x="15" y="7"/>
                    </a:lnTo>
                    <a:lnTo>
                      <a:pt x="15" y="8"/>
                    </a:lnTo>
                    <a:lnTo>
                      <a:pt x="15" y="8"/>
                    </a:lnTo>
                    <a:lnTo>
                      <a:pt x="15" y="8"/>
                    </a:lnTo>
                    <a:lnTo>
                      <a:pt x="15" y="8"/>
                    </a:lnTo>
                    <a:lnTo>
                      <a:pt x="15" y="8"/>
                    </a:lnTo>
                    <a:lnTo>
                      <a:pt x="15" y="8"/>
                    </a:lnTo>
                    <a:lnTo>
                      <a:pt x="15" y="9"/>
                    </a:lnTo>
                    <a:lnTo>
                      <a:pt x="15" y="9"/>
                    </a:lnTo>
                    <a:lnTo>
                      <a:pt x="15" y="9"/>
                    </a:lnTo>
                    <a:lnTo>
                      <a:pt x="15" y="9"/>
                    </a:lnTo>
                    <a:lnTo>
                      <a:pt x="15" y="9"/>
                    </a:lnTo>
                    <a:lnTo>
                      <a:pt x="15" y="9"/>
                    </a:lnTo>
                    <a:lnTo>
                      <a:pt x="15" y="10"/>
                    </a:lnTo>
                    <a:lnTo>
                      <a:pt x="15" y="10"/>
                    </a:lnTo>
                    <a:lnTo>
                      <a:pt x="15" y="10"/>
                    </a:lnTo>
                    <a:lnTo>
                      <a:pt x="15" y="1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82" name="Freeform 176"/>
              <p:cNvSpPr>
                <a:spLocks/>
              </p:cNvSpPr>
              <p:nvPr/>
            </p:nvSpPr>
            <p:spPr bwMode="auto">
              <a:xfrm>
                <a:off x="4470" y="3079"/>
                <a:ext cx="16" cy="19"/>
              </a:xfrm>
              <a:custGeom>
                <a:avLst/>
                <a:gdLst>
                  <a:gd name="T0" fmla="*/ 16 w 16"/>
                  <a:gd name="T1" fmla="*/ 10 h 19"/>
                  <a:gd name="T2" fmla="*/ 16 w 16"/>
                  <a:gd name="T3" fmla="*/ 12 h 19"/>
                  <a:gd name="T4" fmla="*/ 16 w 16"/>
                  <a:gd name="T5" fmla="*/ 13 h 19"/>
                  <a:gd name="T6" fmla="*/ 16 w 16"/>
                  <a:gd name="T7" fmla="*/ 14 h 19"/>
                  <a:gd name="T8" fmla="*/ 15 w 16"/>
                  <a:gd name="T9" fmla="*/ 14 h 19"/>
                  <a:gd name="T10" fmla="*/ 15 w 16"/>
                  <a:gd name="T11" fmla="*/ 15 h 19"/>
                  <a:gd name="T12" fmla="*/ 14 w 16"/>
                  <a:gd name="T13" fmla="*/ 16 h 19"/>
                  <a:gd name="T14" fmla="*/ 14 w 16"/>
                  <a:gd name="T15" fmla="*/ 17 h 19"/>
                  <a:gd name="T16" fmla="*/ 13 w 16"/>
                  <a:gd name="T17" fmla="*/ 17 h 19"/>
                  <a:gd name="T18" fmla="*/ 12 w 16"/>
                  <a:gd name="T19" fmla="*/ 18 h 19"/>
                  <a:gd name="T20" fmla="*/ 11 w 16"/>
                  <a:gd name="T21" fmla="*/ 18 h 19"/>
                  <a:gd name="T22" fmla="*/ 10 w 16"/>
                  <a:gd name="T23" fmla="*/ 19 h 19"/>
                  <a:gd name="T24" fmla="*/ 9 w 16"/>
                  <a:gd name="T25" fmla="*/ 19 h 19"/>
                  <a:gd name="T26" fmla="*/ 9 w 16"/>
                  <a:gd name="T27" fmla="*/ 19 h 19"/>
                  <a:gd name="T28" fmla="*/ 9 w 16"/>
                  <a:gd name="T29" fmla="*/ 19 h 19"/>
                  <a:gd name="T30" fmla="*/ 8 w 16"/>
                  <a:gd name="T31" fmla="*/ 19 h 19"/>
                  <a:gd name="T32" fmla="*/ 7 w 16"/>
                  <a:gd name="T33" fmla="*/ 19 h 19"/>
                  <a:gd name="T34" fmla="*/ 6 w 16"/>
                  <a:gd name="T35" fmla="*/ 19 h 19"/>
                  <a:gd name="T36" fmla="*/ 5 w 16"/>
                  <a:gd name="T37" fmla="*/ 18 h 19"/>
                  <a:gd name="T38" fmla="*/ 4 w 16"/>
                  <a:gd name="T39" fmla="*/ 18 h 19"/>
                  <a:gd name="T40" fmla="*/ 3 w 16"/>
                  <a:gd name="T41" fmla="*/ 17 h 19"/>
                  <a:gd name="T42" fmla="*/ 3 w 16"/>
                  <a:gd name="T43" fmla="*/ 17 h 19"/>
                  <a:gd name="T44" fmla="*/ 3 w 16"/>
                  <a:gd name="T45" fmla="*/ 16 h 19"/>
                  <a:gd name="T46" fmla="*/ 2 w 16"/>
                  <a:gd name="T47" fmla="*/ 15 h 19"/>
                  <a:gd name="T48" fmla="*/ 2 w 16"/>
                  <a:gd name="T49" fmla="*/ 15 h 19"/>
                  <a:gd name="T50" fmla="*/ 1 w 16"/>
                  <a:gd name="T51" fmla="*/ 14 h 19"/>
                  <a:gd name="T52" fmla="*/ 1 w 16"/>
                  <a:gd name="T53" fmla="*/ 13 h 19"/>
                  <a:gd name="T54" fmla="*/ 1 w 16"/>
                  <a:gd name="T55" fmla="*/ 12 h 19"/>
                  <a:gd name="T56" fmla="*/ 0 w 16"/>
                  <a:gd name="T57" fmla="*/ 10 h 19"/>
                  <a:gd name="T58" fmla="*/ 0 w 16"/>
                  <a:gd name="T59" fmla="*/ 9 h 19"/>
                  <a:gd name="T60" fmla="*/ 0 w 16"/>
                  <a:gd name="T61" fmla="*/ 8 h 19"/>
                  <a:gd name="T62" fmla="*/ 0 w 16"/>
                  <a:gd name="T63" fmla="*/ 7 h 19"/>
                  <a:gd name="T64" fmla="*/ 1 w 16"/>
                  <a:gd name="T65" fmla="*/ 6 h 19"/>
                  <a:gd name="T66" fmla="*/ 1 w 16"/>
                  <a:gd name="T67" fmla="*/ 5 h 19"/>
                  <a:gd name="T68" fmla="*/ 1 w 16"/>
                  <a:gd name="T69" fmla="*/ 5 h 19"/>
                  <a:gd name="T70" fmla="*/ 2 w 16"/>
                  <a:gd name="T71" fmla="*/ 4 h 19"/>
                  <a:gd name="T72" fmla="*/ 3 w 16"/>
                  <a:gd name="T73" fmla="*/ 3 h 19"/>
                  <a:gd name="T74" fmla="*/ 3 w 16"/>
                  <a:gd name="T75" fmla="*/ 2 h 19"/>
                  <a:gd name="T76" fmla="*/ 3 w 16"/>
                  <a:gd name="T77" fmla="*/ 2 h 19"/>
                  <a:gd name="T78" fmla="*/ 4 w 16"/>
                  <a:gd name="T79" fmla="*/ 1 h 19"/>
                  <a:gd name="T80" fmla="*/ 5 w 16"/>
                  <a:gd name="T81" fmla="*/ 1 h 19"/>
                  <a:gd name="T82" fmla="*/ 5 w 16"/>
                  <a:gd name="T83" fmla="*/ 0 h 19"/>
                  <a:gd name="T84" fmla="*/ 6 w 16"/>
                  <a:gd name="T85" fmla="*/ 0 h 19"/>
                  <a:gd name="T86" fmla="*/ 7 w 16"/>
                  <a:gd name="T87" fmla="*/ 0 h 19"/>
                  <a:gd name="T88" fmla="*/ 8 w 16"/>
                  <a:gd name="T89" fmla="*/ 0 h 19"/>
                  <a:gd name="T90" fmla="*/ 9 w 16"/>
                  <a:gd name="T91" fmla="*/ 0 h 19"/>
                  <a:gd name="T92" fmla="*/ 9 w 16"/>
                  <a:gd name="T93" fmla="*/ 0 h 19"/>
                  <a:gd name="T94" fmla="*/ 10 w 16"/>
                  <a:gd name="T95" fmla="*/ 0 h 19"/>
                  <a:gd name="T96" fmla="*/ 11 w 16"/>
                  <a:gd name="T97" fmla="*/ 1 h 19"/>
                  <a:gd name="T98" fmla="*/ 12 w 16"/>
                  <a:gd name="T99" fmla="*/ 1 h 19"/>
                  <a:gd name="T100" fmla="*/ 13 w 16"/>
                  <a:gd name="T101" fmla="*/ 2 h 19"/>
                  <a:gd name="T102" fmla="*/ 13 w 16"/>
                  <a:gd name="T103" fmla="*/ 2 h 19"/>
                  <a:gd name="T104" fmla="*/ 14 w 16"/>
                  <a:gd name="T105" fmla="*/ 3 h 19"/>
                  <a:gd name="T106" fmla="*/ 15 w 16"/>
                  <a:gd name="T107" fmla="*/ 4 h 19"/>
                  <a:gd name="T108" fmla="*/ 15 w 16"/>
                  <a:gd name="T109" fmla="*/ 4 h 19"/>
                  <a:gd name="T110" fmla="*/ 16 w 16"/>
                  <a:gd name="T111" fmla="*/ 5 h 19"/>
                  <a:gd name="T112" fmla="*/ 16 w 16"/>
                  <a:gd name="T113" fmla="*/ 6 h 19"/>
                  <a:gd name="T114" fmla="*/ 16 w 16"/>
                  <a:gd name="T115" fmla="*/ 7 h 19"/>
                  <a:gd name="T116" fmla="*/ 16 w 16"/>
                  <a:gd name="T117" fmla="*/ 8 h 19"/>
                  <a:gd name="T118" fmla="*/ 16 w 16"/>
                  <a:gd name="T119"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 h="19">
                    <a:moveTo>
                      <a:pt x="16" y="9"/>
                    </a:moveTo>
                    <a:lnTo>
                      <a:pt x="16" y="9"/>
                    </a:lnTo>
                    <a:lnTo>
                      <a:pt x="16" y="9"/>
                    </a:lnTo>
                    <a:lnTo>
                      <a:pt x="16" y="10"/>
                    </a:lnTo>
                    <a:lnTo>
                      <a:pt x="16" y="10"/>
                    </a:lnTo>
                    <a:lnTo>
                      <a:pt x="16" y="10"/>
                    </a:lnTo>
                    <a:lnTo>
                      <a:pt x="16" y="10"/>
                    </a:lnTo>
                    <a:lnTo>
                      <a:pt x="16" y="10"/>
                    </a:lnTo>
                    <a:lnTo>
                      <a:pt x="16" y="10"/>
                    </a:lnTo>
                    <a:lnTo>
                      <a:pt x="16" y="10"/>
                    </a:lnTo>
                    <a:lnTo>
                      <a:pt x="16" y="12"/>
                    </a:lnTo>
                    <a:lnTo>
                      <a:pt x="16" y="12"/>
                    </a:lnTo>
                    <a:lnTo>
                      <a:pt x="16" y="12"/>
                    </a:lnTo>
                    <a:lnTo>
                      <a:pt x="16" y="12"/>
                    </a:lnTo>
                    <a:lnTo>
                      <a:pt x="16" y="12"/>
                    </a:lnTo>
                    <a:lnTo>
                      <a:pt x="16" y="12"/>
                    </a:lnTo>
                    <a:lnTo>
                      <a:pt x="16" y="13"/>
                    </a:lnTo>
                    <a:lnTo>
                      <a:pt x="16" y="13"/>
                    </a:lnTo>
                    <a:lnTo>
                      <a:pt x="16" y="13"/>
                    </a:lnTo>
                    <a:lnTo>
                      <a:pt x="16" y="13"/>
                    </a:lnTo>
                    <a:lnTo>
                      <a:pt x="16" y="13"/>
                    </a:lnTo>
                    <a:lnTo>
                      <a:pt x="16" y="13"/>
                    </a:lnTo>
                    <a:lnTo>
                      <a:pt x="16" y="13"/>
                    </a:lnTo>
                    <a:lnTo>
                      <a:pt x="16" y="14"/>
                    </a:lnTo>
                    <a:lnTo>
                      <a:pt x="16" y="14"/>
                    </a:lnTo>
                    <a:lnTo>
                      <a:pt x="16" y="14"/>
                    </a:lnTo>
                    <a:lnTo>
                      <a:pt x="16" y="14"/>
                    </a:lnTo>
                    <a:lnTo>
                      <a:pt x="16" y="14"/>
                    </a:lnTo>
                    <a:lnTo>
                      <a:pt x="15" y="14"/>
                    </a:lnTo>
                    <a:lnTo>
                      <a:pt x="15" y="14"/>
                    </a:lnTo>
                    <a:lnTo>
                      <a:pt x="15" y="15"/>
                    </a:lnTo>
                    <a:lnTo>
                      <a:pt x="15" y="15"/>
                    </a:lnTo>
                    <a:lnTo>
                      <a:pt x="15" y="15"/>
                    </a:lnTo>
                    <a:lnTo>
                      <a:pt x="15" y="15"/>
                    </a:lnTo>
                    <a:lnTo>
                      <a:pt x="15" y="15"/>
                    </a:lnTo>
                    <a:lnTo>
                      <a:pt x="15" y="15"/>
                    </a:lnTo>
                    <a:lnTo>
                      <a:pt x="15" y="15"/>
                    </a:lnTo>
                    <a:lnTo>
                      <a:pt x="15" y="15"/>
                    </a:lnTo>
                    <a:lnTo>
                      <a:pt x="15" y="16"/>
                    </a:lnTo>
                    <a:lnTo>
                      <a:pt x="14" y="16"/>
                    </a:lnTo>
                    <a:lnTo>
                      <a:pt x="14" y="16"/>
                    </a:lnTo>
                    <a:lnTo>
                      <a:pt x="14" y="16"/>
                    </a:lnTo>
                    <a:lnTo>
                      <a:pt x="14" y="16"/>
                    </a:lnTo>
                    <a:lnTo>
                      <a:pt x="14" y="16"/>
                    </a:lnTo>
                    <a:lnTo>
                      <a:pt x="14" y="16"/>
                    </a:lnTo>
                    <a:lnTo>
                      <a:pt x="14" y="16"/>
                    </a:lnTo>
                    <a:lnTo>
                      <a:pt x="14" y="17"/>
                    </a:lnTo>
                    <a:lnTo>
                      <a:pt x="14" y="17"/>
                    </a:lnTo>
                    <a:lnTo>
                      <a:pt x="14" y="17"/>
                    </a:lnTo>
                    <a:lnTo>
                      <a:pt x="13" y="17"/>
                    </a:lnTo>
                    <a:lnTo>
                      <a:pt x="13" y="17"/>
                    </a:lnTo>
                    <a:lnTo>
                      <a:pt x="13" y="17"/>
                    </a:lnTo>
                    <a:lnTo>
                      <a:pt x="13" y="17"/>
                    </a:lnTo>
                    <a:lnTo>
                      <a:pt x="13" y="17"/>
                    </a:lnTo>
                    <a:lnTo>
                      <a:pt x="13" y="17"/>
                    </a:lnTo>
                    <a:lnTo>
                      <a:pt x="13" y="17"/>
                    </a:lnTo>
                    <a:lnTo>
                      <a:pt x="13" y="18"/>
                    </a:lnTo>
                    <a:lnTo>
                      <a:pt x="12" y="18"/>
                    </a:lnTo>
                    <a:lnTo>
                      <a:pt x="12" y="18"/>
                    </a:lnTo>
                    <a:lnTo>
                      <a:pt x="12" y="18"/>
                    </a:lnTo>
                    <a:lnTo>
                      <a:pt x="12" y="18"/>
                    </a:lnTo>
                    <a:lnTo>
                      <a:pt x="12" y="18"/>
                    </a:lnTo>
                    <a:lnTo>
                      <a:pt x="12" y="18"/>
                    </a:lnTo>
                    <a:lnTo>
                      <a:pt x="12" y="18"/>
                    </a:lnTo>
                    <a:lnTo>
                      <a:pt x="11" y="18"/>
                    </a:lnTo>
                    <a:lnTo>
                      <a:pt x="11" y="18"/>
                    </a:lnTo>
                    <a:lnTo>
                      <a:pt x="11" y="18"/>
                    </a:lnTo>
                    <a:lnTo>
                      <a:pt x="11" y="18"/>
                    </a:lnTo>
                    <a:lnTo>
                      <a:pt x="11" y="18"/>
                    </a:lnTo>
                    <a:lnTo>
                      <a:pt x="11" y="18"/>
                    </a:lnTo>
                    <a:lnTo>
                      <a:pt x="11" y="19"/>
                    </a:lnTo>
                    <a:lnTo>
                      <a:pt x="10" y="19"/>
                    </a:lnTo>
                    <a:lnTo>
                      <a:pt x="10" y="19"/>
                    </a:lnTo>
                    <a:lnTo>
                      <a:pt x="10" y="19"/>
                    </a:lnTo>
                    <a:lnTo>
                      <a:pt x="10" y="19"/>
                    </a:lnTo>
                    <a:lnTo>
                      <a:pt x="10" y="19"/>
                    </a:lnTo>
                    <a:lnTo>
                      <a:pt x="10" y="19"/>
                    </a:lnTo>
                    <a:lnTo>
                      <a:pt x="9" y="19"/>
                    </a:lnTo>
                    <a:lnTo>
                      <a:pt x="9" y="19"/>
                    </a:lnTo>
                    <a:lnTo>
                      <a:pt x="9" y="19"/>
                    </a:lnTo>
                    <a:lnTo>
                      <a:pt x="9" y="19"/>
                    </a:lnTo>
                    <a:lnTo>
                      <a:pt x="9" y="19"/>
                    </a:lnTo>
                    <a:lnTo>
                      <a:pt x="9" y="19"/>
                    </a:lnTo>
                    <a:lnTo>
                      <a:pt x="9" y="19"/>
                    </a:lnTo>
                    <a:lnTo>
                      <a:pt x="9" y="19"/>
                    </a:lnTo>
                    <a:lnTo>
                      <a:pt x="9" y="19"/>
                    </a:lnTo>
                    <a:lnTo>
                      <a:pt x="9" y="19"/>
                    </a:lnTo>
                    <a:lnTo>
                      <a:pt x="9" y="19"/>
                    </a:lnTo>
                    <a:lnTo>
                      <a:pt x="9" y="19"/>
                    </a:lnTo>
                    <a:lnTo>
                      <a:pt x="9" y="19"/>
                    </a:lnTo>
                    <a:lnTo>
                      <a:pt x="8" y="19"/>
                    </a:lnTo>
                    <a:lnTo>
                      <a:pt x="8" y="19"/>
                    </a:lnTo>
                    <a:lnTo>
                      <a:pt x="8" y="19"/>
                    </a:lnTo>
                    <a:lnTo>
                      <a:pt x="8" y="19"/>
                    </a:lnTo>
                    <a:lnTo>
                      <a:pt x="8" y="19"/>
                    </a:lnTo>
                    <a:lnTo>
                      <a:pt x="8" y="19"/>
                    </a:lnTo>
                    <a:lnTo>
                      <a:pt x="8" y="19"/>
                    </a:lnTo>
                    <a:lnTo>
                      <a:pt x="7" y="19"/>
                    </a:lnTo>
                    <a:lnTo>
                      <a:pt x="7" y="19"/>
                    </a:lnTo>
                    <a:lnTo>
                      <a:pt x="7" y="19"/>
                    </a:lnTo>
                    <a:lnTo>
                      <a:pt x="7" y="19"/>
                    </a:lnTo>
                    <a:lnTo>
                      <a:pt x="7" y="19"/>
                    </a:lnTo>
                    <a:lnTo>
                      <a:pt x="7" y="19"/>
                    </a:lnTo>
                    <a:lnTo>
                      <a:pt x="6" y="19"/>
                    </a:lnTo>
                    <a:lnTo>
                      <a:pt x="6" y="19"/>
                    </a:lnTo>
                    <a:lnTo>
                      <a:pt x="6" y="19"/>
                    </a:lnTo>
                    <a:lnTo>
                      <a:pt x="6" y="19"/>
                    </a:lnTo>
                    <a:lnTo>
                      <a:pt x="6" y="19"/>
                    </a:lnTo>
                    <a:lnTo>
                      <a:pt x="6" y="19"/>
                    </a:lnTo>
                    <a:lnTo>
                      <a:pt x="5" y="19"/>
                    </a:lnTo>
                    <a:lnTo>
                      <a:pt x="5" y="19"/>
                    </a:lnTo>
                    <a:lnTo>
                      <a:pt x="5" y="18"/>
                    </a:lnTo>
                    <a:lnTo>
                      <a:pt x="5" y="18"/>
                    </a:lnTo>
                    <a:lnTo>
                      <a:pt x="5" y="18"/>
                    </a:lnTo>
                    <a:lnTo>
                      <a:pt x="5" y="18"/>
                    </a:lnTo>
                    <a:lnTo>
                      <a:pt x="5" y="18"/>
                    </a:lnTo>
                    <a:lnTo>
                      <a:pt x="4" y="18"/>
                    </a:lnTo>
                    <a:lnTo>
                      <a:pt x="4" y="18"/>
                    </a:lnTo>
                    <a:lnTo>
                      <a:pt x="4" y="18"/>
                    </a:lnTo>
                    <a:lnTo>
                      <a:pt x="4" y="18"/>
                    </a:lnTo>
                    <a:lnTo>
                      <a:pt x="4" y="18"/>
                    </a:lnTo>
                    <a:lnTo>
                      <a:pt x="4" y="18"/>
                    </a:lnTo>
                    <a:lnTo>
                      <a:pt x="4" y="18"/>
                    </a:lnTo>
                    <a:lnTo>
                      <a:pt x="4" y="18"/>
                    </a:lnTo>
                    <a:lnTo>
                      <a:pt x="3" y="18"/>
                    </a:lnTo>
                    <a:lnTo>
                      <a:pt x="3" y="17"/>
                    </a:lnTo>
                    <a:lnTo>
                      <a:pt x="3" y="17"/>
                    </a:lnTo>
                    <a:lnTo>
                      <a:pt x="3" y="17"/>
                    </a:lnTo>
                    <a:lnTo>
                      <a:pt x="3" y="17"/>
                    </a:lnTo>
                    <a:lnTo>
                      <a:pt x="3" y="17"/>
                    </a:lnTo>
                    <a:lnTo>
                      <a:pt x="3" y="17"/>
                    </a:lnTo>
                    <a:lnTo>
                      <a:pt x="3" y="17"/>
                    </a:lnTo>
                    <a:lnTo>
                      <a:pt x="3" y="17"/>
                    </a:lnTo>
                    <a:lnTo>
                      <a:pt x="3" y="17"/>
                    </a:lnTo>
                    <a:lnTo>
                      <a:pt x="3" y="17"/>
                    </a:lnTo>
                    <a:lnTo>
                      <a:pt x="3" y="16"/>
                    </a:lnTo>
                    <a:lnTo>
                      <a:pt x="3" y="16"/>
                    </a:lnTo>
                    <a:lnTo>
                      <a:pt x="3" y="16"/>
                    </a:lnTo>
                    <a:lnTo>
                      <a:pt x="3" y="16"/>
                    </a:lnTo>
                    <a:lnTo>
                      <a:pt x="3" y="16"/>
                    </a:lnTo>
                    <a:lnTo>
                      <a:pt x="2" y="16"/>
                    </a:lnTo>
                    <a:lnTo>
                      <a:pt x="2" y="16"/>
                    </a:lnTo>
                    <a:lnTo>
                      <a:pt x="2" y="16"/>
                    </a:lnTo>
                    <a:lnTo>
                      <a:pt x="2" y="15"/>
                    </a:lnTo>
                    <a:lnTo>
                      <a:pt x="2" y="15"/>
                    </a:lnTo>
                    <a:lnTo>
                      <a:pt x="2" y="15"/>
                    </a:lnTo>
                    <a:lnTo>
                      <a:pt x="2" y="15"/>
                    </a:lnTo>
                    <a:lnTo>
                      <a:pt x="2" y="15"/>
                    </a:lnTo>
                    <a:lnTo>
                      <a:pt x="2" y="15"/>
                    </a:lnTo>
                    <a:lnTo>
                      <a:pt x="2" y="15"/>
                    </a:lnTo>
                    <a:lnTo>
                      <a:pt x="2" y="15"/>
                    </a:lnTo>
                    <a:lnTo>
                      <a:pt x="1" y="14"/>
                    </a:lnTo>
                    <a:lnTo>
                      <a:pt x="1" y="14"/>
                    </a:lnTo>
                    <a:lnTo>
                      <a:pt x="1" y="14"/>
                    </a:lnTo>
                    <a:lnTo>
                      <a:pt x="1" y="14"/>
                    </a:lnTo>
                    <a:lnTo>
                      <a:pt x="1" y="14"/>
                    </a:lnTo>
                    <a:lnTo>
                      <a:pt x="1" y="14"/>
                    </a:lnTo>
                    <a:lnTo>
                      <a:pt x="1" y="14"/>
                    </a:lnTo>
                    <a:lnTo>
                      <a:pt x="1" y="13"/>
                    </a:lnTo>
                    <a:lnTo>
                      <a:pt x="1" y="13"/>
                    </a:lnTo>
                    <a:lnTo>
                      <a:pt x="1" y="13"/>
                    </a:lnTo>
                    <a:lnTo>
                      <a:pt x="1" y="13"/>
                    </a:lnTo>
                    <a:lnTo>
                      <a:pt x="1" y="13"/>
                    </a:lnTo>
                    <a:lnTo>
                      <a:pt x="1" y="13"/>
                    </a:lnTo>
                    <a:lnTo>
                      <a:pt x="1" y="13"/>
                    </a:lnTo>
                    <a:lnTo>
                      <a:pt x="1" y="12"/>
                    </a:lnTo>
                    <a:lnTo>
                      <a:pt x="1" y="12"/>
                    </a:lnTo>
                    <a:lnTo>
                      <a:pt x="1" y="12"/>
                    </a:lnTo>
                    <a:lnTo>
                      <a:pt x="1" y="12"/>
                    </a:lnTo>
                    <a:lnTo>
                      <a:pt x="1" y="12"/>
                    </a:lnTo>
                    <a:lnTo>
                      <a:pt x="0" y="12"/>
                    </a:lnTo>
                    <a:lnTo>
                      <a:pt x="0" y="10"/>
                    </a:lnTo>
                    <a:lnTo>
                      <a:pt x="0" y="10"/>
                    </a:lnTo>
                    <a:lnTo>
                      <a:pt x="0" y="10"/>
                    </a:lnTo>
                    <a:lnTo>
                      <a:pt x="0" y="10"/>
                    </a:lnTo>
                    <a:lnTo>
                      <a:pt x="0" y="10"/>
                    </a:lnTo>
                    <a:lnTo>
                      <a:pt x="0" y="10"/>
                    </a:lnTo>
                    <a:lnTo>
                      <a:pt x="0" y="10"/>
                    </a:lnTo>
                    <a:lnTo>
                      <a:pt x="0" y="9"/>
                    </a:lnTo>
                    <a:lnTo>
                      <a:pt x="0" y="9"/>
                    </a:lnTo>
                    <a:lnTo>
                      <a:pt x="0" y="9"/>
                    </a:lnTo>
                    <a:lnTo>
                      <a:pt x="0" y="9"/>
                    </a:lnTo>
                    <a:lnTo>
                      <a:pt x="0" y="9"/>
                    </a:lnTo>
                    <a:lnTo>
                      <a:pt x="0" y="9"/>
                    </a:lnTo>
                    <a:lnTo>
                      <a:pt x="0" y="8"/>
                    </a:lnTo>
                    <a:lnTo>
                      <a:pt x="0" y="8"/>
                    </a:lnTo>
                    <a:lnTo>
                      <a:pt x="0" y="8"/>
                    </a:lnTo>
                    <a:lnTo>
                      <a:pt x="0" y="8"/>
                    </a:lnTo>
                    <a:lnTo>
                      <a:pt x="0" y="8"/>
                    </a:lnTo>
                    <a:lnTo>
                      <a:pt x="0" y="8"/>
                    </a:lnTo>
                    <a:lnTo>
                      <a:pt x="0" y="7"/>
                    </a:lnTo>
                    <a:lnTo>
                      <a:pt x="0" y="7"/>
                    </a:lnTo>
                    <a:lnTo>
                      <a:pt x="1" y="7"/>
                    </a:lnTo>
                    <a:lnTo>
                      <a:pt x="1" y="7"/>
                    </a:lnTo>
                    <a:lnTo>
                      <a:pt x="1" y="7"/>
                    </a:lnTo>
                    <a:lnTo>
                      <a:pt x="1" y="7"/>
                    </a:lnTo>
                    <a:lnTo>
                      <a:pt x="1" y="7"/>
                    </a:lnTo>
                    <a:lnTo>
                      <a:pt x="1" y="6"/>
                    </a:lnTo>
                    <a:lnTo>
                      <a:pt x="1" y="6"/>
                    </a:lnTo>
                    <a:lnTo>
                      <a:pt x="1" y="6"/>
                    </a:lnTo>
                    <a:lnTo>
                      <a:pt x="1" y="6"/>
                    </a:lnTo>
                    <a:lnTo>
                      <a:pt x="1" y="6"/>
                    </a:lnTo>
                    <a:lnTo>
                      <a:pt x="1" y="6"/>
                    </a:lnTo>
                    <a:lnTo>
                      <a:pt x="1" y="5"/>
                    </a:lnTo>
                    <a:lnTo>
                      <a:pt x="1" y="5"/>
                    </a:lnTo>
                    <a:lnTo>
                      <a:pt x="1" y="5"/>
                    </a:lnTo>
                    <a:lnTo>
                      <a:pt x="1" y="5"/>
                    </a:lnTo>
                    <a:lnTo>
                      <a:pt x="1" y="5"/>
                    </a:lnTo>
                    <a:lnTo>
                      <a:pt x="1" y="5"/>
                    </a:lnTo>
                    <a:lnTo>
                      <a:pt x="1" y="5"/>
                    </a:lnTo>
                    <a:lnTo>
                      <a:pt x="2" y="5"/>
                    </a:lnTo>
                    <a:lnTo>
                      <a:pt x="2" y="4"/>
                    </a:lnTo>
                    <a:lnTo>
                      <a:pt x="2" y="4"/>
                    </a:lnTo>
                    <a:lnTo>
                      <a:pt x="2" y="4"/>
                    </a:lnTo>
                    <a:lnTo>
                      <a:pt x="2" y="4"/>
                    </a:lnTo>
                    <a:lnTo>
                      <a:pt x="2" y="4"/>
                    </a:lnTo>
                    <a:lnTo>
                      <a:pt x="2" y="4"/>
                    </a:lnTo>
                    <a:lnTo>
                      <a:pt x="2" y="4"/>
                    </a:lnTo>
                    <a:lnTo>
                      <a:pt x="2" y="3"/>
                    </a:lnTo>
                    <a:lnTo>
                      <a:pt x="2" y="3"/>
                    </a:lnTo>
                    <a:lnTo>
                      <a:pt x="2" y="3"/>
                    </a:lnTo>
                    <a:lnTo>
                      <a:pt x="3" y="3"/>
                    </a:lnTo>
                    <a:lnTo>
                      <a:pt x="3" y="3"/>
                    </a:lnTo>
                    <a:lnTo>
                      <a:pt x="3" y="3"/>
                    </a:lnTo>
                    <a:lnTo>
                      <a:pt x="3" y="3"/>
                    </a:lnTo>
                    <a:lnTo>
                      <a:pt x="3" y="3"/>
                    </a:lnTo>
                    <a:lnTo>
                      <a:pt x="3" y="3"/>
                    </a:lnTo>
                    <a:lnTo>
                      <a:pt x="3" y="2"/>
                    </a:lnTo>
                    <a:lnTo>
                      <a:pt x="3" y="2"/>
                    </a:lnTo>
                    <a:lnTo>
                      <a:pt x="3" y="2"/>
                    </a:lnTo>
                    <a:lnTo>
                      <a:pt x="3" y="2"/>
                    </a:lnTo>
                    <a:lnTo>
                      <a:pt x="3" y="2"/>
                    </a:lnTo>
                    <a:lnTo>
                      <a:pt x="3" y="2"/>
                    </a:lnTo>
                    <a:lnTo>
                      <a:pt x="3" y="2"/>
                    </a:lnTo>
                    <a:lnTo>
                      <a:pt x="3" y="2"/>
                    </a:lnTo>
                    <a:lnTo>
                      <a:pt x="3" y="2"/>
                    </a:lnTo>
                    <a:lnTo>
                      <a:pt x="3" y="2"/>
                    </a:lnTo>
                    <a:lnTo>
                      <a:pt x="3" y="1"/>
                    </a:lnTo>
                    <a:lnTo>
                      <a:pt x="4" y="1"/>
                    </a:lnTo>
                    <a:lnTo>
                      <a:pt x="4" y="1"/>
                    </a:lnTo>
                    <a:lnTo>
                      <a:pt x="4" y="1"/>
                    </a:lnTo>
                    <a:lnTo>
                      <a:pt x="4" y="1"/>
                    </a:lnTo>
                    <a:lnTo>
                      <a:pt x="4" y="1"/>
                    </a:lnTo>
                    <a:lnTo>
                      <a:pt x="4" y="1"/>
                    </a:lnTo>
                    <a:lnTo>
                      <a:pt x="4" y="1"/>
                    </a:lnTo>
                    <a:lnTo>
                      <a:pt x="5" y="1"/>
                    </a:lnTo>
                    <a:lnTo>
                      <a:pt x="5" y="1"/>
                    </a:lnTo>
                    <a:lnTo>
                      <a:pt x="5" y="1"/>
                    </a:lnTo>
                    <a:lnTo>
                      <a:pt x="5" y="1"/>
                    </a:lnTo>
                    <a:lnTo>
                      <a:pt x="5" y="1"/>
                    </a:lnTo>
                    <a:lnTo>
                      <a:pt x="5" y="1"/>
                    </a:lnTo>
                    <a:lnTo>
                      <a:pt x="5" y="0"/>
                    </a:lnTo>
                    <a:lnTo>
                      <a:pt x="6" y="0"/>
                    </a:lnTo>
                    <a:lnTo>
                      <a:pt x="6" y="0"/>
                    </a:lnTo>
                    <a:lnTo>
                      <a:pt x="6" y="0"/>
                    </a:lnTo>
                    <a:lnTo>
                      <a:pt x="6" y="0"/>
                    </a:lnTo>
                    <a:lnTo>
                      <a:pt x="6" y="0"/>
                    </a:lnTo>
                    <a:lnTo>
                      <a:pt x="6" y="0"/>
                    </a:lnTo>
                    <a:lnTo>
                      <a:pt x="6" y="0"/>
                    </a:lnTo>
                    <a:lnTo>
                      <a:pt x="7" y="0"/>
                    </a:lnTo>
                    <a:lnTo>
                      <a:pt x="7" y="0"/>
                    </a:lnTo>
                    <a:lnTo>
                      <a:pt x="7" y="0"/>
                    </a:lnTo>
                    <a:lnTo>
                      <a:pt x="7" y="0"/>
                    </a:lnTo>
                    <a:lnTo>
                      <a:pt x="7" y="0"/>
                    </a:lnTo>
                    <a:lnTo>
                      <a:pt x="7" y="0"/>
                    </a:lnTo>
                    <a:lnTo>
                      <a:pt x="8" y="0"/>
                    </a:lnTo>
                    <a:lnTo>
                      <a:pt x="8" y="0"/>
                    </a:lnTo>
                    <a:lnTo>
                      <a:pt x="8" y="0"/>
                    </a:lnTo>
                    <a:lnTo>
                      <a:pt x="8" y="0"/>
                    </a:lnTo>
                    <a:lnTo>
                      <a:pt x="8" y="0"/>
                    </a:lnTo>
                    <a:lnTo>
                      <a:pt x="8"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10" y="0"/>
                    </a:lnTo>
                    <a:lnTo>
                      <a:pt x="10" y="0"/>
                    </a:lnTo>
                    <a:lnTo>
                      <a:pt x="10" y="0"/>
                    </a:lnTo>
                    <a:lnTo>
                      <a:pt x="10" y="0"/>
                    </a:lnTo>
                    <a:lnTo>
                      <a:pt x="10" y="0"/>
                    </a:lnTo>
                    <a:lnTo>
                      <a:pt x="10" y="0"/>
                    </a:lnTo>
                    <a:lnTo>
                      <a:pt x="10" y="1"/>
                    </a:lnTo>
                    <a:lnTo>
                      <a:pt x="11" y="1"/>
                    </a:lnTo>
                    <a:lnTo>
                      <a:pt x="11" y="1"/>
                    </a:lnTo>
                    <a:lnTo>
                      <a:pt x="11" y="1"/>
                    </a:lnTo>
                    <a:lnTo>
                      <a:pt x="11" y="1"/>
                    </a:lnTo>
                    <a:lnTo>
                      <a:pt x="11" y="1"/>
                    </a:lnTo>
                    <a:lnTo>
                      <a:pt x="11" y="1"/>
                    </a:lnTo>
                    <a:lnTo>
                      <a:pt x="11" y="1"/>
                    </a:lnTo>
                    <a:lnTo>
                      <a:pt x="12" y="1"/>
                    </a:lnTo>
                    <a:lnTo>
                      <a:pt x="12" y="1"/>
                    </a:lnTo>
                    <a:lnTo>
                      <a:pt x="12" y="1"/>
                    </a:lnTo>
                    <a:lnTo>
                      <a:pt x="12" y="1"/>
                    </a:lnTo>
                    <a:lnTo>
                      <a:pt x="12" y="1"/>
                    </a:lnTo>
                    <a:lnTo>
                      <a:pt x="12" y="1"/>
                    </a:lnTo>
                    <a:lnTo>
                      <a:pt x="12" y="2"/>
                    </a:lnTo>
                    <a:lnTo>
                      <a:pt x="13" y="2"/>
                    </a:lnTo>
                    <a:lnTo>
                      <a:pt x="13" y="2"/>
                    </a:lnTo>
                    <a:lnTo>
                      <a:pt x="13" y="2"/>
                    </a:lnTo>
                    <a:lnTo>
                      <a:pt x="13" y="2"/>
                    </a:lnTo>
                    <a:lnTo>
                      <a:pt x="13" y="2"/>
                    </a:lnTo>
                    <a:lnTo>
                      <a:pt x="13" y="2"/>
                    </a:lnTo>
                    <a:lnTo>
                      <a:pt x="13" y="2"/>
                    </a:lnTo>
                    <a:lnTo>
                      <a:pt x="13" y="2"/>
                    </a:lnTo>
                    <a:lnTo>
                      <a:pt x="14" y="2"/>
                    </a:lnTo>
                    <a:lnTo>
                      <a:pt x="14" y="3"/>
                    </a:lnTo>
                    <a:lnTo>
                      <a:pt x="14" y="3"/>
                    </a:lnTo>
                    <a:lnTo>
                      <a:pt x="14" y="3"/>
                    </a:lnTo>
                    <a:lnTo>
                      <a:pt x="14" y="3"/>
                    </a:lnTo>
                    <a:lnTo>
                      <a:pt x="14" y="3"/>
                    </a:lnTo>
                    <a:lnTo>
                      <a:pt x="14" y="3"/>
                    </a:lnTo>
                    <a:lnTo>
                      <a:pt x="14" y="3"/>
                    </a:lnTo>
                    <a:lnTo>
                      <a:pt x="14" y="3"/>
                    </a:lnTo>
                    <a:lnTo>
                      <a:pt x="15" y="3"/>
                    </a:lnTo>
                    <a:lnTo>
                      <a:pt x="15" y="4"/>
                    </a:lnTo>
                    <a:lnTo>
                      <a:pt x="15" y="4"/>
                    </a:lnTo>
                    <a:lnTo>
                      <a:pt x="15" y="4"/>
                    </a:lnTo>
                    <a:lnTo>
                      <a:pt x="15" y="4"/>
                    </a:lnTo>
                    <a:lnTo>
                      <a:pt x="15" y="4"/>
                    </a:lnTo>
                    <a:lnTo>
                      <a:pt x="15" y="4"/>
                    </a:lnTo>
                    <a:lnTo>
                      <a:pt x="15" y="4"/>
                    </a:lnTo>
                    <a:lnTo>
                      <a:pt x="15" y="5"/>
                    </a:lnTo>
                    <a:lnTo>
                      <a:pt x="15" y="5"/>
                    </a:lnTo>
                    <a:lnTo>
                      <a:pt x="15" y="5"/>
                    </a:lnTo>
                    <a:lnTo>
                      <a:pt x="15" y="5"/>
                    </a:lnTo>
                    <a:lnTo>
                      <a:pt x="16" y="5"/>
                    </a:lnTo>
                    <a:lnTo>
                      <a:pt x="16" y="5"/>
                    </a:lnTo>
                    <a:lnTo>
                      <a:pt x="16" y="5"/>
                    </a:lnTo>
                    <a:lnTo>
                      <a:pt x="16" y="5"/>
                    </a:lnTo>
                    <a:lnTo>
                      <a:pt x="16" y="6"/>
                    </a:lnTo>
                    <a:lnTo>
                      <a:pt x="16" y="6"/>
                    </a:lnTo>
                    <a:lnTo>
                      <a:pt x="16" y="6"/>
                    </a:lnTo>
                    <a:lnTo>
                      <a:pt x="16" y="6"/>
                    </a:lnTo>
                    <a:lnTo>
                      <a:pt x="16" y="6"/>
                    </a:lnTo>
                    <a:lnTo>
                      <a:pt x="16" y="6"/>
                    </a:lnTo>
                    <a:lnTo>
                      <a:pt x="16" y="7"/>
                    </a:lnTo>
                    <a:lnTo>
                      <a:pt x="16" y="7"/>
                    </a:lnTo>
                    <a:lnTo>
                      <a:pt x="16" y="7"/>
                    </a:lnTo>
                    <a:lnTo>
                      <a:pt x="16" y="7"/>
                    </a:lnTo>
                    <a:lnTo>
                      <a:pt x="16" y="7"/>
                    </a:lnTo>
                    <a:lnTo>
                      <a:pt x="16" y="7"/>
                    </a:lnTo>
                    <a:lnTo>
                      <a:pt x="16" y="7"/>
                    </a:lnTo>
                    <a:lnTo>
                      <a:pt x="16" y="8"/>
                    </a:lnTo>
                    <a:lnTo>
                      <a:pt x="16" y="8"/>
                    </a:lnTo>
                    <a:lnTo>
                      <a:pt x="16" y="8"/>
                    </a:lnTo>
                    <a:lnTo>
                      <a:pt x="16" y="8"/>
                    </a:lnTo>
                    <a:lnTo>
                      <a:pt x="16" y="8"/>
                    </a:lnTo>
                    <a:lnTo>
                      <a:pt x="16" y="8"/>
                    </a:lnTo>
                    <a:lnTo>
                      <a:pt x="16" y="9"/>
                    </a:lnTo>
                    <a:lnTo>
                      <a:pt x="16" y="9"/>
                    </a:lnTo>
                    <a:lnTo>
                      <a:pt x="16" y="9"/>
                    </a:lnTo>
                    <a:lnTo>
                      <a:pt x="16" y="9"/>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83" name="Freeform 177"/>
              <p:cNvSpPr>
                <a:spLocks/>
              </p:cNvSpPr>
              <p:nvPr/>
            </p:nvSpPr>
            <p:spPr bwMode="auto">
              <a:xfrm>
                <a:off x="5030" y="2916"/>
                <a:ext cx="16" cy="20"/>
              </a:xfrm>
              <a:custGeom>
                <a:avLst/>
                <a:gdLst>
                  <a:gd name="T0" fmla="*/ 16 w 16"/>
                  <a:gd name="T1" fmla="*/ 11 h 20"/>
                  <a:gd name="T2" fmla="*/ 16 w 16"/>
                  <a:gd name="T3" fmla="*/ 11 h 20"/>
                  <a:gd name="T4" fmla="*/ 16 w 16"/>
                  <a:gd name="T5" fmla="*/ 12 h 20"/>
                  <a:gd name="T6" fmla="*/ 15 w 16"/>
                  <a:gd name="T7" fmla="*/ 13 h 20"/>
                  <a:gd name="T8" fmla="*/ 15 w 16"/>
                  <a:gd name="T9" fmla="*/ 14 h 20"/>
                  <a:gd name="T10" fmla="*/ 14 w 16"/>
                  <a:gd name="T11" fmla="*/ 15 h 20"/>
                  <a:gd name="T12" fmla="*/ 14 w 16"/>
                  <a:gd name="T13" fmla="*/ 16 h 20"/>
                  <a:gd name="T14" fmla="*/ 13 w 16"/>
                  <a:gd name="T15" fmla="*/ 16 h 20"/>
                  <a:gd name="T16" fmla="*/ 12 w 16"/>
                  <a:gd name="T17" fmla="*/ 17 h 20"/>
                  <a:gd name="T18" fmla="*/ 12 w 16"/>
                  <a:gd name="T19" fmla="*/ 17 h 20"/>
                  <a:gd name="T20" fmla="*/ 11 w 16"/>
                  <a:gd name="T21" fmla="*/ 19 h 20"/>
                  <a:gd name="T22" fmla="*/ 10 w 16"/>
                  <a:gd name="T23" fmla="*/ 19 h 20"/>
                  <a:gd name="T24" fmla="*/ 9 w 16"/>
                  <a:gd name="T25" fmla="*/ 20 h 20"/>
                  <a:gd name="T26" fmla="*/ 9 w 16"/>
                  <a:gd name="T27" fmla="*/ 20 h 20"/>
                  <a:gd name="T28" fmla="*/ 8 w 16"/>
                  <a:gd name="T29" fmla="*/ 20 h 20"/>
                  <a:gd name="T30" fmla="*/ 7 w 16"/>
                  <a:gd name="T31" fmla="*/ 20 h 20"/>
                  <a:gd name="T32" fmla="*/ 6 w 16"/>
                  <a:gd name="T33" fmla="*/ 20 h 20"/>
                  <a:gd name="T34" fmla="*/ 5 w 16"/>
                  <a:gd name="T35" fmla="*/ 19 h 20"/>
                  <a:gd name="T36" fmla="*/ 4 w 16"/>
                  <a:gd name="T37" fmla="*/ 19 h 20"/>
                  <a:gd name="T38" fmla="*/ 4 w 16"/>
                  <a:gd name="T39" fmla="*/ 19 h 20"/>
                  <a:gd name="T40" fmla="*/ 3 w 16"/>
                  <a:gd name="T41" fmla="*/ 17 h 20"/>
                  <a:gd name="T42" fmla="*/ 3 w 16"/>
                  <a:gd name="T43" fmla="*/ 17 h 20"/>
                  <a:gd name="T44" fmla="*/ 2 w 16"/>
                  <a:gd name="T45" fmla="*/ 16 h 20"/>
                  <a:gd name="T46" fmla="*/ 2 w 16"/>
                  <a:gd name="T47" fmla="*/ 15 h 20"/>
                  <a:gd name="T48" fmla="*/ 1 w 16"/>
                  <a:gd name="T49" fmla="*/ 14 h 20"/>
                  <a:gd name="T50" fmla="*/ 1 w 16"/>
                  <a:gd name="T51" fmla="*/ 14 h 20"/>
                  <a:gd name="T52" fmla="*/ 0 w 16"/>
                  <a:gd name="T53" fmla="*/ 13 h 20"/>
                  <a:gd name="T54" fmla="*/ 0 w 16"/>
                  <a:gd name="T55" fmla="*/ 12 h 20"/>
                  <a:gd name="T56" fmla="*/ 0 w 16"/>
                  <a:gd name="T57" fmla="*/ 11 h 20"/>
                  <a:gd name="T58" fmla="*/ 0 w 16"/>
                  <a:gd name="T59" fmla="*/ 10 h 20"/>
                  <a:gd name="T60" fmla="*/ 0 w 16"/>
                  <a:gd name="T61" fmla="*/ 9 h 20"/>
                  <a:gd name="T62" fmla="*/ 0 w 16"/>
                  <a:gd name="T63" fmla="*/ 8 h 20"/>
                  <a:gd name="T64" fmla="*/ 0 w 16"/>
                  <a:gd name="T65" fmla="*/ 7 h 20"/>
                  <a:gd name="T66" fmla="*/ 1 w 16"/>
                  <a:gd name="T67" fmla="*/ 5 h 20"/>
                  <a:gd name="T68" fmla="*/ 1 w 16"/>
                  <a:gd name="T69" fmla="*/ 4 h 20"/>
                  <a:gd name="T70" fmla="*/ 1 w 16"/>
                  <a:gd name="T71" fmla="*/ 4 h 20"/>
                  <a:gd name="T72" fmla="*/ 2 w 16"/>
                  <a:gd name="T73" fmla="*/ 3 h 20"/>
                  <a:gd name="T74" fmla="*/ 3 w 16"/>
                  <a:gd name="T75" fmla="*/ 2 h 20"/>
                  <a:gd name="T76" fmla="*/ 3 w 16"/>
                  <a:gd name="T77" fmla="*/ 1 h 20"/>
                  <a:gd name="T78" fmla="*/ 3 w 16"/>
                  <a:gd name="T79" fmla="*/ 1 h 20"/>
                  <a:gd name="T80" fmla="*/ 4 w 16"/>
                  <a:gd name="T81" fmla="*/ 1 h 20"/>
                  <a:gd name="T82" fmla="*/ 5 w 16"/>
                  <a:gd name="T83" fmla="*/ 0 h 20"/>
                  <a:gd name="T84" fmla="*/ 6 w 16"/>
                  <a:gd name="T85" fmla="*/ 0 h 20"/>
                  <a:gd name="T86" fmla="*/ 7 w 16"/>
                  <a:gd name="T87" fmla="*/ 0 h 20"/>
                  <a:gd name="T88" fmla="*/ 8 w 16"/>
                  <a:gd name="T89" fmla="*/ 0 h 20"/>
                  <a:gd name="T90" fmla="*/ 9 w 16"/>
                  <a:gd name="T91" fmla="*/ 0 h 20"/>
                  <a:gd name="T92" fmla="*/ 9 w 16"/>
                  <a:gd name="T93" fmla="*/ 0 h 20"/>
                  <a:gd name="T94" fmla="*/ 10 w 16"/>
                  <a:gd name="T95" fmla="*/ 0 h 20"/>
                  <a:gd name="T96" fmla="*/ 10 w 16"/>
                  <a:gd name="T97" fmla="*/ 0 h 20"/>
                  <a:gd name="T98" fmla="*/ 11 w 16"/>
                  <a:gd name="T99" fmla="*/ 1 h 20"/>
                  <a:gd name="T100" fmla="*/ 12 w 16"/>
                  <a:gd name="T101" fmla="*/ 1 h 20"/>
                  <a:gd name="T102" fmla="*/ 13 w 16"/>
                  <a:gd name="T103" fmla="*/ 2 h 20"/>
                  <a:gd name="T104" fmla="*/ 14 w 16"/>
                  <a:gd name="T105" fmla="*/ 3 h 20"/>
                  <a:gd name="T106" fmla="*/ 14 w 16"/>
                  <a:gd name="T107" fmla="*/ 3 h 20"/>
                  <a:gd name="T108" fmla="*/ 15 w 16"/>
                  <a:gd name="T109" fmla="*/ 4 h 20"/>
                  <a:gd name="T110" fmla="*/ 15 w 16"/>
                  <a:gd name="T111" fmla="*/ 5 h 20"/>
                  <a:gd name="T112" fmla="*/ 15 w 16"/>
                  <a:gd name="T113" fmla="*/ 7 h 20"/>
                  <a:gd name="T114" fmla="*/ 16 w 16"/>
                  <a:gd name="T115" fmla="*/ 8 h 20"/>
                  <a:gd name="T116" fmla="*/ 16 w 16"/>
                  <a:gd name="T117" fmla="*/ 9 h 20"/>
                  <a:gd name="T118" fmla="*/ 16 w 16"/>
                  <a:gd name="T1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 h="20">
                    <a:moveTo>
                      <a:pt x="16" y="10"/>
                    </a:moveTo>
                    <a:lnTo>
                      <a:pt x="16" y="10"/>
                    </a:lnTo>
                    <a:lnTo>
                      <a:pt x="16" y="10"/>
                    </a:lnTo>
                    <a:lnTo>
                      <a:pt x="16" y="10"/>
                    </a:lnTo>
                    <a:lnTo>
                      <a:pt x="16" y="10"/>
                    </a:lnTo>
                    <a:lnTo>
                      <a:pt x="16" y="11"/>
                    </a:lnTo>
                    <a:lnTo>
                      <a:pt x="16" y="11"/>
                    </a:lnTo>
                    <a:lnTo>
                      <a:pt x="16" y="11"/>
                    </a:lnTo>
                    <a:lnTo>
                      <a:pt x="16" y="11"/>
                    </a:lnTo>
                    <a:lnTo>
                      <a:pt x="16" y="11"/>
                    </a:lnTo>
                    <a:lnTo>
                      <a:pt x="16" y="11"/>
                    </a:lnTo>
                    <a:lnTo>
                      <a:pt x="16" y="11"/>
                    </a:lnTo>
                    <a:lnTo>
                      <a:pt x="16" y="12"/>
                    </a:lnTo>
                    <a:lnTo>
                      <a:pt x="16" y="12"/>
                    </a:lnTo>
                    <a:lnTo>
                      <a:pt x="16" y="12"/>
                    </a:lnTo>
                    <a:lnTo>
                      <a:pt x="16" y="12"/>
                    </a:lnTo>
                    <a:lnTo>
                      <a:pt x="16" y="12"/>
                    </a:lnTo>
                    <a:lnTo>
                      <a:pt x="16" y="12"/>
                    </a:lnTo>
                    <a:lnTo>
                      <a:pt x="16" y="13"/>
                    </a:lnTo>
                    <a:lnTo>
                      <a:pt x="15" y="13"/>
                    </a:lnTo>
                    <a:lnTo>
                      <a:pt x="15" y="13"/>
                    </a:lnTo>
                    <a:lnTo>
                      <a:pt x="15" y="13"/>
                    </a:lnTo>
                    <a:lnTo>
                      <a:pt x="15" y="13"/>
                    </a:lnTo>
                    <a:lnTo>
                      <a:pt x="15" y="13"/>
                    </a:lnTo>
                    <a:lnTo>
                      <a:pt x="15" y="13"/>
                    </a:lnTo>
                    <a:lnTo>
                      <a:pt x="15" y="14"/>
                    </a:lnTo>
                    <a:lnTo>
                      <a:pt x="15" y="14"/>
                    </a:lnTo>
                    <a:lnTo>
                      <a:pt x="15" y="14"/>
                    </a:lnTo>
                    <a:lnTo>
                      <a:pt x="15" y="14"/>
                    </a:lnTo>
                    <a:lnTo>
                      <a:pt x="15" y="14"/>
                    </a:lnTo>
                    <a:lnTo>
                      <a:pt x="15" y="14"/>
                    </a:lnTo>
                    <a:lnTo>
                      <a:pt x="15" y="14"/>
                    </a:lnTo>
                    <a:lnTo>
                      <a:pt x="15" y="15"/>
                    </a:lnTo>
                    <a:lnTo>
                      <a:pt x="14" y="15"/>
                    </a:lnTo>
                    <a:lnTo>
                      <a:pt x="14" y="15"/>
                    </a:lnTo>
                    <a:lnTo>
                      <a:pt x="14" y="15"/>
                    </a:lnTo>
                    <a:lnTo>
                      <a:pt x="14" y="15"/>
                    </a:lnTo>
                    <a:lnTo>
                      <a:pt x="14" y="15"/>
                    </a:lnTo>
                    <a:lnTo>
                      <a:pt x="14" y="15"/>
                    </a:lnTo>
                    <a:lnTo>
                      <a:pt x="14" y="15"/>
                    </a:lnTo>
                    <a:lnTo>
                      <a:pt x="14" y="16"/>
                    </a:lnTo>
                    <a:lnTo>
                      <a:pt x="14" y="16"/>
                    </a:lnTo>
                    <a:lnTo>
                      <a:pt x="14" y="16"/>
                    </a:lnTo>
                    <a:lnTo>
                      <a:pt x="14" y="16"/>
                    </a:lnTo>
                    <a:lnTo>
                      <a:pt x="13" y="16"/>
                    </a:lnTo>
                    <a:lnTo>
                      <a:pt x="13" y="16"/>
                    </a:lnTo>
                    <a:lnTo>
                      <a:pt x="13" y="16"/>
                    </a:lnTo>
                    <a:lnTo>
                      <a:pt x="13" y="16"/>
                    </a:lnTo>
                    <a:lnTo>
                      <a:pt x="13" y="16"/>
                    </a:lnTo>
                    <a:lnTo>
                      <a:pt x="13" y="17"/>
                    </a:lnTo>
                    <a:lnTo>
                      <a:pt x="13" y="17"/>
                    </a:lnTo>
                    <a:lnTo>
                      <a:pt x="13" y="17"/>
                    </a:lnTo>
                    <a:lnTo>
                      <a:pt x="12" y="17"/>
                    </a:lnTo>
                    <a:lnTo>
                      <a:pt x="12" y="17"/>
                    </a:lnTo>
                    <a:lnTo>
                      <a:pt x="12" y="17"/>
                    </a:lnTo>
                    <a:lnTo>
                      <a:pt x="12" y="17"/>
                    </a:lnTo>
                    <a:lnTo>
                      <a:pt x="12" y="17"/>
                    </a:lnTo>
                    <a:lnTo>
                      <a:pt x="12" y="17"/>
                    </a:lnTo>
                    <a:lnTo>
                      <a:pt x="12" y="17"/>
                    </a:lnTo>
                    <a:lnTo>
                      <a:pt x="12" y="17"/>
                    </a:lnTo>
                    <a:lnTo>
                      <a:pt x="11" y="19"/>
                    </a:lnTo>
                    <a:lnTo>
                      <a:pt x="11" y="19"/>
                    </a:lnTo>
                    <a:lnTo>
                      <a:pt x="11" y="19"/>
                    </a:lnTo>
                    <a:lnTo>
                      <a:pt x="11" y="19"/>
                    </a:lnTo>
                    <a:lnTo>
                      <a:pt x="11" y="19"/>
                    </a:lnTo>
                    <a:lnTo>
                      <a:pt x="11" y="19"/>
                    </a:lnTo>
                    <a:lnTo>
                      <a:pt x="11" y="19"/>
                    </a:lnTo>
                    <a:lnTo>
                      <a:pt x="10" y="19"/>
                    </a:lnTo>
                    <a:lnTo>
                      <a:pt x="10" y="19"/>
                    </a:lnTo>
                    <a:lnTo>
                      <a:pt x="10" y="19"/>
                    </a:lnTo>
                    <a:lnTo>
                      <a:pt x="10" y="19"/>
                    </a:lnTo>
                    <a:lnTo>
                      <a:pt x="10" y="19"/>
                    </a:lnTo>
                    <a:lnTo>
                      <a:pt x="10" y="19"/>
                    </a:lnTo>
                    <a:lnTo>
                      <a:pt x="10" y="19"/>
                    </a:lnTo>
                    <a:lnTo>
                      <a:pt x="9" y="19"/>
                    </a:lnTo>
                    <a:lnTo>
                      <a:pt x="9" y="19"/>
                    </a:lnTo>
                    <a:lnTo>
                      <a:pt x="9" y="19"/>
                    </a:lnTo>
                    <a:lnTo>
                      <a:pt x="9" y="20"/>
                    </a:lnTo>
                    <a:lnTo>
                      <a:pt x="9" y="20"/>
                    </a:lnTo>
                    <a:lnTo>
                      <a:pt x="9" y="20"/>
                    </a:lnTo>
                    <a:lnTo>
                      <a:pt x="9" y="20"/>
                    </a:lnTo>
                    <a:lnTo>
                      <a:pt x="9" y="20"/>
                    </a:lnTo>
                    <a:lnTo>
                      <a:pt x="9" y="20"/>
                    </a:lnTo>
                    <a:lnTo>
                      <a:pt x="9" y="20"/>
                    </a:lnTo>
                    <a:lnTo>
                      <a:pt x="9" y="20"/>
                    </a:lnTo>
                    <a:lnTo>
                      <a:pt x="9" y="20"/>
                    </a:lnTo>
                    <a:lnTo>
                      <a:pt x="9" y="20"/>
                    </a:lnTo>
                    <a:lnTo>
                      <a:pt x="8" y="20"/>
                    </a:lnTo>
                    <a:lnTo>
                      <a:pt x="8" y="20"/>
                    </a:lnTo>
                    <a:lnTo>
                      <a:pt x="8" y="20"/>
                    </a:lnTo>
                    <a:lnTo>
                      <a:pt x="8" y="20"/>
                    </a:lnTo>
                    <a:lnTo>
                      <a:pt x="8" y="20"/>
                    </a:lnTo>
                    <a:lnTo>
                      <a:pt x="8" y="20"/>
                    </a:lnTo>
                    <a:lnTo>
                      <a:pt x="7" y="20"/>
                    </a:lnTo>
                    <a:lnTo>
                      <a:pt x="7" y="20"/>
                    </a:lnTo>
                    <a:lnTo>
                      <a:pt x="7" y="20"/>
                    </a:lnTo>
                    <a:lnTo>
                      <a:pt x="7" y="20"/>
                    </a:lnTo>
                    <a:lnTo>
                      <a:pt x="7" y="20"/>
                    </a:lnTo>
                    <a:lnTo>
                      <a:pt x="7" y="20"/>
                    </a:lnTo>
                    <a:lnTo>
                      <a:pt x="6" y="20"/>
                    </a:lnTo>
                    <a:lnTo>
                      <a:pt x="6" y="20"/>
                    </a:lnTo>
                    <a:lnTo>
                      <a:pt x="6" y="20"/>
                    </a:lnTo>
                    <a:lnTo>
                      <a:pt x="6" y="20"/>
                    </a:lnTo>
                    <a:lnTo>
                      <a:pt x="6" y="20"/>
                    </a:lnTo>
                    <a:lnTo>
                      <a:pt x="6" y="19"/>
                    </a:lnTo>
                    <a:lnTo>
                      <a:pt x="6" y="19"/>
                    </a:lnTo>
                    <a:lnTo>
                      <a:pt x="5" y="19"/>
                    </a:lnTo>
                    <a:lnTo>
                      <a:pt x="5" y="19"/>
                    </a:lnTo>
                    <a:lnTo>
                      <a:pt x="5" y="19"/>
                    </a:lnTo>
                    <a:lnTo>
                      <a:pt x="5" y="19"/>
                    </a:lnTo>
                    <a:lnTo>
                      <a:pt x="5" y="19"/>
                    </a:lnTo>
                    <a:lnTo>
                      <a:pt x="5" y="19"/>
                    </a:lnTo>
                    <a:lnTo>
                      <a:pt x="5" y="19"/>
                    </a:lnTo>
                    <a:lnTo>
                      <a:pt x="4" y="19"/>
                    </a:lnTo>
                    <a:lnTo>
                      <a:pt x="4" y="19"/>
                    </a:lnTo>
                    <a:lnTo>
                      <a:pt x="4" y="19"/>
                    </a:lnTo>
                    <a:lnTo>
                      <a:pt x="4" y="19"/>
                    </a:lnTo>
                    <a:lnTo>
                      <a:pt x="4" y="19"/>
                    </a:lnTo>
                    <a:lnTo>
                      <a:pt x="4" y="19"/>
                    </a:lnTo>
                    <a:lnTo>
                      <a:pt x="4" y="19"/>
                    </a:lnTo>
                    <a:lnTo>
                      <a:pt x="3" y="19"/>
                    </a:lnTo>
                    <a:lnTo>
                      <a:pt x="3" y="17"/>
                    </a:lnTo>
                    <a:lnTo>
                      <a:pt x="3" y="17"/>
                    </a:lnTo>
                    <a:lnTo>
                      <a:pt x="3" y="17"/>
                    </a:lnTo>
                    <a:lnTo>
                      <a:pt x="3" y="17"/>
                    </a:lnTo>
                    <a:lnTo>
                      <a:pt x="3" y="17"/>
                    </a:lnTo>
                    <a:lnTo>
                      <a:pt x="3" y="17"/>
                    </a:lnTo>
                    <a:lnTo>
                      <a:pt x="3" y="17"/>
                    </a:lnTo>
                    <a:lnTo>
                      <a:pt x="3" y="17"/>
                    </a:lnTo>
                    <a:lnTo>
                      <a:pt x="3" y="17"/>
                    </a:lnTo>
                    <a:lnTo>
                      <a:pt x="3" y="17"/>
                    </a:lnTo>
                    <a:lnTo>
                      <a:pt x="3" y="17"/>
                    </a:lnTo>
                    <a:lnTo>
                      <a:pt x="3" y="16"/>
                    </a:lnTo>
                    <a:lnTo>
                      <a:pt x="3" y="16"/>
                    </a:lnTo>
                    <a:lnTo>
                      <a:pt x="3" y="16"/>
                    </a:lnTo>
                    <a:lnTo>
                      <a:pt x="2" y="16"/>
                    </a:lnTo>
                    <a:lnTo>
                      <a:pt x="2" y="16"/>
                    </a:lnTo>
                    <a:lnTo>
                      <a:pt x="2" y="16"/>
                    </a:lnTo>
                    <a:lnTo>
                      <a:pt x="2" y="16"/>
                    </a:lnTo>
                    <a:lnTo>
                      <a:pt x="2" y="16"/>
                    </a:lnTo>
                    <a:lnTo>
                      <a:pt x="2" y="16"/>
                    </a:lnTo>
                    <a:lnTo>
                      <a:pt x="2" y="15"/>
                    </a:lnTo>
                    <a:lnTo>
                      <a:pt x="2" y="15"/>
                    </a:lnTo>
                    <a:lnTo>
                      <a:pt x="2" y="15"/>
                    </a:lnTo>
                    <a:lnTo>
                      <a:pt x="2" y="15"/>
                    </a:lnTo>
                    <a:lnTo>
                      <a:pt x="1" y="15"/>
                    </a:lnTo>
                    <a:lnTo>
                      <a:pt x="1" y="15"/>
                    </a:lnTo>
                    <a:lnTo>
                      <a:pt x="1" y="15"/>
                    </a:lnTo>
                    <a:lnTo>
                      <a:pt x="1" y="15"/>
                    </a:lnTo>
                    <a:lnTo>
                      <a:pt x="1" y="14"/>
                    </a:lnTo>
                    <a:lnTo>
                      <a:pt x="1" y="14"/>
                    </a:lnTo>
                    <a:lnTo>
                      <a:pt x="1" y="14"/>
                    </a:lnTo>
                    <a:lnTo>
                      <a:pt x="1" y="14"/>
                    </a:lnTo>
                    <a:lnTo>
                      <a:pt x="1" y="14"/>
                    </a:lnTo>
                    <a:lnTo>
                      <a:pt x="1" y="14"/>
                    </a:lnTo>
                    <a:lnTo>
                      <a:pt x="1" y="14"/>
                    </a:lnTo>
                    <a:lnTo>
                      <a:pt x="1" y="13"/>
                    </a:lnTo>
                    <a:lnTo>
                      <a:pt x="1" y="13"/>
                    </a:lnTo>
                    <a:lnTo>
                      <a:pt x="1" y="13"/>
                    </a:lnTo>
                    <a:lnTo>
                      <a:pt x="0" y="13"/>
                    </a:lnTo>
                    <a:lnTo>
                      <a:pt x="0" y="13"/>
                    </a:lnTo>
                    <a:lnTo>
                      <a:pt x="0" y="13"/>
                    </a:lnTo>
                    <a:lnTo>
                      <a:pt x="0" y="13"/>
                    </a:lnTo>
                    <a:lnTo>
                      <a:pt x="0" y="12"/>
                    </a:lnTo>
                    <a:lnTo>
                      <a:pt x="0" y="12"/>
                    </a:lnTo>
                    <a:lnTo>
                      <a:pt x="0" y="12"/>
                    </a:lnTo>
                    <a:lnTo>
                      <a:pt x="0" y="12"/>
                    </a:lnTo>
                    <a:lnTo>
                      <a:pt x="0" y="12"/>
                    </a:lnTo>
                    <a:lnTo>
                      <a:pt x="0" y="12"/>
                    </a:lnTo>
                    <a:lnTo>
                      <a:pt x="0" y="11"/>
                    </a:lnTo>
                    <a:lnTo>
                      <a:pt x="0" y="11"/>
                    </a:lnTo>
                    <a:lnTo>
                      <a:pt x="0" y="11"/>
                    </a:lnTo>
                    <a:lnTo>
                      <a:pt x="0" y="11"/>
                    </a:lnTo>
                    <a:lnTo>
                      <a:pt x="0" y="11"/>
                    </a:lnTo>
                    <a:lnTo>
                      <a:pt x="0" y="11"/>
                    </a:lnTo>
                    <a:lnTo>
                      <a:pt x="0" y="11"/>
                    </a:lnTo>
                    <a:lnTo>
                      <a:pt x="0" y="10"/>
                    </a:lnTo>
                    <a:lnTo>
                      <a:pt x="0" y="10"/>
                    </a:lnTo>
                    <a:lnTo>
                      <a:pt x="0" y="10"/>
                    </a:lnTo>
                    <a:lnTo>
                      <a:pt x="0" y="10"/>
                    </a:lnTo>
                    <a:lnTo>
                      <a:pt x="0" y="10"/>
                    </a:lnTo>
                    <a:lnTo>
                      <a:pt x="0" y="10"/>
                    </a:lnTo>
                    <a:lnTo>
                      <a:pt x="0" y="9"/>
                    </a:lnTo>
                    <a:lnTo>
                      <a:pt x="0" y="9"/>
                    </a:lnTo>
                    <a:lnTo>
                      <a:pt x="0" y="9"/>
                    </a:lnTo>
                    <a:lnTo>
                      <a:pt x="0" y="9"/>
                    </a:lnTo>
                    <a:lnTo>
                      <a:pt x="0" y="9"/>
                    </a:lnTo>
                    <a:lnTo>
                      <a:pt x="0" y="9"/>
                    </a:lnTo>
                    <a:lnTo>
                      <a:pt x="0" y="8"/>
                    </a:lnTo>
                    <a:lnTo>
                      <a:pt x="0" y="8"/>
                    </a:lnTo>
                    <a:lnTo>
                      <a:pt x="0" y="8"/>
                    </a:lnTo>
                    <a:lnTo>
                      <a:pt x="0" y="8"/>
                    </a:lnTo>
                    <a:lnTo>
                      <a:pt x="0" y="8"/>
                    </a:lnTo>
                    <a:lnTo>
                      <a:pt x="0" y="8"/>
                    </a:lnTo>
                    <a:lnTo>
                      <a:pt x="0" y="8"/>
                    </a:lnTo>
                    <a:lnTo>
                      <a:pt x="0" y="7"/>
                    </a:lnTo>
                    <a:lnTo>
                      <a:pt x="0" y="7"/>
                    </a:lnTo>
                    <a:lnTo>
                      <a:pt x="0" y="7"/>
                    </a:lnTo>
                    <a:lnTo>
                      <a:pt x="0" y="7"/>
                    </a:lnTo>
                    <a:lnTo>
                      <a:pt x="0" y="7"/>
                    </a:lnTo>
                    <a:lnTo>
                      <a:pt x="0" y="7"/>
                    </a:lnTo>
                    <a:lnTo>
                      <a:pt x="0" y="5"/>
                    </a:lnTo>
                    <a:lnTo>
                      <a:pt x="1" y="5"/>
                    </a:lnTo>
                    <a:lnTo>
                      <a:pt x="1" y="5"/>
                    </a:lnTo>
                    <a:lnTo>
                      <a:pt x="1" y="5"/>
                    </a:lnTo>
                    <a:lnTo>
                      <a:pt x="1" y="5"/>
                    </a:lnTo>
                    <a:lnTo>
                      <a:pt x="1" y="5"/>
                    </a:lnTo>
                    <a:lnTo>
                      <a:pt x="1" y="5"/>
                    </a:lnTo>
                    <a:lnTo>
                      <a:pt x="1" y="4"/>
                    </a:lnTo>
                    <a:lnTo>
                      <a:pt x="1" y="4"/>
                    </a:lnTo>
                    <a:lnTo>
                      <a:pt x="1" y="4"/>
                    </a:lnTo>
                    <a:lnTo>
                      <a:pt x="1" y="4"/>
                    </a:lnTo>
                    <a:lnTo>
                      <a:pt x="1" y="4"/>
                    </a:lnTo>
                    <a:lnTo>
                      <a:pt x="1" y="4"/>
                    </a:lnTo>
                    <a:lnTo>
                      <a:pt x="1" y="4"/>
                    </a:lnTo>
                    <a:lnTo>
                      <a:pt x="1" y="4"/>
                    </a:lnTo>
                    <a:lnTo>
                      <a:pt x="2" y="3"/>
                    </a:lnTo>
                    <a:lnTo>
                      <a:pt x="2" y="3"/>
                    </a:lnTo>
                    <a:lnTo>
                      <a:pt x="2" y="3"/>
                    </a:lnTo>
                    <a:lnTo>
                      <a:pt x="2" y="3"/>
                    </a:lnTo>
                    <a:lnTo>
                      <a:pt x="2" y="3"/>
                    </a:lnTo>
                    <a:lnTo>
                      <a:pt x="2" y="3"/>
                    </a:lnTo>
                    <a:lnTo>
                      <a:pt x="2" y="3"/>
                    </a:lnTo>
                    <a:lnTo>
                      <a:pt x="2" y="3"/>
                    </a:lnTo>
                    <a:lnTo>
                      <a:pt x="2" y="2"/>
                    </a:lnTo>
                    <a:lnTo>
                      <a:pt x="2" y="2"/>
                    </a:lnTo>
                    <a:lnTo>
                      <a:pt x="3" y="2"/>
                    </a:lnTo>
                    <a:lnTo>
                      <a:pt x="3" y="2"/>
                    </a:lnTo>
                    <a:lnTo>
                      <a:pt x="3" y="2"/>
                    </a:lnTo>
                    <a:lnTo>
                      <a:pt x="3" y="2"/>
                    </a:lnTo>
                    <a:lnTo>
                      <a:pt x="3" y="2"/>
                    </a:lnTo>
                    <a:lnTo>
                      <a:pt x="3" y="2"/>
                    </a:lnTo>
                    <a:lnTo>
                      <a:pt x="3" y="2"/>
                    </a:lnTo>
                    <a:lnTo>
                      <a:pt x="3" y="1"/>
                    </a:lnTo>
                    <a:lnTo>
                      <a:pt x="3" y="1"/>
                    </a:lnTo>
                    <a:lnTo>
                      <a:pt x="3" y="1"/>
                    </a:lnTo>
                    <a:lnTo>
                      <a:pt x="3" y="1"/>
                    </a:lnTo>
                    <a:lnTo>
                      <a:pt x="3" y="1"/>
                    </a:lnTo>
                    <a:lnTo>
                      <a:pt x="3" y="1"/>
                    </a:lnTo>
                    <a:lnTo>
                      <a:pt x="3" y="1"/>
                    </a:lnTo>
                    <a:lnTo>
                      <a:pt x="3" y="1"/>
                    </a:lnTo>
                    <a:lnTo>
                      <a:pt x="4" y="1"/>
                    </a:lnTo>
                    <a:lnTo>
                      <a:pt x="4" y="1"/>
                    </a:lnTo>
                    <a:lnTo>
                      <a:pt x="4" y="1"/>
                    </a:lnTo>
                    <a:lnTo>
                      <a:pt x="4" y="1"/>
                    </a:lnTo>
                    <a:lnTo>
                      <a:pt x="4" y="1"/>
                    </a:lnTo>
                    <a:lnTo>
                      <a:pt x="4" y="0"/>
                    </a:lnTo>
                    <a:lnTo>
                      <a:pt x="4" y="0"/>
                    </a:lnTo>
                    <a:lnTo>
                      <a:pt x="5" y="0"/>
                    </a:lnTo>
                    <a:lnTo>
                      <a:pt x="5" y="0"/>
                    </a:lnTo>
                    <a:lnTo>
                      <a:pt x="5" y="0"/>
                    </a:lnTo>
                    <a:lnTo>
                      <a:pt x="5" y="0"/>
                    </a:lnTo>
                    <a:lnTo>
                      <a:pt x="5" y="0"/>
                    </a:lnTo>
                    <a:lnTo>
                      <a:pt x="5" y="0"/>
                    </a:lnTo>
                    <a:lnTo>
                      <a:pt x="5" y="0"/>
                    </a:lnTo>
                    <a:lnTo>
                      <a:pt x="6" y="0"/>
                    </a:lnTo>
                    <a:lnTo>
                      <a:pt x="6" y="0"/>
                    </a:lnTo>
                    <a:lnTo>
                      <a:pt x="6" y="0"/>
                    </a:lnTo>
                    <a:lnTo>
                      <a:pt x="6" y="0"/>
                    </a:lnTo>
                    <a:lnTo>
                      <a:pt x="6" y="0"/>
                    </a:lnTo>
                    <a:lnTo>
                      <a:pt x="6" y="0"/>
                    </a:lnTo>
                    <a:lnTo>
                      <a:pt x="6" y="0"/>
                    </a:lnTo>
                    <a:lnTo>
                      <a:pt x="7" y="0"/>
                    </a:lnTo>
                    <a:lnTo>
                      <a:pt x="7" y="0"/>
                    </a:lnTo>
                    <a:lnTo>
                      <a:pt x="7" y="0"/>
                    </a:lnTo>
                    <a:lnTo>
                      <a:pt x="7" y="0"/>
                    </a:lnTo>
                    <a:lnTo>
                      <a:pt x="7" y="0"/>
                    </a:lnTo>
                    <a:lnTo>
                      <a:pt x="7" y="0"/>
                    </a:lnTo>
                    <a:lnTo>
                      <a:pt x="8" y="0"/>
                    </a:lnTo>
                    <a:lnTo>
                      <a:pt x="8" y="0"/>
                    </a:lnTo>
                    <a:lnTo>
                      <a:pt x="8" y="0"/>
                    </a:lnTo>
                    <a:lnTo>
                      <a:pt x="8" y="0"/>
                    </a:lnTo>
                    <a:lnTo>
                      <a:pt x="8" y="0"/>
                    </a:lnTo>
                    <a:lnTo>
                      <a:pt x="8"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10" y="0"/>
                    </a:lnTo>
                    <a:lnTo>
                      <a:pt x="10" y="0"/>
                    </a:lnTo>
                    <a:lnTo>
                      <a:pt x="10" y="0"/>
                    </a:lnTo>
                    <a:lnTo>
                      <a:pt x="10" y="0"/>
                    </a:lnTo>
                    <a:lnTo>
                      <a:pt x="10" y="0"/>
                    </a:lnTo>
                    <a:lnTo>
                      <a:pt x="10" y="0"/>
                    </a:lnTo>
                    <a:lnTo>
                      <a:pt x="10" y="0"/>
                    </a:lnTo>
                    <a:lnTo>
                      <a:pt x="11" y="0"/>
                    </a:lnTo>
                    <a:lnTo>
                      <a:pt x="11" y="1"/>
                    </a:lnTo>
                    <a:lnTo>
                      <a:pt x="11" y="1"/>
                    </a:lnTo>
                    <a:lnTo>
                      <a:pt x="11" y="1"/>
                    </a:lnTo>
                    <a:lnTo>
                      <a:pt x="11" y="1"/>
                    </a:lnTo>
                    <a:lnTo>
                      <a:pt x="11" y="1"/>
                    </a:lnTo>
                    <a:lnTo>
                      <a:pt x="11" y="1"/>
                    </a:lnTo>
                    <a:lnTo>
                      <a:pt x="12" y="1"/>
                    </a:lnTo>
                    <a:lnTo>
                      <a:pt x="12" y="1"/>
                    </a:lnTo>
                    <a:lnTo>
                      <a:pt x="12" y="1"/>
                    </a:lnTo>
                    <a:lnTo>
                      <a:pt x="12" y="1"/>
                    </a:lnTo>
                    <a:lnTo>
                      <a:pt x="12" y="1"/>
                    </a:lnTo>
                    <a:lnTo>
                      <a:pt x="12" y="1"/>
                    </a:lnTo>
                    <a:lnTo>
                      <a:pt x="12" y="1"/>
                    </a:lnTo>
                    <a:lnTo>
                      <a:pt x="12" y="2"/>
                    </a:lnTo>
                    <a:lnTo>
                      <a:pt x="13" y="2"/>
                    </a:lnTo>
                    <a:lnTo>
                      <a:pt x="13" y="2"/>
                    </a:lnTo>
                    <a:lnTo>
                      <a:pt x="13" y="2"/>
                    </a:lnTo>
                    <a:lnTo>
                      <a:pt x="13" y="2"/>
                    </a:lnTo>
                    <a:lnTo>
                      <a:pt x="13" y="2"/>
                    </a:lnTo>
                    <a:lnTo>
                      <a:pt x="13" y="2"/>
                    </a:lnTo>
                    <a:lnTo>
                      <a:pt x="13" y="2"/>
                    </a:lnTo>
                    <a:lnTo>
                      <a:pt x="13" y="2"/>
                    </a:lnTo>
                    <a:lnTo>
                      <a:pt x="14" y="3"/>
                    </a:lnTo>
                    <a:lnTo>
                      <a:pt x="14" y="3"/>
                    </a:lnTo>
                    <a:lnTo>
                      <a:pt x="14" y="3"/>
                    </a:lnTo>
                    <a:lnTo>
                      <a:pt x="14" y="3"/>
                    </a:lnTo>
                    <a:lnTo>
                      <a:pt x="14" y="3"/>
                    </a:lnTo>
                    <a:lnTo>
                      <a:pt x="14" y="3"/>
                    </a:lnTo>
                    <a:lnTo>
                      <a:pt x="14" y="3"/>
                    </a:lnTo>
                    <a:lnTo>
                      <a:pt x="14" y="3"/>
                    </a:lnTo>
                    <a:lnTo>
                      <a:pt x="14" y="4"/>
                    </a:lnTo>
                    <a:lnTo>
                      <a:pt x="14" y="4"/>
                    </a:lnTo>
                    <a:lnTo>
                      <a:pt x="14" y="4"/>
                    </a:lnTo>
                    <a:lnTo>
                      <a:pt x="15" y="4"/>
                    </a:lnTo>
                    <a:lnTo>
                      <a:pt x="15" y="4"/>
                    </a:lnTo>
                    <a:lnTo>
                      <a:pt x="15" y="4"/>
                    </a:lnTo>
                    <a:lnTo>
                      <a:pt x="15" y="4"/>
                    </a:lnTo>
                    <a:lnTo>
                      <a:pt x="15" y="4"/>
                    </a:lnTo>
                    <a:lnTo>
                      <a:pt x="15" y="5"/>
                    </a:lnTo>
                    <a:lnTo>
                      <a:pt x="15" y="5"/>
                    </a:lnTo>
                    <a:lnTo>
                      <a:pt x="15" y="5"/>
                    </a:lnTo>
                    <a:lnTo>
                      <a:pt x="15" y="5"/>
                    </a:lnTo>
                    <a:lnTo>
                      <a:pt x="15" y="5"/>
                    </a:lnTo>
                    <a:lnTo>
                      <a:pt x="15" y="5"/>
                    </a:lnTo>
                    <a:lnTo>
                      <a:pt x="15" y="5"/>
                    </a:lnTo>
                    <a:lnTo>
                      <a:pt x="15" y="7"/>
                    </a:lnTo>
                    <a:lnTo>
                      <a:pt x="15" y="7"/>
                    </a:lnTo>
                    <a:lnTo>
                      <a:pt x="16" y="7"/>
                    </a:lnTo>
                    <a:lnTo>
                      <a:pt x="16" y="7"/>
                    </a:lnTo>
                    <a:lnTo>
                      <a:pt x="16" y="7"/>
                    </a:lnTo>
                    <a:lnTo>
                      <a:pt x="16" y="7"/>
                    </a:lnTo>
                    <a:lnTo>
                      <a:pt x="16" y="8"/>
                    </a:lnTo>
                    <a:lnTo>
                      <a:pt x="16" y="8"/>
                    </a:lnTo>
                    <a:lnTo>
                      <a:pt x="16" y="8"/>
                    </a:lnTo>
                    <a:lnTo>
                      <a:pt x="16" y="8"/>
                    </a:lnTo>
                    <a:lnTo>
                      <a:pt x="16" y="8"/>
                    </a:lnTo>
                    <a:lnTo>
                      <a:pt x="16" y="8"/>
                    </a:lnTo>
                    <a:lnTo>
                      <a:pt x="16" y="8"/>
                    </a:lnTo>
                    <a:lnTo>
                      <a:pt x="16" y="9"/>
                    </a:lnTo>
                    <a:lnTo>
                      <a:pt x="16" y="9"/>
                    </a:lnTo>
                    <a:lnTo>
                      <a:pt x="16" y="9"/>
                    </a:lnTo>
                    <a:lnTo>
                      <a:pt x="16" y="9"/>
                    </a:lnTo>
                    <a:lnTo>
                      <a:pt x="16" y="9"/>
                    </a:lnTo>
                    <a:lnTo>
                      <a:pt x="16" y="9"/>
                    </a:lnTo>
                    <a:lnTo>
                      <a:pt x="16" y="10"/>
                    </a:lnTo>
                    <a:lnTo>
                      <a:pt x="16" y="1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84" name="Freeform 178"/>
              <p:cNvSpPr>
                <a:spLocks/>
              </p:cNvSpPr>
              <p:nvPr/>
            </p:nvSpPr>
            <p:spPr bwMode="auto">
              <a:xfrm>
                <a:off x="5126" y="2875"/>
                <a:ext cx="11" cy="14"/>
              </a:xfrm>
              <a:custGeom>
                <a:avLst/>
                <a:gdLst>
                  <a:gd name="T0" fmla="*/ 11 w 11"/>
                  <a:gd name="T1" fmla="*/ 7 h 14"/>
                  <a:gd name="T2" fmla="*/ 11 w 11"/>
                  <a:gd name="T3" fmla="*/ 8 h 14"/>
                  <a:gd name="T4" fmla="*/ 10 w 11"/>
                  <a:gd name="T5" fmla="*/ 8 h 14"/>
                  <a:gd name="T6" fmla="*/ 10 w 11"/>
                  <a:gd name="T7" fmla="*/ 9 h 14"/>
                  <a:gd name="T8" fmla="*/ 10 w 11"/>
                  <a:gd name="T9" fmla="*/ 9 h 14"/>
                  <a:gd name="T10" fmla="*/ 10 w 11"/>
                  <a:gd name="T11" fmla="*/ 10 h 14"/>
                  <a:gd name="T12" fmla="*/ 9 w 11"/>
                  <a:gd name="T13" fmla="*/ 12 h 14"/>
                  <a:gd name="T14" fmla="*/ 9 w 11"/>
                  <a:gd name="T15" fmla="*/ 12 h 14"/>
                  <a:gd name="T16" fmla="*/ 8 w 11"/>
                  <a:gd name="T17" fmla="*/ 12 h 14"/>
                  <a:gd name="T18" fmla="*/ 8 w 11"/>
                  <a:gd name="T19" fmla="*/ 13 h 14"/>
                  <a:gd name="T20" fmla="*/ 7 w 11"/>
                  <a:gd name="T21" fmla="*/ 13 h 14"/>
                  <a:gd name="T22" fmla="*/ 7 w 11"/>
                  <a:gd name="T23" fmla="*/ 13 h 14"/>
                  <a:gd name="T24" fmla="*/ 7 w 11"/>
                  <a:gd name="T25" fmla="*/ 14 h 14"/>
                  <a:gd name="T26" fmla="*/ 6 w 11"/>
                  <a:gd name="T27" fmla="*/ 14 h 14"/>
                  <a:gd name="T28" fmla="*/ 6 w 11"/>
                  <a:gd name="T29" fmla="*/ 14 h 14"/>
                  <a:gd name="T30" fmla="*/ 5 w 11"/>
                  <a:gd name="T31" fmla="*/ 14 h 14"/>
                  <a:gd name="T32" fmla="*/ 4 w 11"/>
                  <a:gd name="T33" fmla="*/ 14 h 14"/>
                  <a:gd name="T34" fmla="*/ 4 w 11"/>
                  <a:gd name="T35" fmla="*/ 13 h 14"/>
                  <a:gd name="T36" fmla="*/ 3 w 11"/>
                  <a:gd name="T37" fmla="*/ 13 h 14"/>
                  <a:gd name="T38" fmla="*/ 3 w 11"/>
                  <a:gd name="T39" fmla="*/ 13 h 14"/>
                  <a:gd name="T40" fmla="*/ 2 w 11"/>
                  <a:gd name="T41" fmla="*/ 13 h 14"/>
                  <a:gd name="T42" fmla="*/ 1 w 11"/>
                  <a:gd name="T43" fmla="*/ 12 h 14"/>
                  <a:gd name="T44" fmla="*/ 1 w 11"/>
                  <a:gd name="T45" fmla="*/ 12 h 14"/>
                  <a:gd name="T46" fmla="*/ 1 w 11"/>
                  <a:gd name="T47" fmla="*/ 10 h 14"/>
                  <a:gd name="T48" fmla="*/ 1 w 11"/>
                  <a:gd name="T49" fmla="*/ 10 h 14"/>
                  <a:gd name="T50" fmla="*/ 1 w 11"/>
                  <a:gd name="T51" fmla="*/ 9 h 14"/>
                  <a:gd name="T52" fmla="*/ 1 w 11"/>
                  <a:gd name="T53" fmla="*/ 8 h 14"/>
                  <a:gd name="T54" fmla="*/ 1 w 11"/>
                  <a:gd name="T55" fmla="*/ 8 h 14"/>
                  <a:gd name="T56" fmla="*/ 0 w 11"/>
                  <a:gd name="T57" fmla="*/ 7 h 14"/>
                  <a:gd name="T58" fmla="*/ 0 w 11"/>
                  <a:gd name="T59" fmla="*/ 7 h 14"/>
                  <a:gd name="T60" fmla="*/ 0 w 11"/>
                  <a:gd name="T61" fmla="*/ 6 h 14"/>
                  <a:gd name="T62" fmla="*/ 1 w 11"/>
                  <a:gd name="T63" fmla="*/ 5 h 14"/>
                  <a:gd name="T64" fmla="*/ 1 w 11"/>
                  <a:gd name="T65" fmla="*/ 5 h 14"/>
                  <a:gd name="T66" fmla="*/ 1 w 11"/>
                  <a:gd name="T67" fmla="*/ 4 h 14"/>
                  <a:gd name="T68" fmla="*/ 1 w 11"/>
                  <a:gd name="T69" fmla="*/ 3 h 14"/>
                  <a:gd name="T70" fmla="*/ 1 w 11"/>
                  <a:gd name="T71" fmla="*/ 3 h 14"/>
                  <a:gd name="T72" fmla="*/ 1 w 11"/>
                  <a:gd name="T73" fmla="*/ 2 h 14"/>
                  <a:gd name="T74" fmla="*/ 1 w 11"/>
                  <a:gd name="T75" fmla="*/ 2 h 14"/>
                  <a:gd name="T76" fmla="*/ 2 w 11"/>
                  <a:gd name="T77" fmla="*/ 1 h 14"/>
                  <a:gd name="T78" fmla="*/ 2 w 11"/>
                  <a:gd name="T79" fmla="*/ 1 h 14"/>
                  <a:gd name="T80" fmla="*/ 3 w 11"/>
                  <a:gd name="T81" fmla="*/ 1 h 14"/>
                  <a:gd name="T82" fmla="*/ 4 w 11"/>
                  <a:gd name="T83" fmla="*/ 0 h 14"/>
                  <a:gd name="T84" fmla="*/ 4 w 11"/>
                  <a:gd name="T85" fmla="*/ 0 h 14"/>
                  <a:gd name="T86" fmla="*/ 5 w 11"/>
                  <a:gd name="T87" fmla="*/ 0 h 14"/>
                  <a:gd name="T88" fmla="*/ 5 w 11"/>
                  <a:gd name="T89" fmla="*/ 0 h 14"/>
                  <a:gd name="T90" fmla="*/ 6 w 11"/>
                  <a:gd name="T91" fmla="*/ 0 h 14"/>
                  <a:gd name="T92" fmla="*/ 7 w 11"/>
                  <a:gd name="T93" fmla="*/ 0 h 14"/>
                  <a:gd name="T94" fmla="*/ 7 w 11"/>
                  <a:gd name="T95" fmla="*/ 0 h 14"/>
                  <a:gd name="T96" fmla="*/ 7 w 11"/>
                  <a:gd name="T97" fmla="*/ 1 h 14"/>
                  <a:gd name="T98" fmla="*/ 8 w 11"/>
                  <a:gd name="T99" fmla="*/ 1 h 14"/>
                  <a:gd name="T100" fmla="*/ 8 w 11"/>
                  <a:gd name="T101" fmla="*/ 1 h 14"/>
                  <a:gd name="T102" fmla="*/ 9 w 11"/>
                  <a:gd name="T103" fmla="*/ 2 h 14"/>
                  <a:gd name="T104" fmla="*/ 9 w 11"/>
                  <a:gd name="T105" fmla="*/ 2 h 14"/>
                  <a:gd name="T106" fmla="*/ 9 w 11"/>
                  <a:gd name="T107" fmla="*/ 3 h 14"/>
                  <a:gd name="T108" fmla="*/ 10 w 11"/>
                  <a:gd name="T109" fmla="*/ 3 h 14"/>
                  <a:gd name="T110" fmla="*/ 10 w 11"/>
                  <a:gd name="T111" fmla="*/ 4 h 14"/>
                  <a:gd name="T112" fmla="*/ 10 w 11"/>
                  <a:gd name="T113" fmla="*/ 4 h 14"/>
                  <a:gd name="T114" fmla="*/ 11 w 11"/>
                  <a:gd name="T115" fmla="*/ 5 h 14"/>
                  <a:gd name="T116" fmla="*/ 11 w 11"/>
                  <a:gd name="T117" fmla="*/ 6 h 14"/>
                  <a:gd name="T118" fmla="*/ 11 w 11"/>
                  <a:gd name="T11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 h="14">
                    <a:moveTo>
                      <a:pt x="11" y="6"/>
                    </a:moveTo>
                    <a:lnTo>
                      <a:pt x="11" y="7"/>
                    </a:lnTo>
                    <a:lnTo>
                      <a:pt x="11" y="7"/>
                    </a:lnTo>
                    <a:lnTo>
                      <a:pt x="11" y="7"/>
                    </a:lnTo>
                    <a:lnTo>
                      <a:pt x="11" y="7"/>
                    </a:lnTo>
                    <a:lnTo>
                      <a:pt x="11" y="7"/>
                    </a:lnTo>
                    <a:lnTo>
                      <a:pt x="11" y="7"/>
                    </a:lnTo>
                    <a:lnTo>
                      <a:pt x="11" y="7"/>
                    </a:lnTo>
                    <a:lnTo>
                      <a:pt x="11" y="7"/>
                    </a:lnTo>
                    <a:lnTo>
                      <a:pt x="11" y="7"/>
                    </a:lnTo>
                    <a:lnTo>
                      <a:pt x="11" y="8"/>
                    </a:lnTo>
                    <a:lnTo>
                      <a:pt x="11" y="8"/>
                    </a:lnTo>
                    <a:lnTo>
                      <a:pt x="11" y="8"/>
                    </a:lnTo>
                    <a:lnTo>
                      <a:pt x="11" y="8"/>
                    </a:lnTo>
                    <a:lnTo>
                      <a:pt x="11" y="8"/>
                    </a:lnTo>
                    <a:lnTo>
                      <a:pt x="10" y="8"/>
                    </a:lnTo>
                    <a:lnTo>
                      <a:pt x="10" y="8"/>
                    </a:lnTo>
                    <a:lnTo>
                      <a:pt x="10" y="8"/>
                    </a:lnTo>
                    <a:lnTo>
                      <a:pt x="10" y="8"/>
                    </a:lnTo>
                    <a:lnTo>
                      <a:pt x="10" y="8"/>
                    </a:lnTo>
                    <a:lnTo>
                      <a:pt x="10" y="9"/>
                    </a:lnTo>
                    <a:lnTo>
                      <a:pt x="10" y="9"/>
                    </a:lnTo>
                    <a:lnTo>
                      <a:pt x="10" y="9"/>
                    </a:lnTo>
                    <a:lnTo>
                      <a:pt x="10" y="9"/>
                    </a:lnTo>
                    <a:lnTo>
                      <a:pt x="10" y="9"/>
                    </a:lnTo>
                    <a:lnTo>
                      <a:pt x="10" y="9"/>
                    </a:lnTo>
                    <a:lnTo>
                      <a:pt x="10" y="9"/>
                    </a:lnTo>
                    <a:lnTo>
                      <a:pt x="10" y="9"/>
                    </a:lnTo>
                    <a:lnTo>
                      <a:pt x="10" y="9"/>
                    </a:lnTo>
                    <a:lnTo>
                      <a:pt x="10" y="9"/>
                    </a:lnTo>
                    <a:lnTo>
                      <a:pt x="10" y="10"/>
                    </a:lnTo>
                    <a:lnTo>
                      <a:pt x="10" y="10"/>
                    </a:lnTo>
                    <a:lnTo>
                      <a:pt x="10" y="10"/>
                    </a:lnTo>
                    <a:lnTo>
                      <a:pt x="10" y="10"/>
                    </a:lnTo>
                    <a:lnTo>
                      <a:pt x="10" y="10"/>
                    </a:lnTo>
                    <a:lnTo>
                      <a:pt x="10" y="10"/>
                    </a:lnTo>
                    <a:lnTo>
                      <a:pt x="10" y="10"/>
                    </a:lnTo>
                    <a:lnTo>
                      <a:pt x="9" y="10"/>
                    </a:lnTo>
                    <a:lnTo>
                      <a:pt x="9" y="10"/>
                    </a:lnTo>
                    <a:lnTo>
                      <a:pt x="9" y="10"/>
                    </a:lnTo>
                    <a:lnTo>
                      <a:pt x="9" y="10"/>
                    </a:lnTo>
                    <a:lnTo>
                      <a:pt x="9" y="12"/>
                    </a:lnTo>
                    <a:lnTo>
                      <a:pt x="9" y="12"/>
                    </a:lnTo>
                    <a:lnTo>
                      <a:pt x="9" y="12"/>
                    </a:lnTo>
                    <a:lnTo>
                      <a:pt x="9" y="12"/>
                    </a:lnTo>
                    <a:lnTo>
                      <a:pt x="9" y="12"/>
                    </a:lnTo>
                    <a:lnTo>
                      <a:pt x="9" y="12"/>
                    </a:lnTo>
                    <a:lnTo>
                      <a:pt x="9" y="12"/>
                    </a:lnTo>
                    <a:lnTo>
                      <a:pt x="9" y="12"/>
                    </a:lnTo>
                    <a:lnTo>
                      <a:pt x="9" y="12"/>
                    </a:lnTo>
                    <a:lnTo>
                      <a:pt x="9" y="12"/>
                    </a:lnTo>
                    <a:lnTo>
                      <a:pt x="8" y="12"/>
                    </a:lnTo>
                    <a:lnTo>
                      <a:pt x="8" y="12"/>
                    </a:lnTo>
                    <a:lnTo>
                      <a:pt x="8" y="12"/>
                    </a:lnTo>
                    <a:lnTo>
                      <a:pt x="8" y="12"/>
                    </a:lnTo>
                    <a:lnTo>
                      <a:pt x="8" y="13"/>
                    </a:lnTo>
                    <a:lnTo>
                      <a:pt x="8" y="13"/>
                    </a:lnTo>
                    <a:lnTo>
                      <a:pt x="8" y="13"/>
                    </a:lnTo>
                    <a:lnTo>
                      <a:pt x="8" y="13"/>
                    </a:lnTo>
                    <a:lnTo>
                      <a:pt x="8" y="13"/>
                    </a:lnTo>
                    <a:lnTo>
                      <a:pt x="8" y="13"/>
                    </a:lnTo>
                    <a:lnTo>
                      <a:pt x="8" y="13"/>
                    </a:lnTo>
                    <a:lnTo>
                      <a:pt x="7" y="13"/>
                    </a:lnTo>
                    <a:lnTo>
                      <a:pt x="7" y="13"/>
                    </a:lnTo>
                    <a:lnTo>
                      <a:pt x="7" y="13"/>
                    </a:lnTo>
                    <a:lnTo>
                      <a:pt x="7" y="13"/>
                    </a:lnTo>
                    <a:lnTo>
                      <a:pt x="7" y="13"/>
                    </a:lnTo>
                    <a:lnTo>
                      <a:pt x="7" y="13"/>
                    </a:lnTo>
                    <a:lnTo>
                      <a:pt x="7" y="13"/>
                    </a:lnTo>
                    <a:lnTo>
                      <a:pt x="7" y="13"/>
                    </a:lnTo>
                    <a:lnTo>
                      <a:pt x="7" y="13"/>
                    </a:lnTo>
                    <a:lnTo>
                      <a:pt x="7" y="13"/>
                    </a:lnTo>
                    <a:lnTo>
                      <a:pt x="7" y="13"/>
                    </a:lnTo>
                    <a:lnTo>
                      <a:pt x="7" y="13"/>
                    </a:lnTo>
                    <a:lnTo>
                      <a:pt x="7" y="13"/>
                    </a:lnTo>
                    <a:lnTo>
                      <a:pt x="7" y="13"/>
                    </a:lnTo>
                    <a:lnTo>
                      <a:pt x="7" y="14"/>
                    </a:lnTo>
                    <a:lnTo>
                      <a:pt x="7" y="14"/>
                    </a:lnTo>
                    <a:lnTo>
                      <a:pt x="7" y="14"/>
                    </a:lnTo>
                    <a:lnTo>
                      <a:pt x="7" y="14"/>
                    </a:lnTo>
                    <a:lnTo>
                      <a:pt x="7" y="14"/>
                    </a:lnTo>
                    <a:lnTo>
                      <a:pt x="7" y="14"/>
                    </a:lnTo>
                    <a:lnTo>
                      <a:pt x="6" y="14"/>
                    </a:lnTo>
                    <a:lnTo>
                      <a:pt x="6" y="14"/>
                    </a:lnTo>
                    <a:lnTo>
                      <a:pt x="6" y="14"/>
                    </a:lnTo>
                    <a:lnTo>
                      <a:pt x="6" y="14"/>
                    </a:lnTo>
                    <a:lnTo>
                      <a:pt x="6" y="14"/>
                    </a:lnTo>
                    <a:lnTo>
                      <a:pt x="6" y="14"/>
                    </a:lnTo>
                    <a:lnTo>
                      <a:pt x="6" y="14"/>
                    </a:lnTo>
                    <a:lnTo>
                      <a:pt x="6" y="14"/>
                    </a:lnTo>
                    <a:lnTo>
                      <a:pt x="6" y="14"/>
                    </a:lnTo>
                    <a:lnTo>
                      <a:pt x="5" y="14"/>
                    </a:lnTo>
                    <a:lnTo>
                      <a:pt x="5" y="14"/>
                    </a:lnTo>
                    <a:lnTo>
                      <a:pt x="5" y="14"/>
                    </a:lnTo>
                    <a:lnTo>
                      <a:pt x="5" y="14"/>
                    </a:lnTo>
                    <a:lnTo>
                      <a:pt x="5" y="14"/>
                    </a:lnTo>
                    <a:lnTo>
                      <a:pt x="5" y="14"/>
                    </a:lnTo>
                    <a:lnTo>
                      <a:pt x="5" y="14"/>
                    </a:lnTo>
                    <a:lnTo>
                      <a:pt x="5" y="14"/>
                    </a:lnTo>
                    <a:lnTo>
                      <a:pt x="5" y="14"/>
                    </a:lnTo>
                    <a:lnTo>
                      <a:pt x="5" y="14"/>
                    </a:lnTo>
                    <a:lnTo>
                      <a:pt x="4" y="14"/>
                    </a:lnTo>
                    <a:lnTo>
                      <a:pt x="4" y="14"/>
                    </a:lnTo>
                    <a:lnTo>
                      <a:pt x="4" y="14"/>
                    </a:lnTo>
                    <a:lnTo>
                      <a:pt x="4" y="14"/>
                    </a:lnTo>
                    <a:lnTo>
                      <a:pt x="4" y="13"/>
                    </a:lnTo>
                    <a:lnTo>
                      <a:pt x="4" y="13"/>
                    </a:lnTo>
                    <a:lnTo>
                      <a:pt x="4" y="13"/>
                    </a:lnTo>
                    <a:lnTo>
                      <a:pt x="4" y="13"/>
                    </a:lnTo>
                    <a:lnTo>
                      <a:pt x="4" y="13"/>
                    </a:lnTo>
                    <a:lnTo>
                      <a:pt x="3" y="13"/>
                    </a:lnTo>
                    <a:lnTo>
                      <a:pt x="3" y="13"/>
                    </a:lnTo>
                    <a:lnTo>
                      <a:pt x="3" y="13"/>
                    </a:lnTo>
                    <a:lnTo>
                      <a:pt x="3" y="13"/>
                    </a:lnTo>
                    <a:lnTo>
                      <a:pt x="3" y="13"/>
                    </a:lnTo>
                    <a:lnTo>
                      <a:pt x="3" y="13"/>
                    </a:lnTo>
                    <a:lnTo>
                      <a:pt x="3" y="13"/>
                    </a:lnTo>
                    <a:lnTo>
                      <a:pt x="3" y="13"/>
                    </a:lnTo>
                    <a:lnTo>
                      <a:pt x="3" y="13"/>
                    </a:lnTo>
                    <a:lnTo>
                      <a:pt x="3" y="13"/>
                    </a:lnTo>
                    <a:lnTo>
                      <a:pt x="3" y="13"/>
                    </a:lnTo>
                    <a:lnTo>
                      <a:pt x="2" y="13"/>
                    </a:lnTo>
                    <a:lnTo>
                      <a:pt x="2" y="13"/>
                    </a:lnTo>
                    <a:lnTo>
                      <a:pt x="2" y="13"/>
                    </a:lnTo>
                    <a:lnTo>
                      <a:pt x="2" y="13"/>
                    </a:lnTo>
                    <a:lnTo>
                      <a:pt x="2" y="13"/>
                    </a:lnTo>
                    <a:lnTo>
                      <a:pt x="2" y="12"/>
                    </a:lnTo>
                    <a:lnTo>
                      <a:pt x="2" y="12"/>
                    </a:lnTo>
                    <a:lnTo>
                      <a:pt x="2" y="12"/>
                    </a:lnTo>
                    <a:lnTo>
                      <a:pt x="2" y="12"/>
                    </a:lnTo>
                    <a:lnTo>
                      <a:pt x="2" y="12"/>
                    </a:lnTo>
                    <a:lnTo>
                      <a:pt x="1" y="12"/>
                    </a:lnTo>
                    <a:lnTo>
                      <a:pt x="1" y="12"/>
                    </a:lnTo>
                    <a:lnTo>
                      <a:pt x="1" y="12"/>
                    </a:lnTo>
                    <a:lnTo>
                      <a:pt x="1" y="12"/>
                    </a:lnTo>
                    <a:lnTo>
                      <a:pt x="1" y="12"/>
                    </a:lnTo>
                    <a:lnTo>
                      <a:pt x="1" y="12"/>
                    </a:lnTo>
                    <a:lnTo>
                      <a:pt x="1" y="12"/>
                    </a:lnTo>
                    <a:lnTo>
                      <a:pt x="1" y="12"/>
                    </a:lnTo>
                    <a:lnTo>
                      <a:pt x="1" y="12"/>
                    </a:lnTo>
                    <a:lnTo>
                      <a:pt x="1" y="10"/>
                    </a:lnTo>
                    <a:lnTo>
                      <a:pt x="1" y="10"/>
                    </a:lnTo>
                    <a:lnTo>
                      <a:pt x="1" y="10"/>
                    </a:lnTo>
                    <a:lnTo>
                      <a:pt x="1" y="10"/>
                    </a:lnTo>
                    <a:lnTo>
                      <a:pt x="1" y="10"/>
                    </a:lnTo>
                    <a:lnTo>
                      <a:pt x="1" y="10"/>
                    </a:lnTo>
                    <a:lnTo>
                      <a:pt x="1" y="10"/>
                    </a:lnTo>
                    <a:lnTo>
                      <a:pt x="1" y="10"/>
                    </a:lnTo>
                    <a:lnTo>
                      <a:pt x="1" y="10"/>
                    </a:lnTo>
                    <a:lnTo>
                      <a:pt x="1" y="10"/>
                    </a:lnTo>
                    <a:lnTo>
                      <a:pt x="1" y="10"/>
                    </a:lnTo>
                    <a:lnTo>
                      <a:pt x="1" y="9"/>
                    </a:lnTo>
                    <a:lnTo>
                      <a:pt x="1" y="9"/>
                    </a:lnTo>
                    <a:lnTo>
                      <a:pt x="1" y="9"/>
                    </a:lnTo>
                    <a:lnTo>
                      <a:pt x="1" y="9"/>
                    </a:lnTo>
                    <a:lnTo>
                      <a:pt x="1" y="9"/>
                    </a:lnTo>
                    <a:lnTo>
                      <a:pt x="1" y="9"/>
                    </a:lnTo>
                    <a:lnTo>
                      <a:pt x="1" y="9"/>
                    </a:lnTo>
                    <a:lnTo>
                      <a:pt x="1" y="9"/>
                    </a:lnTo>
                    <a:lnTo>
                      <a:pt x="1" y="9"/>
                    </a:lnTo>
                    <a:lnTo>
                      <a:pt x="1" y="9"/>
                    </a:lnTo>
                    <a:lnTo>
                      <a:pt x="1" y="8"/>
                    </a:lnTo>
                    <a:lnTo>
                      <a:pt x="1" y="8"/>
                    </a:lnTo>
                    <a:lnTo>
                      <a:pt x="1" y="8"/>
                    </a:lnTo>
                    <a:lnTo>
                      <a:pt x="1" y="8"/>
                    </a:lnTo>
                    <a:lnTo>
                      <a:pt x="1" y="8"/>
                    </a:lnTo>
                    <a:lnTo>
                      <a:pt x="1" y="8"/>
                    </a:lnTo>
                    <a:lnTo>
                      <a:pt x="1" y="8"/>
                    </a:lnTo>
                    <a:lnTo>
                      <a:pt x="1" y="8"/>
                    </a:lnTo>
                    <a:lnTo>
                      <a:pt x="1" y="8"/>
                    </a:lnTo>
                    <a:lnTo>
                      <a:pt x="1" y="8"/>
                    </a:lnTo>
                    <a:lnTo>
                      <a:pt x="1" y="7"/>
                    </a:lnTo>
                    <a:lnTo>
                      <a:pt x="1" y="7"/>
                    </a:lnTo>
                    <a:lnTo>
                      <a:pt x="0" y="7"/>
                    </a:lnTo>
                    <a:lnTo>
                      <a:pt x="0" y="7"/>
                    </a:lnTo>
                    <a:lnTo>
                      <a:pt x="0" y="7"/>
                    </a:lnTo>
                    <a:lnTo>
                      <a:pt x="0" y="7"/>
                    </a:lnTo>
                    <a:lnTo>
                      <a:pt x="0" y="7"/>
                    </a:lnTo>
                    <a:lnTo>
                      <a:pt x="0" y="7"/>
                    </a:lnTo>
                    <a:lnTo>
                      <a:pt x="0" y="7"/>
                    </a:lnTo>
                    <a:lnTo>
                      <a:pt x="0" y="6"/>
                    </a:lnTo>
                    <a:lnTo>
                      <a:pt x="0" y="6"/>
                    </a:lnTo>
                    <a:lnTo>
                      <a:pt x="0" y="6"/>
                    </a:lnTo>
                    <a:lnTo>
                      <a:pt x="0" y="6"/>
                    </a:lnTo>
                    <a:lnTo>
                      <a:pt x="0" y="6"/>
                    </a:lnTo>
                    <a:lnTo>
                      <a:pt x="0" y="6"/>
                    </a:lnTo>
                    <a:lnTo>
                      <a:pt x="0" y="6"/>
                    </a:lnTo>
                    <a:lnTo>
                      <a:pt x="0" y="6"/>
                    </a:lnTo>
                    <a:lnTo>
                      <a:pt x="1" y="6"/>
                    </a:lnTo>
                    <a:lnTo>
                      <a:pt x="1" y="5"/>
                    </a:lnTo>
                    <a:lnTo>
                      <a:pt x="1" y="5"/>
                    </a:lnTo>
                    <a:lnTo>
                      <a:pt x="1" y="5"/>
                    </a:lnTo>
                    <a:lnTo>
                      <a:pt x="1" y="5"/>
                    </a:lnTo>
                    <a:lnTo>
                      <a:pt x="1" y="5"/>
                    </a:lnTo>
                    <a:lnTo>
                      <a:pt x="1" y="5"/>
                    </a:lnTo>
                    <a:lnTo>
                      <a:pt x="1" y="5"/>
                    </a:lnTo>
                    <a:lnTo>
                      <a:pt x="1" y="5"/>
                    </a:lnTo>
                    <a:lnTo>
                      <a:pt x="1" y="5"/>
                    </a:lnTo>
                    <a:lnTo>
                      <a:pt x="1" y="4"/>
                    </a:lnTo>
                    <a:lnTo>
                      <a:pt x="1" y="4"/>
                    </a:lnTo>
                    <a:lnTo>
                      <a:pt x="1" y="4"/>
                    </a:lnTo>
                    <a:lnTo>
                      <a:pt x="1" y="4"/>
                    </a:lnTo>
                    <a:lnTo>
                      <a:pt x="1" y="4"/>
                    </a:lnTo>
                    <a:lnTo>
                      <a:pt x="1" y="4"/>
                    </a:lnTo>
                    <a:lnTo>
                      <a:pt x="1" y="4"/>
                    </a:lnTo>
                    <a:lnTo>
                      <a:pt x="1" y="4"/>
                    </a:lnTo>
                    <a:lnTo>
                      <a:pt x="1" y="4"/>
                    </a:lnTo>
                    <a:lnTo>
                      <a:pt x="1" y="4"/>
                    </a:lnTo>
                    <a:lnTo>
                      <a:pt x="1" y="3"/>
                    </a:lnTo>
                    <a:lnTo>
                      <a:pt x="1" y="3"/>
                    </a:lnTo>
                    <a:lnTo>
                      <a:pt x="1" y="3"/>
                    </a:lnTo>
                    <a:lnTo>
                      <a:pt x="1" y="3"/>
                    </a:lnTo>
                    <a:lnTo>
                      <a:pt x="1" y="3"/>
                    </a:lnTo>
                    <a:lnTo>
                      <a:pt x="1" y="3"/>
                    </a:lnTo>
                    <a:lnTo>
                      <a:pt x="1" y="3"/>
                    </a:lnTo>
                    <a:lnTo>
                      <a:pt x="1" y="3"/>
                    </a:lnTo>
                    <a:lnTo>
                      <a:pt x="1" y="3"/>
                    </a:lnTo>
                    <a:lnTo>
                      <a:pt x="1" y="3"/>
                    </a:lnTo>
                    <a:lnTo>
                      <a:pt x="1" y="3"/>
                    </a:lnTo>
                    <a:lnTo>
                      <a:pt x="1" y="2"/>
                    </a:lnTo>
                    <a:lnTo>
                      <a:pt x="1" y="2"/>
                    </a:lnTo>
                    <a:lnTo>
                      <a:pt x="1" y="2"/>
                    </a:lnTo>
                    <a:lnTo>
                      <a:pt x="1" y="2"/>
                    </a:lnTo>
                    <a:lnTo>
                      <a:pt x="1" y="2"/>
                    </a:lnTo>
                    <a:lnTo>
                      <a:pt x="1" y="2"/>
                    </a:lnTo>
                    <a:lnTo>
                      <a:pt x="1" y="2"/>
                    </a:lnTo>
                    <a:lnTo>
                      <a:pt x="1" y="2"/>
                    </a:lnTo>
                    <a:lnTo>
                      <a:pt x="1" y="2"/>
                    </a:lnTo>
                    <a:lnTo>
                      <a:pt x="1" y="2"/>
                    </a:lnTo>
                    <a:lnTo>
                      <a:pt x="2" y="2"/>
                    </a:lnTo>
                    <a:lnTo>
                      <a:pt x="2" y="2"/>
                    </a:lnTo>
                    <a:lnTo>
                      <a:pt x="2" y="2"/>
                    </a:lnTo>
                    <a:lnTo>
                      <a:pt x="2" y="1"/>
                    </a:lnTo>
                    <a:lnTo>
                      <a:pt x="2" y="1"/>
                    </a:lnTo>
                    <a:lnTo>
                      <a:pt x="2" y="1"/>
                    </a:lnTo>
                    <a:lnTo>
                      <a:pt x="2" y="1"/>
                    </a:lnTo>
                    <a:lnTo>
                      <a:pt x="2" y="1"/>
                    </a:lnTo>
                    <a:lnTo>
                      <a:pt x="2" y="1"/>
                    </a:lnTo>
                    <a:lnTo>
                      <a:pt x="2" y="1"/>
                    </a:lnTo>
                    <a:lnTo>
                      <a:pt x="2" y="1"/>
                    </a:lnTo>
                    <a:lnTo>
                      <a:pt x="3" y="1"/>
                    </a:lnTo>
                    <a:lnTo>
                      <a:pt x="3" y="1"/>
                    </a:lnTo>
                    <a:lnTo>
                      <a:pt x="3" y="1"/>
                    </a:lnTo>
                    <a:lnTo>
                      <a:pt x="3" y="1"/>
                    </a:lnTo>
                    <a:lnTo>
                      <a:pt x="3" y="1"/>
                    </a:lnTo>
                    <a:lnTo>
                      <a:pt x="3" y="1"/>
                    </a:lnTo>
                    <a:lnTo>
                      <a:pt x="3" y="1"/>
                    </a:lnTo>
                    <a:lnTo>
                      <a:pt x="3" y="1"/>
                    </a:lnTo>
                    <a:lnTo>
                      <a:pt x="3" y="1"/>
                    </a:lnTo>
                    <a:lnTo>
                      <a:pt x="3" y="1"/>
                    </a:lnTo>
                    <a:lnTo>
                      <a:pt x="3" y="1"/>
                    </a:lnTo>
                    <a:lnTo>
                      <a:pt x="4" y="0"/>
                    </a:lnTo>
                    <a:lnTo>
                      <a:pt x="4" y="0"/>
                    </a:lnTo>
                    <a:lnTo>
                      <a:pt x="4" y="0"/>
                    </a:lnTo>
                    <a:lnTo>
                      <a:pt x="4" y="0"/>
                    </a:lnTo>
                    <a:lnTo>
                      <a:pt x="4" y="0"/>
                    </a:lnTo>
                    <a:lnTo>
                      <a:pt x="4" y="0"/>
                    </a:lnTo>
                    <a:lnTo>
                      <a:pt x="4" y="0"/>
                    </a:lnTo>
                    <a:lnTo>
                      <a:pt x="4" y="0"/>
                    </a:lnTo>
                    <a:lnTo>
                      <a:pt x="4" y="0"/>
                    </a:lnTo>
                    <a:lnTo>
                      <a:pt x="5" y="0"/>
                    </a:lnTo>
                    <a:lnTo>
                      <a:pt x="5" y="0"/>
                    </a:lnTo>
                    <a:lnTo>
                      <a:pt x="5" y="0"/>
                    </a:lnTo>
                    <a:lnTo>
                      <a:pt x="5" y="0"/>
                    </a:lnTo>
                    <a:lnTo>
                      <a:pt x="5" y="0"/>
                    </a:lnTo>
                    <a:lnTo>
                      <a:pt x="5" y="0"/>
                    </a:lnTo>
                    <a:lnTo>
                      <a:pt x="5" y="0"/>
                    </a:lnTo>
                    <a:lnTo>
                      <a:pt x="5" y="0"/>
                    </a:lnTo>
                    <a:lnTo>
                      <a:pt x="5" y="0"/>
                    </a:lnTo>
                    <a:lnTo>
                      <a:pt x="5" y="0"/>
                    </a:lnTo>
                    <a:lnTo>
                      <a:pt x="6" y="0"/>
                    </a:lnTo>
                    <a:lnTo>
                      <a:pt x="6" y="0"/>
                    </a:lnTo>
                    <a:lnTo>
                      <a:pt x="6" y="0"/>
                    </a:lnTo>
                    <a:lnTo>
                      <a:pt x="6" y="0"/>
                    </a:lnTo>
                    <a:lnTo>
                      <a:pt x="6" y="0"/>
                    </a:lnTo>
                    <a:lnTo>
                      <a:pt x="6" y="0"/>
                    </a:lnTo>
                    <a:lnTo>
                      <a:pt x="6" y="0"/>
                    </a:lnTo>
                    <a:lnTo>
                      <a:pt x="6" y="0"/>
                    </a:lnTo>
                    <a:lnTo>
                      <a:pt x="6" y="0"/>
                    </a:lnTo>
                    <a:lnTo>
                      <a:pt x="7" y="0"/>
                    </a:lnTo>
                    <a:lnTo>
                      <a:pt x="7" y="0"/>
                    </a:lnTo>
                    <a:lnTo>
                      <a:pt x="7" y="0"/>
                    </a:lnTo>
                    <a:lnTo>
                      <a:pt x="7" y="0"/>
                    </a:lnTo>
                    <a:lnTo>
                      <a:pt x="7" y="0"/>
                    </a:lnTo>
                    <a:lnTo>
                      <a:pt x="7" y="0"/>
                    </a:lnTo>
                    <a:lnTo>
                      <a:pt x="7" y="0"/>
                    </a:lnTo>
                    <a:lnTo>
                      <a:pt x="7" y="0"/>
                    </a:lnTo>
                    <a:lnTo>
                      <a:pt x="7" y="0"/>
                    </a:lnTo>
                    <a:lnTo>
                      <a:pt x="7" y="0"/>
                    </a:lnTo>
                    <a:lnTo>
                      <a:pt x="7" y="0"/>
                    </a:lnTo>
                    <a:lnTo>
                      <a:pt x="7" y="1"/>
                    </a:lnTo>
                    <a:lnTo>
                      <a:pt x="7" y="1"/>
                    </a:lnTo>
                    <a:lnTo>
                      <a:pt x="7" y="1"/>
                    </a:lnTo>
                    <a:lnTo>
                      <a:pt x="7" y="1"/>
                    </a:lnTo>
                    <a:lnTo>
                      <a:pt x="7" y="1"/>
                    </a:lnTo>
                    <a:lnTo>
                      <a:pt x="7" y="1"/>
                    </a:lnTo>
                    <a:lnTo>
                      <a:pt x="7" y="1"/>
                    </a:lnTo>
                    <a:lnTo>
                      <a:pt x="7" y="1"/>
                    </a:lnTo>
                    <a:lnTo>
                      <a:pt x="7" y="1"/>
                    </a:lnTo>
                    <a:lnTo>
                      <a:pt x="8" y="1"/>
                    </a:lnTo>
                    <a:lnTo>
                      <a:pt x="8" y="1"/>
                    </a:lnTo>
                    <a:lnTo>
                      <a:pt x="8" y="1"/>
                    </a:lnTo>
                    <a:lnTo>
                      <a:pt x="8" y="1"/>
                    </a:lnTo>
                    <a:lnTo>
                      <a:pt x="8" y="1"/>
                    </a:lnTo>
                    <a:lnTo>
                      <a:pt x="8" y="1"/>
                    </a:lnTo>
                    <a:lnTo>
                      <a:pt x="8" y="1"/>
                    </a:lnTo>
                    <a:lnTo>
                      <a:pt x="8" y="1"/>
                    </a:lnTo>
                    <a:lnTo>
                      <a:pt x="8" y="1"/>
                    </a:lnTo>
                    <a:lnTo>
                      <a:pt x="8" y="1"/>
                    </a:lnTo>
                    <a:lnTo>
                      <a:pt x="8" y="2"/>
                    </a:lnTo>
                    <a:lnTo>
                      <a:pt x="9" y="2"/>
                    </a:lnTo>
                    <a:lnTo>
                      <a:pt x="9" y="2"/>
                    </a:lnTo>
                    <a:lnTo>
                      <a:pt x="9" y="2"/>
                    </a:lnTo>
                    <a:lnTo>
                      <a:pt x="9" y="2"/>
                    </a:lnTo>
                    <a:lnTo>
                      <a:pt x="9" y="2"/>
                    </a:lnTo>
                    <a:lnTo>
                      <a:pt x="9" y="2"/>
                    </a:lnTo>
                    <a:lnTo>
                      <a:pt x="9" y="2"/>
                    </a:lnTo>
                    <a:lnTo>
                      <a:pt x="9" y="2"/>
                    </a:lnTo>
                    <a:lnTo>
                      <a:pt x="9" y="2"/>
                    </a:lnTo>
                    <a:lnTo>
                      <a:pt x="9" y="2"/>
                    </a:lnTo>
                    <a:lnTo>
                      <a:pt x="9" y="2"/>
                    </a:lnTo>
                    <a:lnTo>
                      <a:pt x="9" y="2"/>
                    </a:lnTo>
                    <a:lnTo>
                      <a:pt x="9" y="3"/>
                    </a:lnTo>
                    <a:lnTo>
                      <a:pt x="9" y="3"/>
                    </a:lnTo>
                    <a:lnTo>
                      <a:pt x="10" y="3"/>
                    </a:lnTo>
                    <a:lnTo>
                      <a:pt x="10" y="3"/>
                    </a:lnTo>
                    <a:lnTo>
                      <a:pt x="10" y="3"/>
                    </a:lnTo>
                    <a:lnTo>
                      <a:pt x="10" y="3"/>
                    </a:lnTo>
                    <a:lnTo>
                      <a:pt x="10" y="3"/>
                    </a:lnTo>
                    <a:lnTo>
                      <a:pt x="10" y="3"/>
                    </a:lnTo>
                    <a:lnTo>
                      <a:pt x="10" y="3"/>
                    </a:lnTo>
                    <a:lnTo>
                      <a:pt x="10" y="3"/>
                    </a:lnTo>
                    <a:lnTo>
                      <a:pt x="10" y="3"/>
                    </a:lnTo>
                    <a:lnTo>
                      <a:pt x="10" y="4"/>
                    </a:lnTo>
                    <a:lnTo>
                      <a:pt x="10" y="4"/>
                    </a:lnTo>
                    <a:lnTo>
                      <a:pt x="10" y="4"/>
                    </a:lnTo>
                    <a:lnTo>
                      <a:pt x="10" y="4"/>
                    </a:lnTo>
                    <a:lnTo>
                      <a:pt x="10" y="4"/>
                    </a:lnTo>
                    <a:lnTo>
                      <a:pt x="10" y="4"/>
                    </a:lnTo>
                    <a:lnTo>
                      <a:pt x="10" y="4"/>
                    </a:lnTo>
                    <a:lnTo>
                      <a:pt x="10" y="4"/>
                    </a:lnTo>
                    <a:lnTo>
                      <a:pt x="10" y="4"/>
                    </a:lnTo>
                    <a:lnTo>
                      <a:pt x="10" y="4"/>
                    </a:lnTo>
                    <a:lnTo>
                      <a:pt x="10" y="5"/>
                    </a:lnTo>
                    <a:lnTo>
                      <a:pt x="10" y="5"/>
                    </a:lnTo>
                    <a:lnTo>
                      <a:pt x="10" y="5"/>
                    </a:lnTo>
                    <a:lnTo>
                      <a:pt x="11" y="5"/>
                    </a:lnTo>
                    <a:lnTo>
                      <a:pt x="11" y="5"/>
                    </a:lnTo>
                    <a:lnTo>
                      <a:pt x="11" y="5"/>
                    </a:lnTo>
                    <a:lnTo>
                      <a:pt x="11" y="5"/>
                    </a:lnTo>
                    <a:lnTo>
                      <a:pt x="11" y="5"/>
                    </a:lnTo>
                    <a:lnTo>
                      <a:pt x="11" y="5"/>
                    </a:lnTo>
                    <a:lnTo>
                      <a:pt x="11" y="6"/>
                    </a:lnTo>
                    <a:lnTo>
                      <a:pt x="11" y="6"/>
                    </a:lnTo>
                    <a:lnTo>
                      <a:pt x="11" y="6"/>
                    </a:lnTo>
                    <a:lnTo>
                      <a:pt x="11" y="6"/>
                    </a:lnTo>
                    <a:lnTo>
                      <a:pt x="11" y="6"/>
                    </a:lnTo>
                    <a:lnTo>
                      <a:pt x="11" y="6"/>
                    </a:lnTo>
                    <a:lnTo>
                      <a:pt x="11" y="6"/>
                    </a:lnTo>
                    <a:lnTo>
                      <a:pt x="11" y="6"/>
                    </a:lnTo>
                    <a:lnTo>
                      <a:pt x="11" y="6"/>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85" name="Freeform 179"/>
              <p:cNvSpPr>
                <a:spLocks/>
              </p:cNvSpPr>
              <p:nvPr/>
            </p:nvSpPr>
            <p:spPr bwMode="auto">
              <a:xfrm>
                <a:off x="4775" y="3197"/>
                <a:ext cx="16" cy="20"/>
              </a:xfrm>
              <a:custGeom>
                <a:avLst/>
                <a:gdLst>
                  <a:gd name="T0" fmla="*/ 16 w 16"/>
                  <a:gd name="T1" fmla="*/ 11 h 20"/>
                  <a:gd name="T2" fmla="*/ 16 w 16"/>
                  <a:gd name="T3" fmla="*/ 12 h 20"/>
                  <a:gd name="T4" fmla="*/ 15 w 16"/>
                  <a:gd name="T5" fmla="*/ 14 h 20"/>
                  <a:gd name="T6" fmla="*/ 15 w 16"/>
                  <a:gd name="T7" fmla="*/ 15 h 20"/>
                  <a:gd name="T8" fmla="*/ 15 w 16"/>
                  <a:gd name="T9" fmla="*/ 15 h 20"/>
                  <a:gd name="T10" fmla="*/ 14 w 16"/>
                  <a:gd name="T11" fmla="*/ 16 h 20"/>
                  <a:gd name="T12" fmla="*/ 14 w 16"/>
                  <a:gd name="T13" fmla="*/ 17 h 20"/>
                  <a:gd name="T14" fmla="*/ 13 w 16"/>
                  <a:gd name="T15" fmla="*/ 18 h 20"/>
                  <a:gd name="T16" fmla="*/ 12 w 16"/>
                  <a:gd name="T17" fmla="*/ 18 h 20"/>
                  <a:gd name="T18" fmla="*/ 11 w 16"/>
                  <a:gd name="T19" fmla="*/ 19 h 20"/>
                  <a:gd name="T20" fmla="*/ 11 w 16"/>
                  <a:gd name="T21" fmla="*/ 19 h 20"/>
                  <a:gd name="T22" fmla="*/ 10 w 16"/>
                  <a:gd name="T23" fmla="*/ 20 h 20"/>
                  <a:gd name="T24" fmla="*/ 9 w 16"/>
                  <a:gd name="T25" fmla="*/ 20 h 20"/>
                  <a:gd name="T26" fmla="*/ 9 w 16"/>
                  <a:gd name="T27" fmla="*/ 20 h 20"/>
                  <a:gd name="T28" fmla="*/ 8 w 16"/>
                  <a:gd name="T29" fmla="*/ 20 h 20"/>
                  <a:gd name="T30" fmla="*/ 7 w 16"/>
                  <a:gd name="T31" fmla="*/ 20 h 20"/>
                  <a:gd name="T32" fmla="*/ 6 w 16"/>
                  <a:gd name="T33" fmla="*/ 20 h 20"/>
                  <a:gd name="T34" fmla="*/ 5 w 16"/>
                  <a:gd name="T35" fmla="*/ 20 h 20"/>
                  <a:gd name="T36" fmla="*/ 4 w 16"/>
                  <a:gd name="T37" fmla="*/ 19 h 20"/>
                  <a:gd name="T38" fmla="*/ 3 w 16"/>
                  <a:gd name="T39" fmla="*/ 19 h 20"/>
                  <a:gd name="T40" fmla="*/ 3 w 16"/>
                  <a:gd name="T41" fmla="*/ 19 h 20"/>
                  <a:gd name="T42" fmla="*/ 3 w 16"/>
                  <a:gd name="T43" fmla="*/ 18 h 20"/>
                  <a:gd name="T44" fmla="*/ 2 w 16"/>
                  <a:gd name="T45" fmla="*/ 17 h 20"/>
                  <a:gd name="T46" fmla="*/ 2 w 16"/>
                  <a:gd name="T47" fmla="*/ 17 h 20"/>
                  <a:gd name="T48" fmla="*/ 1 w 16"/>
                  <a:gd name="T49" fmla="*/ 16 h 20"/>
                  <a:gd name="T50" fmla="*/ 1 w 16"/>
                  <a:gd name="T51" fmla="*/ 15 h 20"/>
                  <a:gd name="T52" fmla="*/ 0 w 16"/>
                  <a:gd name="T53" fmla="*/ 14 h 20"/>
                  <a:gd name="T54" fmla="*/ 0 w 16"/>
                  <a:gd name="T55" fmla="*/ 12 h 20"/>
                  <a:gd name="T56" fmla="*/ 0 w 16"/>
                  <a:gd name="T57" fmla="*/ 11 h 20"/>
                  <a:gd name="T58" fmla="*/ 0 w 16"/>
                  <a:gd name="T59" fmla="*/ 10 h 20"/>
                  <a:gd name="T60" fmla="*/ 0 w 16"/>
                  <a:gd name="T61" fmla="*/ 9 h 20"/>
                  <a:gd name="T62" fmla="*/ 0 w 16"/>
                  <a:gd name="T63" fmla="*/ 8 h 20"/>
                  <a:gd name="T64" fmla="*/ 0 w 16"/>
                  <a:gd name="T65" fmla="*/ 7 h 20"/>
                  <a:gd name="T66" fmla="*/ 0 w 16"/>
                  <a:gd name="T67" fmla="*/ 7 h 20"/>
                  <a:gd name="T68" fmla="*/ 1 w 16"/>
                  <a:gd name="T69" fmla="*/ 6 h 20"/>
                  <a:gd name="T70" fmla="*/ 1 w 16"/>
                  <a:gd name="T71" fmla="*/ 5 h 20"/>
                  <a:gd name="T72" fmla="*/ 2 w 16"/>
                  <a:gd name="T73" fmla="*/ 4 h 20"/>
                  <a:gd name="T74" fmla="*/ 3 w 16"/>
                  <a:gd name="T75" fmla="*/ 3 h 20"/>
                  <a:gd name="T76" fmla="*/ 3 w 16"/>
                  <a:gd name="T77" fmla="*/ 3 h 20"/>
                  <a:gd name="T78" fmla="*/ 3 w 16"/>
                  <a:gd name="T79" fmla="*/ 2 h 20"/>
                  <a:gd name="T80" fmla="*/ 4 w 16"/>
                  <a:gd name="T81" fmla="*/ 2 h 20"/>
                  <a:gd name="T82" fmla="*/ 5 w 16"/>
                  <a:gd name="T83" fmla="*/ 2 h 20"/>
                  <a:gd name="T84" fmla="*/ 6 w 16"/>
                  <a:gd name="T85" fmla="*/ 0 h 20"/>
                  <a:gd name="T86" fmla="*/ 7 w 16"/>
                  <a:gd name="T87" fmla="*/ 0 h 20"/>
                  <a:gd name="T88" fmla="*/ 8 w 16"/>
                  <a:gd name="T89" fmla="*/ 0 h 20"/>
                  <a:gd name="T90" fmla="*/ 9 w 16"/>
                  <a:gd name="T91" fmla="*/ 0 h 20"/>
                  <a:gd name="T92" fmla="*/ 9 w 16"/>
                  <a:gd name="T93" fmla="*/ 0 h 20"/>
                  <a:gd name="T94" fmla="*/ 9 w 16"/>
                  <a:gd name="T95" fmla="*/ 0 h 20"/>
                  <a:gd name="T96" fmla="*/ 10 w 16"/>
                  <a:gd name="T97" fmla="*/ 2 h 20"/>
                  <a:gd name="T98" fmla="*/ 11 w 16"/>
                  <a:gd name="T99" fmla="*/ 2 h 20"/>
                  <a:gd name="T100" fmla="*/ 12 w 16"/>
                  <a:gd name="T101" fmla="*/ 3 h 20"/>
                  <a:gd name="T102" fmla="*/ 13 w 16"/>
                  <a:gd name="T103" fmla="*/ 3 h 20"/>
                  <a:gd name="T104" fmla="*/ 13 w 16"/>
                  <a:gd name="T105" fmla="*/ 4 h 20"/>
                  <a:gd name="T106" fmla="*/ 14 w 16"/>
                  <a:gd name="T107" fmla="*/ 5 h 20"/>
                  <a:gd name="T108" fmla="*/ 15 w 16"/>
                  <a:gd name="T109" fmla="*/ 5 h 20"/>
                  <a:gd name="T110" fmla="*/ 15 w 16"/>
                  <a:gd name="T111" fmla="*/ 6 h 20"/>
                  <a:gd name="T112" fmla="*/ 15 w 16"/>
                  <a:gd name="T113" fmla="*/ 7 h 20"/>
                  <a:gd name="T114" fmla="*/ 16 w 16"/>
                  <a:gd name="T115" fmla="*/ 8 h 20"/>
                  <a:gd name="T116" fmla="*/ 16 w 16"/>
                  <a:gd name="T117" fmla="*/ 9 h 20"/>
                  <a:gd name="T118" fmla="*/ 16 w 16"/>
                  <a:gd name="T1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 h="20">
                    <a:moveTo>
                      <a:pt x="16" y="10"/>
                    </a:moveTo>
                    <a:lnTo>
                      <a:pt x="16" y="10"/>
                    </a:lnTo>
                    <a:lnTo>
                      <a:pt x="16" y="10"/>
                    </a:lnTo>
                    <a:lnTo>
                      <a:pt x="16" y="11"/>
                    </a:lnTo>
                    <a:lnTo>
                      <a:pt x="16" y="11"/>
                    </a:lnTo>
                    <a:lnTo>
                      <a:pt x="16" y="11"/>
                    </a:lnTo>
                    <a:lnTo>
                      <a:pt x="16" y="11"/>
                    </a:lnTo>
                    <a:lnTo>
                      <a:pt x="16" y="11"/>
                    </a:lnTo>
                    <a:lnTo>
                      <a:pt x="16" y="11"/>
                    </a:lnTo>
                    <a:lnTo>
                      <a:pt x="16" y="12"/>
                    </a:lnTo>
                    <a:lnTo>
                      <a:pt x="16" y="12"/>
                    </a:lnTo>
                    <a:lnTo>
                      <a:pt x="16" y="12"/>
                    </a:lnTo>
                    <a:lnTo>
                      <a:pt x="16" y="12"/>
                    </a:lnTo>
                    <a:lnTo>
                      <a:pt x="16" y="12"/>
                    </a:lnTo>
                    <a:lnTo>
                      <a:pt x="16" y="12"/>
                    </a:lnTo>
                    <a:lnTo>
                      <a:pt x="15" y="12"/>
                    </a:lnTo>
                    <a:lnTo>
                      <a:pt x="15" y="14"/>
                    </a:lnTo>
                    <a:lnTo>
                      <a:pt x="15" y="14"/>
                    </a:lnTo>
                    <a:lnTo>
                      <a:pt x="15" y="14"/>
                    </a:lnTo>
                    <a:lnTo>
                      <a:pt x="15" y="14"/>
                    </a:lnTo>
                    <a:lnTo>
                      <a:pt x="15" y="14"/>
                    </a:lnTo>
                    <a:lnTo>
                      <a:pt x="15" y="14"/>
                    </a:lnTo>
                    <a:lnTo>
                      <a:pt x="15" y="14"/>
                    </a:lnTo>
                    <a:lnTo>
                      <a:pt x="15" y="15"/>
                    </a:lnTo>
                    <a:lnTo>
                      <a:pt x="15" y="15"/>
                    </a:lnTo>
                    <a:lnTo>
                      <a:pt x="15" y="15"/>
                    </a:lnTo>
                    <a:lnTo>
                      <a:pt x="15" y="15"/>
                    </a:lnTo>
                    <a:lnTo>
                      <a:pt x="15" y="15"/>
                    </a:lnTo>
                    <a:lnTo>
                      <a:pt x="15" y="15"/>
                    </a:lnTo>
                    <a:lnTo>
                      <a:pt x="15" y="15"/>
                    </a:lnTo>
                    <a:lnTo>
                      <a:pt x="15" y="16"/>
                    </a:lnTo>
                    <a:lnTo>
                      <a:pt x="15" y="16"/>
                    </a:lnTo>
                    <a:lnTo>
                      <a:pt x="14" y="16"/>
                    </a:lnTo>
                    <a:lnTo>
                      <a:pt x="14" y="16"/>
                    </a:lnTo>
                    <a:lnTo>
                      <a:pt x="14" y="16"/>
                    </a:lnTo>
                    <a:lnTo>
                      <a:pt x="14" y="16"/>
                    </a:lnTo>
                    <a:lnTo>
                      <a:pt x="14" y="16"/>
                    </a:lnTo>
                    <a:lnTo>
                      <a:pt x="14" y="17"/>
                    </a:lnTo>
                    <a:lnTo>
                      <a:pt x="14" y="17"/>
                    </a:lnTo>
                    <a:lnTo>
                      <a:pt x="14" y="17"/>
                    </a:lnTo>
                    <a:lnTo>
                      <a:pt x="14" y="17"/>
                    </a:lnTo>
                    <a:lnTo>
                      <a:pt x="14" y="17"/>
                    </a:lnTo>
                    <a:lnTo>
                      <a:pt x="13" y="17"/>
                    </a:lnTo>
                    <a:lnTo>
                      <a:pt x="13" y="17"/>
                    </a:lnTo>
                    <a:lnTo>
                      <a:pt x="13" y="17"/>
                    </a:lnTo>
                    <a:lnTo>
                      <a:pt x="13" y="18"/>
                    </a:lnTo>
                    <a:lnTo>
                      <a:pt x="13" y="18"/>
                    </a:lnTo>
                    <a:lnTo>
                      <a:pt x="13" y="18"/>
                    </a:lnTo>
                    <a:lnTo>
                      <a:pt x="13" y="18"/>
                    </a:lnTo>
                    <a:lnTo>
                      <a:pt x="13" y="18"/>
                    </a:lnTo>
                    <a:lnTo>
                      <a:pt x="13" y="18"/>
                    </a:lnTo>
                    <a:lnTo>
                      <a:pt x="12" y="18"/>
                    </a:lnTo>
                    <a:lnTo>
                      <a:pt x="12" y="18"/>
                    </a:lnTo>
                    <a:lnTo>
                      <a:pt x="12" y="18"/>
                    </a:lnTo>
                    <a:lnTo>
                      <a:pt x="12" y="18"/>
                    </a:lnTo>
                    <a:lnTo>
                      <a:pt x="12" y="19"/>
                    </a:lnTo>
                    <a:lnTo>
                      <a:pt x="12" y="19"/>
                    </a:lnTo>
                    <a:lnTo>
                      <a:pt x="12" y="19"/>
                    </a:lnTo>
                    <a:lnTo>
                      <a:pt x="12" y="19"/>
                    </a:lnTo>
                    <a:lnTo>
                      <a:pt x="11" y="19"/>
                    </a:lnTo>
                    <a:lnTo>
                      <a:pt x="11" y="19"/>
                    </a:lnTo>
                    <a:lnTo>
                      <a:pt x="11" y="19"/>
                    </a:lnTo>
                    <a:lnTo>
                      <a:pt x="11" y="19"/>
                    </a:lnTo>
                    <a:lnTo>
                      <a:pt x="11" y="19"/>
                    </a:lnTo>
                    <a:lnTo>
                      <a:pt x="11" y="19"/>
                    </a:lnTo>
                    <a:lnTo>
                      <a:pt x="11" y="19"/>
                    </a:lnTo>
                    <a:lnTo>
                      <a:pt x="10" y="19"/>
                    </a:lnTo>
                    <a:lnTo>
                      <a:pt x="10" y="19"/>
                    </a:lnTo>
                    <a:lnTo>
                      <a:pt x="10" y="20"/>
                    </a:lnTo>
                    <a:lnTo>
                      <a:pt x="10" y="20"/>
                    </a:lnTo>
                    <a:lnTo>
                      <a:pt x="10" y="20"/>
                    </a:lnTo>
                    <a:lnTo>
                      <a:pt x="10" y="20"/>
                    </a:lnTo>
                    <a:lnTo>
                      <a:pt x="10" y="20"/>
                    </a:lnTo>
                    <a:lnTo>
                      <a:pt x="9" y="20"/>
                    </a:lnTo>
                    <a:lnTo>
                      <a:pt x="9" y="20"/>
                    </a:lnTo>
                    <a:lnTo>
                      <a:pt x="9" y="20"/>
                    </a:lnTo>
                    <a:lnTo>
                      <a:pt x="9" y="20"/>
                    </a:lnTo>
                    <a:lnTo>
                      <a:pt x="9" y="20"/>
                    </a:lnTo>
                    <a:lnTo>
                      <a:pt x="9" y="20"/>
                    </a:lnTo>
                    <a:lnTo>
                      <a:pt x="9" y="20"/>
                    </a:lnTo>
                    <a:lnTo>
                      <a:pt x="9" y="20"/>
                    </a:lnTo>
                    <a:lnTo>
                      <a:pt x="9" y="20"/>
                    </a:lnTo>
                    <a:lnTo>
                      <a:pt x="9" y="20"/>
                    </a:lnTo>
                    <a:lnTo>
                      <a:pt x="9" y="20"/>
                    </a:lnTo>
                    <a:lnTo>
                      <a:pt x="9" y="20"/>
                    </a:lnTo>
                    <a:lnTo>
                      <a:pt x="9" y="20"/>
                    </a:lnTo>
                    <a:lnTo>
                      <a:pt x="8" y="20"/>
                    </a:lnTo>
                    <a:lnTo>
                      <a:pt x="8" y="20"/>
                    </a:lnTo>
                    <a:lnTo>
                      <a:pt x="8" y="20"/>
                    </a:lnTo>
                    <a:lnTo>
                      <a:pt x="8" y="20"/>
                    </a:lnTo>
                    <a:lnTo>
                      <a:pt x="8" y="20"/>
                    </a:lnTo>
                    <a:lnTo>
                      <a:pt x="8" y="20"/>
                    </a:lnTo>
                    <a:lnTo>
                      <a:pt x="7" y="20"/>
                    </a:lnTo>
                    <a:lnTo>
                      <a:pt x="7" y="20"/>
                    </a:lnTo>
                    <a:lnTo>
                      <a:pt x="7" y="20"/>
                    </a:lnTo>
                    <a:lnTo>
                      <a:pt x="7" y="20"/>
                    </a:lnTo>
                    <a:lnTo>
                      <a:pt x="7" y="20"/>
                    </a:lnTo>
                    <a:lnTo>
                      <a:pt x="7" y="20"/>
                    </a:lnTo>
                    <a:lnTo>
                      <a:pt x="6" y="20"/>
                    </a:lnTo>
                    <a:lnTo>
                      <a:pt x="6" y="20"/>
                    </a:lnTo>
                    <a:lnTo>
                      <a:pt x="6" y="20"/>
                    </a:lnTo>
                    <a:lnTo>
                      <a:pt x="6" y="20"/>
                    </a:lnTo>
                    <a:lnTo>
                      <a:pt x="6" y="20"/>
                    </a:lnTo>
                    <a:lnTo>
                      <a:pt x="6" y="20"/>
                    </a:lnTo>
                    <a:lnTo>
                      <a:pt x="6" y="20"/>
                    </a:lnTo>
                    <a:lnTo>
                      <a:pt x="5" y="20"/>
                    </a:lnTo>
                    <a:lnTo>
                      <a:pt x="5" y="20"/>
                    </a:lnTo>
                    <a:lnTo>
                      <a:pt x="5" y="20"/>
                    </a:lnTo>
                    <a:lnTo>
                      <a:pt x="5" y="20"/>
                    </a:lnTo>
                    <a:lnTo>
                      <a:pt x="5" y="20"/>
                    </a:lnTo>
                    <a:lnTo>
                      <a:pt x="5" y="20"/>
                    </a:lnTo>
                    <a:lnTo>
                      <a:pt x="5" y="20"/>
                    </a:lnTo>
                    <a:lnTo>
                      <a:pt x="4" y="20"/>
                    </a:lnTo>
                    <a:lnTo>
                      <a:pt x="4" y="19"/>
                    </a:lnTo>
                    <a:lnTo>
                      <a:pt x="4" y="19"/>
                    </a:lnTo>
                    <a:lnTo>
                      <a:pt x="4" y="19"/>
                    </a:lnTo>
                    <a:lnTo>
                      <a:pt x="4" y="19"/>
                    </a:lnTo>
                    <a:lnTo>
                      <a:pt x="4" y="19"/>
                    </a:lnTo>
                    <a:lnTo>
                      <a:pt x="4" y="19"/>
                    </a:lnTo>
                    <a:lnTo>
                      <a:pt x="3" y="19"/>
                    </a:lnTo>
                    <a:lnTo>
                      <a:pt x="3" y="19"/>
                    </a:lnTo>
                    <a:lnTo>
                      <a:pt x="3" y="19"/>
                    </a:lnTo>
                    <a:lnTo>
                      <a:pt x="3" y="19"/>
                    </a:lnTo>
                    <a:lnTo>
                      <a:pt x="3" y="19"/>
                    </a:lnTo>
                    <a:lnTo>
                      <a:pt x="3" y="19"/>
                    </a:lnTo>
                    <a:lnTo>
                      <a:pt x="3" y="19"/>
                    </a:lnTo>
                    <a:lnTo>
                      <a:pt x="3" y="18"/>
                    </a:lnTo>
                    <a:lnTo>
                      <a:pt x="3" y="18"/>
                    </a:lnTo>
                    <a:lnTo>
                      <a:pt x="3" y="18"/>
                    </a:lnTo>
                    <a:lnTo>
                      <a:pt x="3" y="18"/>
                    </a:lnTo>
                    <a:lnTo>
                      <a:pt x="3" y="18"/>
                    </a:lnTo>
                    <a:lnTo>
                      <a:pt x="3" y="18"/>
                    </a:lnTo>
                    <a:lnTo>
                      <a:pt x="3" y="18"/>
                    </a:lnTo>
                    <a:lnTo>
                      <a:pt x="3" y="18"/>
                    </a:lnTo>
                    <a:lnTo>
                      <a:pt x="2" y="18"/>
                    </a:lnTo>
                    <a:lnTo>
                      <a:pt x="2" y="18"/>
                    </a:lnTo>
                    <a:lnTo>
                      <a:pt x="2" y="17"/>
                    </a:lnTo>
                    <a:lnTo>
                      <a:pt x="2" y="17"/>
                    </a:lnTo>
                    <a:lnTo>
                      <a:pt x="2" y="17"/>
                    </a:lnTo>
                    <a:lnTo>
                      <a:pt x="2" y="17"/>
                    </a:lnTo>
                    <a:lnTo>
                      <a:pt x="2" y="17"/>
                    </a:lnTo>
                    <a:lnTo>
                      <a:pt x="2" y="17"/>
                    </a:lnTo>
                    <a:lnTo>
                      <a:pt x="2" y="17"/>
                    </a:lnTo>
                    <a:lnTo>
                      <a:pt x="2" y="17"/>
                    </a:lnTo>
                    <a:lnTo>
                      <a:pt x="1" y="16"/>
                    </a:lnTo>
                    <a:lnTo>
                      <a:pt x="1" y="16"/>
                    </a:lnTo>
                    <a:lnTo>
                      <a:pt x="1" y="16"/>
                    </a:lnTo>
                    <a:lnTo>
                      <a:pt x="1" y="16"/>
                    </a:lnTo>
                    <a:lnTo>
                      <a:pt x="1" y="16"/>
                    </a:lnTo>
                    <a:lnTo>
                      <a:pt x="1" y="16"/>
                    </a:lnTo>
                    <a:lnTo>
                      <a:pt x="1" y="16"/>
                    </a:lnTo>
                    <a:lnTo>
                      <a:pt x="1" y="15"/>
                    </a:lnTo>
                    <a:lnTo>
                      <a:pt x="1" y="15"/>
                    </a:lnTo>
                    <a:lnTo>
                      <a:pt x="1" y="15"/>
                    </a:lnTo>
                    <a:lnTo>
                      <a:pt x="1" y="15"/>
                    </a:lnTo>
                    <a:lnTo>
                      <a:pt x="1" y="15"/>
                    </a:lnTo>
                    <a:lnTo>
                      <a:pt x="0" y="15"/>
                    </a:lnTo>
                    <a:lnTo>
                      <a:pt x="0" y="15"/>
                    </a:lnTo>
                    <a:lnTo>
                      <a:pt x="0" y="14"/>
                    </a:lnTo>
                    <a:lnTo>
                      <a:pt x="0" y="14"/>
                    </a:lnTo>
                    <a:lnTo>
                      <a:pt x="0" y="14"/>
                    </a:lnTo>
                    <a:lnTo>
                      <a:pt x="0" y="14"/>
                    </a:lnTo>
                    <a:lnTo>
                      <a:pt x="0" y="14"/>
                    </a:lnTo>
                    <a:lnTo>
                      <a:pt x="0" y="14"/>
                    </a:lnTo>
                    <a:lnTo>
                      <a:pt x="0" y="14"/>
                    </a:lnTo>
                    <a:lnTo>
                      <a:pt x="0" y="12"/>
                    </a:lnTo>
                    <a:lnTo>
                      <a:pt x="0" y="12"/>
                    </a:lnTo>
                    <a:lnTo>
                      <a:pt x="0" y="12"/>
                    </a:lnTo>
                    <a:lnTo>
                      <a:pt x="0" y="12"/>
                    </a:lnTo>
                    <a:lnTo>
                      <a:pt x="0" y="12"/>
                    </a:lnTo>
                    <a:lnTo>
                      <a:pt x="0" y="12"/>
                    </a:lnTo>
                    <a:lnTo>
                      <a:pt x="0" y="12"/>
                    </a:lnTo>
                    <a:lnTo>
                      <a:pt x="0" y="11"/>
                    </a:lnTo>
                    <a:lnTo>
                      <a:pt x="0" y="11"/>
                    </a:lnTo>
                    <a:lnTo>
                      <a:pt x="0" y="11"/>
                    </a:lnTo>
                    <a:lnTo>
                      <a:pt x="0" y="11"/>
                    </a:lnTo>
                    <a:lnTo>
                      <a:pt x="0" y="11"/>
                    </a:lnTo>
                    <a:lnTo>
                      <a:pt x="0" y="11"/>
                    </a:lnTo>
                    <a:lnTo>
                      <a:pt x="0" y="10"/>
                    </a:lnTo>
                    <a:lnTo>
                      <a:pt x="0" y="10"/>
                    </a:lnTo>
                    <a:lnTo>
                      <a:pt x="0" y="10"/>
                    </a:lnTo>
                    <a:lnTo>
                      <a:pt x="0" y="10"/>
                    </a:lnTo>
                    <a:lnTo>
                      <a:pt x="0" y="10"/>
                    </a:lnTo>
                    <a:lnTo>
                      <a:pt x="0" y="10"/>
                    </a:lnTo>
                    <a:lnTo>
                      <a:pt x="0" y="9"/>
                    </a:lnTo>
                    <a:lnTo>
                      <a:pt x="0" y="9"/>
                    </a:lnTo>
                    <a:lnTo>
                      <a:pt x="0" y="9"/>
                    </a:lnTo>
                    <a:lnTo>
                      <a:pt x="0" y="9"/>
                    </a:lnTo>
                    <a:lnTo>
                      <a:pt x="0" y="9"/>
                    </a:lnTo>
                    <a:lnTo>
                      <a:pt x="0" y="9"/>
                    </a:lnTo>
                    <a:lnTo>
                      <a:pt x="0" y="9"/>
                    </a:lnTo>
                    <a:lnTo>
                      <a:pt x="0" y="8"/>
                    </a:lnTo>
                    <a:lnTo>
                      <a:pt x="0" y="8"/>
                    </a:lnTo>
                    <a:lnTo>
                      <a:pt x="0" y="8"/>
                    </a:lnTo>
                    <a:lnTo>
                      <a:pt x="0" y="8"/>
                    </a:lnTo>
                    <a:lnTo>
                      <a:pt x="0" y="8"/>
                    </a:lnTo>
                    <a:lnTo>
                      <a:pt x="0" y="8"/>
                    </a:lnTo>
                    <a:lnTo>
                      <a:pt x="0" y="7"/>
                    </a:lnTo>
                    <a:lnTo>
                      <a:pt x="0" y="7"/>
                    </a:lnTo>
                    <a:lnTo>
                      <a:pt x="0" y="7"/>
                    </a:lnTo>
                    <a:lnTo>
                      <a:pt x="0" y="7"/>
                    </a:lnTo>
                    <a:lnTo>
                      <a:pt x="0" y="7"/>
                    </a:lnTo>
                    <a:lnTo>
                      <a:pt x="0" y="7"/>
                    </a:lnTo>
                    <a:lnTo>
                      <a:pt x="0" y="7"/>
                    </a:lnTo>
                    <a:lnTo>
                      <a:pt x="0" y="6"/>
                    </a:lnTo>
                    <a:lnTo>
                      <a:pt x="1" y="6"/>
                    </a:lnTo>
                    <a:lnTo>
                      <a:pt x="1" y="6"/>
                    </a:lnTo>
                    <a:lnTo>
                      <a:pt x="1" y="6"/>
                    </a:lnTo>
                    <a:lnTo>
                      <a:pt x="1" y="6"/>
                    </a:lnTo>
                    <a:lnTo>
                      <a:pt x="1" y="6"/>
                    </a:lnTo>
                    <a:lnTo>
                      <a:pt x="1" y="6"/>
                    </a:lnTo>
                    <a:lnTo>
                      <a:pt x="1" y="5"/>
                    </a:lnTo>
                    <a:lnTo>
                      <a:pt x="1" y="5"/>
                    </a:lnTo>
                    <a:lnTo>
                      <a:pt x="1" y="5"/>
                    </a:lnTo>
                    <a:lnTo>
                      <a:pt x="1" y="5"/>
                    </a:lnTo>
                    <a:lnTo>
                      <a:pt x="1" y="5"/>
                    </a:lnTo>
                    <a:lnTo>
                      <a:pt x="1" y="5"/>
                    </a:lnTo>
                    <a:lnTo>
                      <a:pt x="2" y="5"/>
                    </a:lnTo>
                    <a:lnTo>
                      <a:pt x="2" y="5"/>
                    </a:lnTo>
                    <a:lnTo>
                      <a:pt x="2" y="4"/>
                    </a:lnTo>
                    <a:lnTo>
                      <a:pt x="2" y="4"/>
                    </a:lnTo>
                    <a:lnTo>
                      <a:pt x="2" y="4"/>
                    </a:lnTo>
                    <a:lnTo>
                      <a:pt x="2" y="4"/>
                    </a:lnTo>
                    <a:lnTo>
                      <a:pt x="2" y="4"/>
                    </a:lnTo>
                    <a:lnTo>
                      <a:pt x="2" y="4"/>
                    </a:lnTo>
                    <a:lnTo>
                      <a:pt x="2" y="4"/>
                    </a:lnTo>
                    <a:lnTo>
                      <a:pt x="2" y="4"/>
                    </a:lnTo>
                    <a:lnTo>
                      <a:pt x="3" y="3"/>
                    </a:lnTo>
                    <a:lnTo>
                      <a:pt x="3" y="3"/>
                    </a:lnTo>
                    <a:lnTo>
                      <a:pt x="3" y="3"/>
                    </a:lnTo>
                    <a:lnTo>
                      <a:pt x="3" y="3"/>
                    </a:lnTo>
                    <a:lnTo>
                      <a:pt x="3" y="3"/>
                    </a:lnTo>
                    <a:lnTo>
                      <a:pt x="3" y="3"/>
                    </a:lnTo>
                    <a:lnTo>
                      <a:pt x="3" y="3"/>
                    </a:lnTo>
                    <a:lnTo>
                      <a:pt x="3" y="3"/>
                    </a:lnTo>
                    <a:lnTo>
                      <a:pt x="3" y="3"/>
                    </a:lnTo>
                    <a:lnTo>
                      <a:pt x="3" y="3"/>
                    </a:lnTo>
                    <a:lnTo>
                      <a:pt x="3" y="3"/>
                    </a:lnTo>
                    <a:lnTo>
                      <a:pt x="3" y="2"/>
                    </a:lnTo>
                    <a:lnTo>
                      <a:pt x="3" y="2"/>
                    </a:lnTo>
                    <a:lnTo>
                      <a:pt x="3" y="2"/>
                    </a:lnTo>
                    <a:lnTo>
                      <a:pt x="3" y="2"/>
                    </a:lnTo>
                    <a:lnTo>
                      <a:pt x="4" y="2"/>
                    </a:lnTo>
                    <a:lnTo>
                      <a:pt x="4" y="2"/>
                    </a:lnTo>
                    <a:lnTo>
                      <a:pt x="4" y="2"/>
                    </a:lnTo>
                    <a:lnTo>
                      <a:pt x="4" y="2"/>
                    </a:lnTo>
                    <a:lnTo>
                      <a:pt x="4" y="2"/>
                    </a:lnTo>
                    <a:lnTo>
                      <a:pt x="4" y="2"/>
                    </a:lnTo>
                    <a:lnTo>
                      <a:pt x="4" y="2"/>
                    </a:lnTo>
                    <a:lnTo>
                      <a:pt x="5" y="2"/>
                    </a:lnTo>
                    <a:lnTo>
                      <a:pt x="5" y="2"/>
                    </a:lnTo>
                    <a:lnTo>
                      <a:pt x="5" y="2"/>
                    </a:lnTo>
                    <a:lnTo>
                      <a:pt x="5" y="0"/>
                    </a:lnTo>
                    <a:lnTo>
                      <a:pt x="5" y="0"/>
                    </a:lnTo>
                    <a:lnTo>
                      <a:pt x="5" y="0"/>
                    </a:lnTo>
                    <a:lnTo>
                      <a:pt x="5" y="0"/>
                    </a:lnTo>
                    <a:lnTo>
                      <a:pt x="6" y="0"/>
                    </a:lnTo>
                    <a:lnTo>
                      <a:pt x="6" y="0"/>
                    </a:lnTo>
                    <a:lnTo>
                      <a:pt x="6" y="0"/>
                    </a:lnTo>
                    <a:lnTo>
                      <a:pt x="6" y="0"/>
                    </a:lnTo>
                    <a:lnTo>
                      <a:pt x="6" y="0"/>
                    </a:lnTo>
                    <a:lnTo>
                      <a:pt x="6" y="0"/>
                    </a:lnTo>
                    <a:lnTo>
                      <a:pt x="6" y="0"/>
                    </a:lnTo>
                    <a:lnTo>
                      <a:pt x="7" y="0"/>
                    </a:lnTo>
                    <a:lnTo>
                      <a:pt x="7" y="0"/>
                    </a:lnTo>
                    <a:lnTo>
                      <a:pt x="7" y="0"/>
                    </a:lnTo>
                    <a:lnTo>
                      <a:pt x="7" y="0"/>
                    </a:lnTo>
                    <a:lnTo>
                      <a:pt x="7" y="0"/>
                    </a:lnTo>
                    <a:lnTo>
                      <a:pt x="7" y="0"/>
                    </a:lnTo>
                    <a:lnTo>
                      <a:pt x="8" y="0"/>
                    </a:lnTo>
                    <a:lnTo>
                      <a:pt x="8" y="0"/>
                    </a:lnTo>
                    <a:lnTo>
                      <a:pt x="8" y="0"/>
                    </a:lnTo>
                    <a:lnTo>
                      <a:pt x="8" y="0"/>
                    </a:lnTo>
                    <a:lnTo>
                      <a:pt x="8" y="0"/>
                    </a:lnTo>
                    <a:lnTo>
                      <a:pt x="8"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10" y="0"/>
                    </a:lnTo>
                    <a:lnTo>
                      <a:pt x="10" y="2"/>
                    </a:lnTo>
                    <a:lnTo>
                      <a:pt x="10" y="2"/>
                    </a:lnTo>
                    <a:lnTo>
                      <a:pt x="10" y="2"/>
                    </a:lnTo>
                    <a:lnTo>
                      <a:pt x="10" y="2"/>
                    </a:lnTo>
                    <a:lnTo>
                      <a:pt x="10" y="2"/>
                    </a:lnTo>
                    <a:lnTo>
                      <a:pt x="10" y="2"/>
                    </a:lnTo>
                    <a:lnTo>
                      <a:pt x="11" y="2"/>
                    </a:lnTo>
                    <a:lnTo>
                      <a:pt x="11" y="2"/>
                    </a:lnTo>
                    <a:lnTo>
                      <a:pt x="11" y="2"/>
                    </a:lnTo>
                    <a:lnTo>
                      <a:pt x="11" y="2"/>
                    </a:lnTo>
                    <a:lnTo>
                      <a:pt x="11" y="2"/>
                    </a:lnTo>
                    <a:lnTo>
                      <a:pt x="11" y="2"/>
                    </a:lnTo>
                    <a:lnTo>
                      <a:pt x="11" y="2"/>
                    </a:lnTo>
                    <a:lnTo>
                      <a:pt x="12" y="2"/>
                    </a:lnTo>
                    <a:lnTo>
                      <a:pt x="12" y="3"/>
                    </a:lnTo>
                    <a:lnTo>
                      <a:pt x="12" y="3"/>
                    </a:lnTo>
                    <a:lnTo>
                      <a:pt x="12" y="3"/>
                    </a:lnTo>
                    <a:lnTo>
                      <a:pt x="12" y="3"/>
                    </a:lnTo>
                    <a:lnTo>
                      <a:pt x="12" y="3"/>
                    </a:lnTo>
                    <a:lnTo>
                      <a:pt x="12" y="3"/>
                    </a:lnTo>
                    <a:lnTo>
                      <a:pt x="12" y="3"/>
                    </a:lnTo>
                    <a:lnTo>
                      <a:pt x="13" y="3"/>
                    </a:lnTo>
                    <a:lnTo>
                      <a:pt x="13" y="3"/>
                    </a:lnTo>
                    <a:lnTo>
                      <a:pt x="13" y="3"/>
                    </a:lnTo>
                    <a:lnTo>
                      <a:pt x="13" y="3"/>
                    </a:lnTo>
                    <a:lnTo>
                      <a:pt x="13" y="4"/>
                    </a:lnTo>
                    <a:lnTo>
                      <a:pt x="13" y="4"/>
                    </a:lnTo>
                    <a:lnTo>
                      <a:pt x="13" y="4"/>
                    </a:lnTo>
                    <a:lnTo>
                      <a:pt x="13" y="4"/>
                    </a:lnTo>
                    <a:lnTo>
                      <a:pt x="13" y="4"/>
                    </a:lnTo>
                    <a:lnTo>
                      <a:pt x="14" y="4"/>
                    </a:lnTo>
                    <a:lnTo>
                      <a:pt x="14" y="4"/>
                    </a:lnTo>
                    <a:lnTo>
                      <a:pt x="14" y="4"/>
                    </a:lnTo>
                    <a:lnTo>
                      <a:pt x="14" y="5"/>
                    </a:lnTo>
                    <a:lnTo>
                      <a:pt x="14" y="5"/>
                    </a:lnTo>
                    <a:lnTo>
                      <a:pt x="14" y="5"/>
                    </a:lnTo>
                    <a:lnTo>
                      <a:pt x="14" y="5"/>
                    </a:lnTo>
                    <a:lnTo>
                      <a:pt x="14" y="5"/>
                    </a:lnTo>
                    <a:lnTo>
                      <a:pt x="14" y="5"/>
                    </a:lnTo>
                    <a:lnTo>
                      <a:pt x="14" y="5"/>
                    </a:lnTo>
                    <a:lnTo>
                      <a:pt x="15" y="5"/>
                    </a:lnTo>
                    <a:lnTo>
                      <a:pt x="15" y="6"/>
                    </a:lnTo>
                    <a:lnTo>
                      <a:pt x="15" y="6"/>
                    </a:lnTo>
                    <a:lnTo>
                      <a:pt x="15" y="6"/>
                    </a:lnTo>
                    <a:lnTo>
                      <a:pt x="15" y="6"/>
                    </a:lnTo>
                    <a:lnTo>
                      <a:pt x="15" y="6"/>
                    </a:lnTo>
                    <a:lnTo>
                      <a:pt x="15" y="6"/>
                    </a:lnTo>
                    <a:lnTo>
                      <a:pt x="15" y="6"/>
                    </a:lnTo>
                    <a:lnTo>
                      <a:pt x="15" y="7"/>
                    </a:lnTo>
                    <a:lnTo>
                      <a:pt x="15" y="7"/>
                    </a:lnTo>
                    <a:lnTo>
                      <a:pt x="15" y="7"/>
                    </a:lnTo>
                    <a:lnTo>
                      <a:pt x="15" y="7"/>
                    </a:lnTo>
                    <a:lnTo>
                      <a:pt x="15" y="7"/>
                    </a:lnTo>
                    <a:lnTo>
                      <a:pt x="15" y="7"/>
                    </a:lnTo>
                    <a:lnTo>
                      <a:pt x="15" y="7"/>
                    </a:lnTo>
                    <a:lnTo>
                      <a:pt x="15" y="8"/>
                    </a:lnTo>
                    <a:lnTo>
                      <a:pt x="15" y="8"/>
                    </a:lnTo>
                    <a:lnTo>
                      <a:pt x="16" y="8"/>
                    </a:lnTo>
                    <a:lnTo>
                      <a:pt x="16" y="8"/>
                    </a:lnTo>
                    <a:lnTo>
                      <a:pt x="16" y="8"/>
                    </a:lnTo>
                    <a:lnTo>
                      <a:pt x="16" y="8"/>
                    </a:lnTo>
                    <a:lnTo>
                      <a:pt x="16" y="9"/>
                    </a:lnTo>
                    <a:lnTo>
                      <a:pt x="16" y="9"/>
                    </a:lnTo>
                    <a:lnTo>
                      <a:pt x="16" y="9"/>
                    </a:lnTo>
                    <a:lnTo>
                      <a:pt x="16" y="9"/>
                    </a:lnTo>
                    <a:lnTo>
                      <a:pt x="16" y="9"/>
                    </a:lnTo>
                    <a:lnTo>
                      <a:pt x="16" y="9"/>
                    </a:lnTo>
                    <a:lnTo>
                      <a:pt x="16" y="9"/>
                    </a:lnTo>
                    <a:lnTo>
                      <a:pt x="16" y="10"/>
                    </a:lnTo>
                    <a:lnTo>
                      <a:pt x="16" y="10"/>
                    </a:lnTo>
                    <a:lnTo>
                      <a:pt x="16" y="10"/>
                    </a:lnTo>
                    <a:lnTo>
                      <a:pt x="16" y="10"/>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86" name="Freeform 180"/>
              <p:cNvSpPr>
                <a:spLocks/>
              </p:cNvSpPr>
              <p:nvPr/>
            </p:nvSpPr>
            <p:spPr bwMode="auto">
              <a:xfrm>
                <a:off x="5056" y="3375"/>
                <a:ext cx="15" cy="20"/>
              </a:xfrm>
              <a:custGeom>
                <a:avLst/>
                <a:gdLst>
                  <a:gd name="T0" fmla="*/ 15 w 15"/>
                  <a:gd name="T1" fmla="*/ 11 h 20"/>
                  <a:gd name="T2" fmla="*/ 15 w 15"/>
                  <a:gd name="T3" fmla="*/ 12 h 20"/>
                  <a:gd name="T4" fmla="*/ 15 w 15"/>
                  <a:gd name="T5" fmla="*/ 13 h 20"/>
                  <a:gd name="T6" fmla="*/ 15 w 15"/>
                  <a:gd name="T7" fmla="*/ 13 h 20"/>
                  <a:gd name="T8" fmla="*/ 15 w 15"/>
                  <a:gd name="T9" fmla="*/ 15 h 20"/>
                  <a:gd name="T10" fmla="*/ 15 w 15"/>
                  <a:gd name="T11" fmla="*/ 16 h 20"/>
                  <a:gd name="T12" fmla="*/ 14 w 15"/>
                  <a:gd name="T13" fmla="*/ 17 h 20"/>
                  <a:gd name="T14" fmla="*/ 13 w 15"/>
                  <a:gd name="T15" fmla="*/ 18 h 20"/>
                  <a:gd name="T16" fmla="*/ 13 w 15"/>
                  <a:gd name="T17" fmla="*/ 18 h 20"/>
                  <a:gd name="T18" fmla="*/ 12 w 15"/>
                  <a:gd name="T19" fmla="*/ 19 h 20"/>
                  <a:gd name="T20" fmla="*/ 11 w 15"/>
                  <a:gd name="T21" fmla="*/ 19 h 20"/>
                  <a:gd name="T22" fmla="*/ 10 w 15"/>
                  <a:gd name="T23" fmla="*/ 19 h 20"/>
                  <a:gd name="T24" fmla="*/ 9 w 15"/>
                  <a:gd name="T25" fmla="*/ 20 h 20"/>
                  <a:gd name="T26" fmla="*/ 8 w 15"/>
                  <a:gd name="T27" fmla="*/ 20 h 20"/>
                  <a:gd name="T28" fmla="*/ 8 w 15"/>
                  <a:gd name="T29" fmla="*/ 20 h 20"/>
                  <a:gd name="T30" fmla="*/ 7 w 15"/>
                  <a:gd name="T31" fmla="*/ 20 h 20"/>
                  <a:gd name="T32" fmla="*/ 6 w 15"/>
                  <a:gd name="T33" fmla="*/ 20 h 20"/>
                  <a:gd name="T34" fmla="*/ 5 w 15"/>
                  <a:gd name="T35" fmla="*/ 20 h 20"/>
                  <a:gd name="T36" fmla="*/ 5 w 15"/>
                  <a:gd name="T37" fmla="*/ 19 h 20"/>
                  <a:gd name="T38" fmla="*/ 4 w 15"/>
                  <a:gd name="T39" fmla="*/ 19 h 20"/>
                  <a:gd name="T40" fmla="*/ 3 w 15"/>
                  <a:gd name="T41" fmla="*/ 18 h 20"/>
                  <a:gd name="T42" fmla="*/ 2 w 15"/>
                  <a:gd name="T43" fmla="*/ 18 h 20"/>
                  <a:gd name="T44" fmla="*/ 2 w 15"/>
                  <a:gd name="T45" fmla="*/ 17 h 20"/>
                  <a:gd name="T46" fmla="*/ 2 w 15"/>
                  <a:gd name="T47" fmla="*/ 16 h 20"/>
                  <a:gd name="T48" fmla="*/ 1 w 15"/>
                  <a:gd name="T49" fmla="*/ 16 h 20"/>
                  <a:gd name="T50" fmla="*/ 1 w 15"/>
                  <a:gd name="T51" fmla="*/ 15 h 20"/>
                  <a:gd name="T52" fmla="*/ 1 w 15"/>
                  <a:gd name="T53" fmla="*/ 13 h 20"/>
                  <a:gd name="T54" fmla="*/ 0 w 15"/>
                  <a:gd name="T55" fmla="*/ 12 h 20"/>
                  <a:gd name="T56" fmla="*/ 0 w 15"/>
                  <a:gd name="T57" fmla="*/ 11 h 20"/>
                  <a:gd name="T58" fmla="*/ 0 w 15"/>
                  <a:gd name="T59" fmla="*/ 10 h 20"/>
                  <a:gd name="T60" fmla="*/ 0 w 15"/>
                  <a:gd name="T61" fmla="*/ 9 h 20"/>
                  <a:gd name="T62" fmla="*/ 0 w 15"/>
                  <a:gd name="T63" fmla="*/ 8 h 20"/>
                  <a:gd name="T64" fmla="*/ 0 w 15"/>
                  <a:gd name="T65" fmla="*/ 7 h 20"/>
                  <a:gd name="T66" fmla="*/ 1 w 15"/>
                  <a:gd name="T67" fmla="*/ 6 h 20"/>
                  <a:gd name="T68" fmla="*/ 1 w 15"/>
                  <a:gd name="T69" fmla="*/ 6 h 20"/>
                  <a:gd name="T70" fmla="*/ 2 w 15"/>
                  <a:gd name="T71" fmla="*/ 5 h 20"/>
                  <a:gd name="T72" fmla="*/ 2 w 15"/>
                  <a:gd name="T73" fmla="*/ 4 h 20"/>
                  <a:gd name="T74" fmla="*/ 2 w 15"/>
                  <a:gd name="T75" fmla="*/ 3 h 20"/>
                  <a:gd name="T76" fmla="*/ 3 w 15"/>
                  <a:gd name="T77" fmla="*/ 3 h 20"/>
                  <a:gd name="T78" fmla="*/ 3 w 15"/>
                  <a:gd name="T79" fmla="*/ 1 h 20"/>
                  <a:gd name="T80" fmla="*/ 4 w 15"/>
                  <a:gd name="T81" fmla="*/ 1 h 20"/>
                  <a:gd name="T82" fmla="*/ 5 w 15"/>
                  <a:gd name="T83" fmla="*/ 0 h 20"/>
                  <a:gd name="T84" fmla="*/ 6 w 15"/>
                  <a:gd name="T85" fmla="*/ 0 h 20"/>
                  <a:gd name="T86" fmla="*/ 7 w 15"/>
                  <a:gd name="T87" fmla="*/ 0 h 20"/>
                  <a:gd name="T88" fmla="*/ 8 w 15"/>
                  <a:gd name="T89" fmla="*/ 0 h 20"/>
                  <a:gd name="T90" fmla="*/ 8 w 15"/>
                  <a:gd name="T91" fmla="*/ 0 h 20"/>
                  <a:gd name="T92" fmla="*/ 9 w 15"/>
                  <a:gd name="T93" fmla="*/ 0 h 20"/>
                  <a:gd name="T94" fmla="*/ 10 w 15"/>
                  <a:gd name="T95" fmla="*/ 0 h 20"/>
                  <a:gd name="T96" fmla="*/ 11 w 15"/>
                  <a:gd name="T97" fmla="*/ 1 h 20"/>
                  <a:gd name="T98" fmla="*/ 11 w 15"/>
                  <a:gd name="T99" fmla="*/ 1 h 20"/>
                  <a:gd name="T100" fmla="*/ 12 w 15"/>
                  <a:gd name="T101" fmla="*/ 3 h 20"/>
                  <a:gd name="T102" fmla="*/ 13 w 15"/>
                  <a:gd name="T103" fmla="*/ 3 h 20"/>
                  <a:gd name="T104" fmla="*/ 14 w 15"/>
                  <a:gd name="T105" fmla="*/ 4 h 20"/>
                  <a:gd name="T106" fmla="*/ 14 w 15"/>
                  <a:gd name="T107" fmla="*/ 4 h 20"/>
                  <a:gd name="T108" fmla="*/ 15 w 15"/>
                  <a:gd name="T109" fmla="*/ 5 h 20"/>
                  <a:gd name="T110" fmla="*/ 15 w 15"/>
                  <a:gd name="T111" fmla="*/ 6 h 20"/>
                  <a:gd name="T112" fmla="*/ 15 w 15"/>
                  <a:gd name="T113" fmla="*/ 7 h 20"/>
                  <a:gd name="T114" fmla="*/ 15 w 15"/>
                  <a:gd name="T115" fmla="*/ 8 h 20"/>
                  <a:gd name="T116" fmla="*/ 15 w 15"/>
                  <a:gd name="T117" fmla="*/ 9 h 20"/>
                  <a:gd name="T118" fmla="*/ 15 w 15"/>
                  <a:gd name="T1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 h="20">
                    <a:moveTo>
                      <a:pt x="15" y="10"/>
                    </a:moveTo>
                    <a:lnTo>
                      <a:pt x="15" y="10"/>
                    </a:lnTo>
                    <a:lnTo>
                      <a:pt x="15" y="10"/>
                    </a:lnTo>
                    <a:lnTo>
                      <a:pt x="15" y="10"/>
                    </a:lnTo>
                    <a:lnTo>
                      <a:pt x="15" y="11"/>
                    </a:lnTo>
                    <a:lnTo>
                      <a:pt x="15" y="11"/>
                    </a:lnTo>
                    <a:lnTo>
                      <a:pt x="15" y="11"/>
                    </a:lnTo>
                    <a:lnTo>
                      <a:pt x="15" y="11"/>
                    </a:lnTo>
                    <a:lnTo>
                      <a:pt x="15" y="11"/>
                    </a:lnTo>
                    <a:lnTo>
                      <a:pt x="15" y="11"/>
                    </a:lnTo>
                    <a:lnTo>
                      <a:pt x="15" y="11"/>
                    </a:lnTo>
                    <a:lnTo>
                      <a:pt x="15" y="12"/>
                    </a:lnTo>
                    <a:lnTo>
                      <a:pt x="15" y="12"/>
                    </a:lnTo>
                    <a:lnTo>
                      <a:pt x="15" y="12"/>
                    </a:lnTo>
                    <a:lnTo>
                      <a:pt x="15" y="12"/>
                    </a:lnTo>
                    <a:lnTo>
                      <a:pt x="15" y="12"/>
                    </a:lnTo>
                    <a:lnTo>
                      <a:pt x="15" y="12"/>
                    </a:lnTo>
                    <a:lnTo>
                      <a:pt x="15" y="13"/>
                    </a:lnTo>
                    <a:lnTo>
                      <a:pt x="15" y="13"/>
                    </a:lnTo>
                    <a:lnTo>
                      <a:pt x="15" y="13"/>
                    </a:lnTo>
                    <a:lnTo>
                      <a:pt x="15" y="13"/>
                    </a:lnTo>
                    <a:lnTo>
                      <a:pt x="15" y="13"/>
                    </a:lnTo>
                    <a:lnTo>
                      <a:pt x="15" y="13"/>
                    </a:lnTo>
                    <a:lnTo>
                      <a:pt x="15" y="13"/>
                    </a:lnTo>
                    <a:lnTo>
                      <a:pt x="15" y="15"/>
                    </a:lnTo>
                    <a:lnTo>
                      <a:pt x="15" y="15"/>
                    </a:lnTo>
                    <a:lnTo>
                      <a:pt x="15" y="15"/>
                    </a:lnTo>
                    <a:lnTo>
                      <a:pt x="15" y="15"/>
                    </a:lnTo>
                    <a:lnTo>
                      <a:pt x="15" y="15"/>
                    </a:lnTo>
                    <a:lnTo>
                      <a:pt x="15" y="15"/>
                    </a:lnTo>
                    <a:lnTo>
                      <a:pt x="15" y="15"/>
                    </a:lnTo>
                    <a:lnTo>
                      <a:pt x="15" y="16"/>
                    </a:lnTo>
                    <a:lnTo>
                      <a:pt x="15" y="16"/>
                    </a:lnTo>
                    <a:lnTo>
                      <a:pt x="15" y="16"/>
                    </a:lnTo>
                    <a:lnTo>
                      <a:pt x="15" y="16"/>
                    </a:lnTo>
                    <a:lnTo>
                      <a:pt x="15" y="16"/>
                    </a:lnTo>
                    <a:lnTo>
                      <a:pt x="14" y="16"/>
                    </a:lnTo>
                    <a:lnTo>
                      <a:pt x="14" y="16"/>
                    </a:lnTo>
                    <a:lnTo>
                      <a:pt x="14" y="16"/>
                    </a:lnTo>
                    <a:lnTo>
                      <a:pt x="14" y="17"/>
                    </a:lnTo>
                    <a:lnTo>
                      <a:pt x="14" y="17"/>
                    </a:lnTo>
                    <a:lnTo>
                      <a:pt x="14" y="17"/>
                    </a:lnTo>
                    <a:lnTo>
                      <a:pt x="14" y="17"/>
                    </a:lnTo>
                    <a:lnTo>
                      <a:pt x="14" y="17"/>
                    </a:lnTo>
                    <a:lnTo>
                      <a:pt x="14" y="17"/>
                    </a:lnTo>
                    <a:lnTo>
                      <a:pt x="13" y="17"/>
                    </a:lnTo>
                    <a:lnTo>
                      <a:pt x="13" y="17"/>
                    </a:lnTo>
                    <a:lnTo>
                      <a:pt x="13" y="18"/>
                    </a:lnTo>
                    <a:lnTo>
                      <a:pt x="13" y="18"/>
                    </a:lnTo>
                    <a:lnTo>
                      <a:pt x="13" y="18"/>
                    </a:lnTo>
                    <a:lnTo>
                      <a:pt x="13" y="18"/>
                    </a:lnTo>
                    <a:lnTo>
                      <a:pt x="13" y="18"/>
                    </a:lnTo>
                    <a:lnTo>
                      <a:pt x="13" y="18"/>
                    </a:lnTo>
                    <a:lnTo>
                      <a:pt x="13" y="18"/>
                    </a:lnTo>
                    <a:lnTo>
                      <a:pt x="12" y="18"/>
                    </a:lnTo>
                    <a:lnTo>
                      <a:pt x="12" y="18"/>
                    </a:lnTo>
                    <a:lnTo>
                      <a:pt x="12" y="18"/>
                    </a:lnTo>
                    <a:lnTo>
                      <a:pt x="12" y="19"/>
                    </a:lnTo>
                    <a:lnTo>
                      <a:pt x="12" y="19"/>
                    </a:lnTo>
                    <a:lnTo>
                      <a:pt x="12" y="19"/>
                    </a:lnTo>
                    <a:lnTo>
                      <a:pt x="12" y="19"/>
                    </a:lnTo>
                    <a:lnTo>
                      <a:pt x="11" y="19"/>
                    </a:lnTo>
                    <a:lnTo>
                      <a:pt x="11" y="19"/>
                    </a:lnTo>
                    <a:lnTo>
                      <a:pt x="11" y="19"/>
                    </a:lnTo>
                    <a:lnTo>
                      <a:pt x="11" y="19"/>
                    </a:lnTo>
                    <a:lnTo>
                      <a:pt x="11" y="19"/>
                    </a:lnTo>
                    <a:lnTo>
                      <a:pt x="11" y="19"/>
                    </a:lnTo>
                    <a:lnTo>
                      <a:pt x="11" y="19"/>
                    </a:lnTo>
                    <a:lnTo>
                      <a:pt x="10" y="19"/>
                    </a:lnTo>
                    <a:lnTo>
                      <a:pt x="10" y="19"/>
                    </a:lnTo>
                    <a:lnTo>
                      <a:pt x="10" y="19"/>
                    </a:lnTo>
                    <a:lnTo>
                      <a:pt x="10" y="19"/>
                    </a:lnTo>
                    <a:lnTo>
                      <a:pt x="10" y="20"/>
                    </a:lnTo>
                    <a:lnTo>
                      <a:pt x="10" y="20"/>
                    </a:lnTo>
                    <a:lnTo>
                      <a:pt x="10" y="20"/>
                    </a:lnTo>
                    <a:lnTo>
                      <a:pt x="9" y="20"/>
                    </a:lnTo>
                    <a:lnTo>
                      <a:pt x="9" y="20"/>
                    </a:lnTo>
                    <a:lnTo>
                      <a:pt x="9" y="20"/>
                    </a:lnTo>
                    <a:lnTo>
                      <a:pt x="9" y="20"/>
                    </a:lnTo>
                    <a:lnTo>
                      <a:pt x="9" y="20"/>
                    </a:lnTo>
                    <a:lnTo>
                      <a:pt x="9" y="20"/>
                    </a:lnTo>
                    <a:lnTo>
                      <a:pt x="9" y="20"/>
                    </a:lnTo>
                    <a:lnTo>
                      <a:pt x="8" y="20"/>
                    </a:lnTo>
                    <a:lnTo>
                      <a:pt x="8" y="20"/>
                    </a:lnTo>
                    <a:lnTo>
                      <a:pt x="8" y="20"/>
                    </a:lnTo>
                    <a:lnTo>
                      <a:pt x="8" y="20"/>
                    </a:lnTo>
                    <a:lnTo>
                      <a:pt x="8" y="20"/>
                    </a:lnTo>
                    <a:lnTo>
                      <a:pt x="8" y="20"/>
                    </a:lnTo>
                    <a:lnTo>
                      <a:pt x="8" y="20"/>
                    </a:lnTo>
                    <a:lnTo>
                      <a:pt x="8" y="20"/>
                    </a:lnTo>
                    <a:lnTo>
                      <a:pt x="8" y="20"/>
                    </a:lnTo>
                    <a:lnTo>
                      <a:pt x="8" y="20"/>
                    </a:lnTo>
                    <a:lnTo>
                      <a:pt x="8" y="20"/>
                    </a:lnTo>
                    <a:lnTo>
                      <a:pt x="8" y="20"/>
                    </a:lnTo>
                    <a:lnTo>
                      <a:pt x="7" y="20"/>
                    </a:lnTo>
                    <a:lnTo>
                      <a:pt x="7" y="20"/>
                    </a:lnTo>
                    <a:lnTo>
                      <a:pt x="7" y="20"/>
                    </a:lnTo>
                    <a:lnTo>
                      <a:pt x="7" y="20"/>
                    </a:lnTo>
                    <a:lnTo>
                      <a:pt x="7" y="20"/>
                    </a:lnTo>
                    <a:lnTo>
                      <a:pt x="7" y="20"/>
                    </a:lnTo>
                    <a:lnTo>
                      <a:pt x="7" y="20"/>
                    </a:lnTo>
                    <a:lnTo>
                      <a:pt x="6" y="20"/>
                    </a:lnTo>
                    <a:lnTo>
                      <a:pt x="6" y="20"/>
                    </a:lnTo>
                    <a:lnTo>
                      <a:pt x="6" y="20"/>
                    </a:lnTo>
                    <a:lnTo>
                      <a:pt x="6" y="20"/>
                    </a:lnTo>
                    <a:lnTo>
                      <a:pt x="6" y="20"/>
                    </a:lnTo>
                    <a:lnTo>
                      <a:pt x="6" y="20"/>
                    </a:lnTo>
                    <a:lnTo>
                      <a:pt x="5" y="20"/>
                    </a:lnTo>
                    <a:lnTo>
                      <a:pt x="5" y="20"/>
                    </a:lnTo>
                    <a:lnTo>
                      <a:pt x="5" y="19"/>
                    </a:lnTo>
                    <a:lnTo>
                      <a:pt x="5" y="19"/>
                    </a:lnTo>
                    <a:lnTo>
                      <a:pt x="5" y="19"/>
                    </a:lnTo>
                    <a:lnTo>
                      <a:pt x="5" y="19"/>
                    </a:lnTo>
                    <a:lnTo>
                      <a:pt x="5" y="19"/>
                    </a:lnTo>
                    <a:lnTo>
                      <a:pt x="4" y="19"/>
                    </a:lnTo>
                    <a:lnTo>
                      <a:pt x="4" y="19"/>
                    </a:lnTo>
                    <a:lnTo>
                      <a:pt x="4" y="19"/>
                    </a:lnTo>
                    <a:lnTo>
                      <a:pt x="4" y="19"/>
                    </a:lnTo>
                    <a:lnTo>
                      <a:pt x="4" y="19"/>
                    </a:lnTo>
                    <a:lnTo>
                      <a:pt x="4" y="19"/>
                    </a:lnTo>
                    <a:lnTo>
                      <a:pt x="4" y="19"/>
                    </a:lnTo>
                    <a:lnTo>
                      <a:pt x="3" y="19"/>
                    </a:lnTo>
                    <a:lnTo>
                      <a:pt x="3" y="19"/>
                    </a:lnTo>
                    <a:lnTo>
                      <a:pt x="3" y="19"/>
                    </a:lnTo>
                    <a:lnTo>
                      <a:pt x="3" y="18"/>
                    </a:lnTo>
                    <a:lnTo>
                      <a:pt x="3" y="18"/>
                    </a:lnTo>
                    <a:lnTo>
                      <a:pt x="3" y="18"/>
                    </a:lnTo>
                    <a:lnTo>
                      <a:pt x="3" y="18"/>
                    </a:lnTo>
                    <a:lnTo>
                      <a:pt x="3" y="18"/>
                    </a:lnTo>
                    <a:lnTo>
                      <a:pt x="2" y="18"/>
                    </a:lnTo>
                    <a:lnTo>
                      <a:pt x="2" y="18"/>
                    </a:lnTo>
                    <a:lnTo>
                      <a:pt x="2" y="18"/>
                    </a:lnTo>
                    <a:lnTo>
                      <a:pt x="2" y="18"/>
                    </a:lnTo>
                    <a:lnTo>
                      <a:pt x="2" y="18"/>
                    </a:lnTo>
                    <a:lnTo>
                      <a:pt x="2" y="17"/>
                    </a:lnTo>
                    <a:lnTo>
                      <a:pt x="2" y="17"/>
                    </a:lnTo>
                    <a:lnTo>
                      <a:pt x="2" y="17"/>
                    </a:lnTo>
                    <a:lnTo>
                      <a:pt x="2" y="17"/>
                    </a:lnTo>
                    <a:lnTo>
                      <a:pt x="2" y="17"/>
                    </a:lnTo>
                    <a:lnTo>
                      <a:pt x="2" y="17"/>
                    </a:lnTo>
                    <a:lnTo>
                      <a:pt x="2" y="17"/>
                    </a:lnTo>
                    <a:lnTo>
                      <a:pt x="2" y="17"/>
                    </a:lnTo>
                    <a:lnTo>
                      <a:pt x="2" y="16"/>
                    </a:lnTo>
                    <a:lnTo>
                      <a:pt x="2" y="16"/>
                    </a:lnTo>
                    <a:lnTo>
                      <a:pt x="2" y="16"/>
                    </a:lnTo>
                    <a:lnTo>
                      <a:pt x="2" y="16"/>
                    </a:lnTo>
                    <a:lnTo>
                      <a:pt x="2" y="16"/>
                    </a:lnTo>
                    <a:lnTo>
                      <a:pt x="1" y="16"/>
                    </a:lnTo>
                    <a:lnTo>
                      <a:pt x="1" y="16"/>
                    </a:lnTo>
                    <a:lnTo>
                      <a:pt x="1" y="16"/>
                    </a:lnTo>
                    <a:lnTo>
                      <a:pt x="1" y="15"/>
                    </a:lnTo>
                    <a:lnTo>
                      <a:pt x="1" y="15"/>
                    </a:lnTo>
                    <a:lnTo>
                      <a:pt x="1" y="15"/>
                    </a:lnTo>
                    <a:lnTo>
                      <a:pt x="1" y="15"/>
                    </a:lnTo>
                    <a:lnTo>
                      <a:pt x="1" y="15"/>
                    </a:lnTo>
                    <a:lnTo>
                      <a:pt x="1" y="15"/>
                    </a:lnTo>
                    <a:lnTo>
                      <a:pt x="1" y="15"/>
                    </a:lnTo>
                    <a:lnTo>
                      <a:pt x="1" y="13"/>
                    </a:lnTo>
                    <a:lnTo>
                      <a:pt x="1" y="13"/>
                    </a:lnTo>
                    <a:lnTo>
                      <a:pt x="1" y="13"/>
                    </a:lnTo>
                    <a:lnTo>
                      <a:pt x="1" y="13"/>
                    </a:lnTo>
                    <a:lnTo>
                      <a:pt x="1" y="13"/>
                    </a:lnTo>
                    <a:lnTo>
                      <a:pt x="0" y="13"/>
                    </a:lnTo>
                    <a:lnTo>
                      <a:pt x="0" y="13"/>
                    </a:lnTo>
                    <a:lnTo>
                      <a:pt x="0" y="12"/>
                    </a:lnTo>
                    <a:lnTo>
                      <a:pt x="0" y="12"/>
                    </a:lnTo>
                    <a:lnTo>
                      <a:pt x="0" y="12"/>
                    </a:lnTo>
                    <a:lnTo>
                      <a:pt x="0" y="12"/>
                    </a:lnTo>
                    <a:lnTo>
                      <a:pt x="0" y="12"/>
                    </a:lnTo>
                    <a:lnTo>
                      <a:pt x="0" y="12"/>
                    </a:lnTo>
                    <a:lnTo>
                      <a:pt x="0" y="11"/>
                    </a:lnTo>
                    <a:lnTo>
                      <a:pt x="0" y="11"/>
                    </a:lnTo>
                    <a:lnTo>
                      <a:pt x="0" y="11"/>
                    </a:lnTo>
                    <a:lnTo>
                      <a:pt x="0" y="11"/>
                    </a:lnTo>
                    <a:lnTo>
                      <a:pt x="0" y="11"/>
                    </a:lnTo>
                    <a:lnTo>
                      <a:pt x="0" y="11"/>
                    </a:lnTo>
                    <a:lnTo>
                      <a:pt x="0" y="11"/>
                    </a:lnTo>
                    <a:lnTo>
                      <a:pt x="0" y="10"/>
                    </a:lnTo>
                    <a:lnTo>
                      <a:pt x="0" y="10"/>
                    </a:lnTo>
                    <a:lnTo>
                      <a:pt x="0" y="10"/>
                    </a:lnTo>
                    <a:lnTo>
                      <a:pt x="0" y="10"/>
                    </a:lnTo>
                    <a:lnTo>
                      <a:pt x="0" y="10"/>
                    </a:lnTo>
                    <a:lnTo>
                      <a:pt x="0" y="10"/>
                    </a:lnTo>
                    <a:lnTo>
                      <a:pt x="0" y="9"/>
                    </a:lnTo>
                    <a:lnTo>
                      <a:pt x="0" y="9"/>
                    </a:lnTo>
                    <a:lnTo>
                      <a:pt x="0" y="9"/>
                    </a:lnTo>
                    <a:lnTo>
                      <a:pt x="0" y="9"/>
                    </a:lnTo>
                    <a:lnTo>
                      <a:pt x="0" y="9"/>
                    </a:lnTo>
                    <a:lnTo>
                      <a:pt x="0" y="9"/>
                    </a:lnTo>
                    <a:lnTo>
                      <a:pt x="0" y="9"/>
                    </a:lnTo>
                    <a:lnTo>
                      <a:pt x="0" y="8"/>
                    </a:lnTo>
                    <a:lnTo>
                      <a:pt x="0" y="8"/>
                    </a:lnTo>
                    <a:lnTo>
                      <a:pt x="0" y="8"/>
                    </a:lnTo>
                    <a:lnTo>
                      <a:pt x="0" y="8"/>
                    </a:lnTo>
                    <a:lnTo>
                      <a:pt x="0" y="8"/>
                    </a:lnTo>
                    <a:lnTo>
                      <a:pt x="0" y="8"/>
                    </a:lnTo>
                    <a:lnTo>
                      <a:pt x="0" y="7"/>
                    </a:lnTo>
                    <a:lnTo>
                      <a:pt x="0" y="7"/>
                    </a:lnTo>
                    <a:lnTo>
                      <a:pt x="0" y="7"/>
                    </a:lnTo>
                    <a:lnTo>
                      <a:pt x="1" y="7"/>
                    </a:lnTo>
                    <a:lnTo>
                      <a:pt x="1" y="7"/>
                    </a:lnTo>
                    <a:lnTo>
                      <a:pt x="1" y="7"/>
                    </a:lnTo>
                    <a:lnTo>
                      <a:pt x="1" y="7"/>
                    </a:lnTo>
                    <a:lnTo>
                      <a:pt x="1" y="6"/>
                    </a:lnTo>
                    <a:lnTo>
                      <a:pt x="1" y="6"/>
                    </a:lnTo>
                    <a:lnTo>
                      <a:pt x="1" y="6"/>
                    </a:lnTo>
                    <a:lnTo>
                      <a:pt x="1" y="6"/>
                    </a:lnTo>
                    <a:lnTo>
                      <a:pt x="1" y="6"/>
                    </a:lnTo>
                    <a:lnTo>
                      <a:pt x="1" y="6"/>
                    </a:lnTo>
                    <a:lnTo>
                      <a:pt x="1" y="6"/>
                    </a:lnTo>
                    <a:lnTo>
                      <a:pt x="1" y="5"/>
                    </a:lnTo>
                    <a:lnTo>
                      <a:pt x="1" y="5"/>
                    </a:lnTo>
                    <a:lnTo>
                      <a:pt x="1" y="5"/>
                    </a:lnTo>
                    <a:lnTo>
                      <a:pt x="1" y="5"/>
                    </a:lnTo>
                    <a:lnTo>
                      <a:pt x="2" y="5"/>
                    </a:lnTo>
                    <a:lnTo>
                      <a:pt x="2" y="5"/>
                    </a:lnTo>
                    <a:lnTo>
                      <a:pt x="2" y="5"/>
                    </a:lnTo>
                    <a:lnTo>
                      <a:pt x="2" y="4"/>
                    </a:lnTo>
                    <a:lnTo>
                      <a:pt x="2" y="4"/>
                    </a:lnTo>
                    <a:lnTo>
                      <a:pt x="2" y="4"/>
                    </a:lnTo>
                    <a:lnTo>
                      <a:pt x="2" y="4"/>
                    </a:lnTo>
                    <a:lnTo>
                      <a:pt x="2" y="4"/>
                    </a:lnTo>
                    <a:lnTo>
                      <a:pt x="2" y="4"/>
                    </a:lnTo>
                    <a:lnTo>
                      <a:pt x="2" y="4"/>
                    </a:lnTo>
                    <a:lnTo>
                      <a:pt x="2" y="4"/>
                    </a:lnTo>
                    <a:lnTo>
                      <a:pt x="2" y="4"/>
                    </a:lnTo>
                    <a:lnTo>
                      <a:pt x="2" y="3"/>
                    </a:lnTo>
                    <a:lnTo>
                      <a:pt x="2" y="3"/>
                    </a:lnTo>
                    <a:lnTo>
                      <a:pt x="2" y="3"/>
                    </a:lnTo>
                    <a:lnTo>
                      <a:pt x="2" y="3"/>
                    </a:lnTo>
                    <a:lnTo>
                      <a:pt x="2" y="3"/>
                    </a:lnTo>
                    <a:lnTo>
                      <a:pt x="2" y="3"/>
                    </a:lnTo>
                    <a:lnTo>
                      <a:pt x="3" y="3"/>
                    </a:lnTo>
                    <a:lnTo>
                      <a:pt x="3" y="3"/>
                    </a:lnTo>
                    <a:lnTo>
                      <a:pt x="3" y="3"/>
                    </a:lnTo>
                    <a:lnTo>
                      <a:pt x="3" y="3"/>
                    </a:lnTo>
                    <a:lnTo>
                      <a:pt x="3" y="1"/>
                    </a:lnTo>
                    <a:lnTo>
                      <a:pt x="3" y="1"/>
                    </a:lnTo>
                    <a:lnTo>
                      <a:pt x="3" y="1"/>
                    </a:lnTo>
                    <a:lnTo>
                      <a:pt x="3" y="1"/>
                    </a:lnTo>
                    <a:lnTo>
                      <a:pt x="4" y="1"/>
                    </a:lnTo>
                    <a:lnTo>
                      <a:pt x="4" y="1"/>
                    </a:lnTo>
                    <a:lnTo>
                      <a:pt x="4" y="1"/>
                    </a:lnTo>
                    <a:lnTo>
                      <a:pt x="4" y="1"/>
                    </a:lnTo>
                    <a:lnTo>
                      <a:pt x="4" y="1"/>
                    </a:lnTo>
                    <a:lnTo>
                      <a:pt x="4" y="1"/>
                    </a:lnTo>
                    <a:lnTo>
                      <a:pt x="4" y="1"/>
                    </a:lnTo>
                    <a:lnTo>
                      <a:pt x="5" y="1"/>
                    </a:lnTo>
                    <a:lnTo>
                      <a:pt x="5" y="1"/>
                    </a:lnTo>
                    <a:lnTo>
                      <a:pt x="5" y="0"/>
                    </a:lnTo>
                    <a:lnTo>
                      <a:pt x="5" y="0"/>
                    </a:lnTo>
                    <a:lnTo>
                      <a:pt x="5" y="0"/>
                    </a:lnTo>
                    <a:lnTo>
                      <a:pt x="5" y="0"/>
                    </a:lnTo>
                    <a:lnTo>
                      <a:pt x="5" y="0"/>
                    </a:lnTo>
                    <a:lnTo>
                      <a:pt x="6" y="0"/>
                    </a:lnTo>
                    <a:lnTo>
                      <a:pt x="6" y="0"/>
                    </a:lnTo>
                    <a:lnTo>
                      <a:pt x="6" y="0"/>
                    </a:lnTo>
                    <a:lnTo>
                      <a:pt x="6" y="0"/>
                    </a:lnTo>
                    <a:lnTo>
                      <a:pt x="6" y="0"/>
                    </a:lnTo>
                    <a:lnTo>
                      <a:pt x="6" y="0"/>
                    </a:lnTo>
                    <a:lnTo>
                      <a:pt x="7" y="0"/>
                    </a:lnTo>
                    <a:lnTo>
                      <a:pt x="7" y="0"/>
                    </a:lnTo>
                    <a:lnTo>
                      <a:pt x="7" y="0"/>
                    </a:lnTo>
                    <a:lnTo>
                      <a:pt x="7" y="0"/>
                    </a:lnTo>
                    <a:lnTo>
                      <a:pt x="7" y="0"/>
                    </a:lnTo>
                    <a:lnTo>
                      <a:pt x="7" y="0"/>
                    </a:lnTo>
                    <a:lnTo>
                      <a:pt x="7"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9" y="0"/>
                    </a:lnTo>
                    <a:lnTo>
                      <a:pt x="9" y="0"/>
                    </a:lnTo>
                    <a:lnTo>
                      <a:pt x="9" y="0"/>
                    </a:lnTo>
                    <a:lnTo>
                      <a:pt x="9" y="0"/>
                    </a:lnTo>
                    <a:lnTo>
                      <a:pt x="9" y="0"/>
                    </a:lnTo>
                    <a:lnTo>
                      <a:pt x="9" y="0"/>
                    </a:lnTo>
                    <a:lnTo>
                      <a:pt x="9" y="0"/>
                    </a:lnTo>
                    <a:lnTo>
                      <a:pt x="10" y="0"/>
                    </a:lnTo>
                    <a:lnTo>
                      <a:pt x="10" y="0"/>
                    </a:lnTo>
                    <a:lnTo>
                      <a:pt x="10" y="0"/>
                    </a:lnTo>
                    <a:lnTo>
                      <a:pt x="10" y="0"/>
                    </a:lnTo>
                    <a:lnTo>
                      <a:pt x="10" y="0"/>
                    </a:lnTo>
                    <a:lnTo>
                      <a:pt x="10" y="0"/>
                    </a:lnTo>
                    <a:lnTo>
                      <a:pt x="10" y="1"/>
                    </a:lnTo>
                    <a:lnTo>
                      <a:pt x="11" y="1"/>
                    </a:lnTo>
                    <a:lnTo>
                      <a:pt x="11" y="1"/>
                    </a:lnTo>
                    <a:lnTo>
                      <a:pt x="11" y="1"/>
                    </a:lnTo>
                    <a:lnTo>
                      <a:pt x="11" y="1"/>
                    </a:lnTo>
                    <a:lnTo>
                      <a:pt x="11" y="1"/>
                    </a:lnTo>
                    <a:lnTo>
                      <a:pt x="11" y="1"/>
                    </a:lnTo>
                    <a:lnTo>
                      <a:pt x="11" y="1"/>
                    </a:lnTo>
                    <a:lnTo>
                      <a:pt x="12" y="1"/>
                    </a:lnTo>
                    <a:lnTo>
                      <a:pt x="12" y="1"/>
                    </a:lnTo>
                    <a:lnTo>
                      <a:pt x="12" y="1"/>
                    </a:lnTo>
                    <a:lnTo>
                      <a:pt x="12" y="1"/>
                    </a:lnTo>
                    <a:lnTo>
                      <a:pt x="12" y="1"/>
                    </a:lnTo>
                    <a:lnTo>
                      <a:pt x="12" y="3"/>
                    </a:lnTo>
                    <a:lnTo>
                      <a:pt x="12" y="3"/>
                    </a:lnTo>
                    <a:lnTo>
                      <a:pt x="13" y="3"/>
                    </a:lnTo>
                    <a:lnTo>
                      <a:pt x="13" y="3"/>
                    </a:lnTo>
                    <a:lnTo>
                      <a:pt x="13" y="3"/>
                    </a:lnTo>
                    <a:lnTo>
                      <a:pt x="13" y="3"/>
                    </a:lnTo>
                    <a:lnTo>
                      <a:pt x="13" y="3"/>
                    </a:lnTo>
                    <a:lnTo>
                      <a:pt x="13" y="3"/>
                    </a:lnTo>
                    <a:lnTo>
                      <a:pt x="13" y="3"/>
                    </a:lnTo>
                    <a:lnTo>
                      <a:pt x="13" y="3"/>
                    </a:lnTo>
                    <a:lnTo>
                      <a:pt x="13" y="4"/>
                    </a:lnTo>
                    <a:lnTo>
                      <a:pt x="14" y="4"/>
                    </a:lnTo>
                    <a:lnTo>
                      <a:pt x="14" y="4"/>
                    </a:lnTo>
                    <a:lnTo>
                      <a:pt x="14" y="4"/>
                    </a:lnTo>
                    <a:lnTo>
                      <a:pt x="14" y="4"/>
                    </a:lnTo>
                    <a:lnTo>
                      <a:pt x="14" y="4"/>
                    </a:lnTo>
                    <a:lnTo>
                      <a:pt x="14" y="4"/>
                    </a:lnTo>
                    <a:lnTo>
                      <a:pt x="14" y="4"/>
                    </a:lnTo>
                    <a:lnTo>
                      <a:pt x="14" y="4"/>
                    </a:lnTo>
                    <a:lnTo>
                      <a:pt x="14" y="5"/>
                    </a:lnTo>
                    <a:lnTo>
                      <a:pt x="15" y="5"/>
                    </a:lnTo>
                    <a:lnTo>
                      <a:pt x="15" y="5"/>
                    </a:lnTo>
                    <a:lnTo>
                      <a:pt x="15" y="5"/>
                    </a:lnTo>
                    <a:lnTo>
                      <a:pt x="15" y="5"/>
                    </a:lnTo>
                    <a:lnTo>
                      <a:pt x="15" y="5"/>
                    </a:lnTo>
                    <a:lnTo>
                      <a:pt x="15" y="5"/>
                    </a:lnTo>
                    <a:lnTo>
                      <a:pt x="15" y="6"/>
                    </a:lnTo>
                    <a:lnTo>
                      <a:pt x="15" y="6"/>
                    </a:lnTo>
                    <a:lnTo>
                      <a:pt x="15" y="6"/>
                    </a:lnTo>
                    <a:lnTo>
                      <a:pt x="15" y="6"/>
                    </a:lnTo>
                    <a:lnTo>
                      <a:pt x="15" y="6"/>
                    </a:lnTo>
                    <a:lnTo>
                      <a:pt x="15" y="6"/>
                    </a:lnTo>
                    <a:lnTo>
                      <a:pt x="15" y="6"/>
                    </a:lnTo>
                    <a:lnTo>
                      <a:pt x="15" y="7"/>
                    </a:lnTo>
                    <a:lnTo>
                      <a:pt x="15" y="7"/>
                    </a:lnTo>
                    <a:lnTo>
                      <a:pt x="15" y="7"/>
                    </a:lnTo>
                    <a:lnTo>
                      <a:pt x="15" y="7"/>
                    </a:lnTo>
                    <a:lnTo>
                      <a:pt x="15" y="7"/>
                    </a:lnTo>
                    <a:lnTo>
                      <a:pt x="15" y="7"/>
                    </a:lnTo>
                    <a:lnTo>
                      <a:pt x="15" y="7"/>
                    </a:lnTo>
                    <a:lnTo>
                      <a:pt x="15" y="8"/>
                    </a:lnTo>
                    <a:lnTo>
                      <a:pt x="15" y="8"/>
                    </a:lnTo>
                    <a:lnTo>
                      <a:pt x="15" y="8"/>
                    </a:lnTo>
                    <a:lnTo>
                      <a:pt x="15" y="8"/>
                    </a:lnTo>
                    <a:lnTo>
                      <a:pt x="15" y="8"/>
                    </a:lnTo>
                    <a:lnTo>
                      <a:pt x="15" y="8"/>
                    </a:lnTo>
                    <a:lnTo>
                      <a:pt x="15" y="9"/>
                    </a:lnTo>
                    <a:lnTo>
                      <a:pt x="15" y="9"/>
                    </a:lnTo>
                    <a:lnTo>
                      <a:pt x="15" y="9"/>
                    </a:lnTo>
                    <a:lnTo>
                      <a:pt x="15" y="9"/>
                    </a:lnTo>
                    <a:lnTo>
                      <a:pt x="15" y="9"/>
                    </a:lnTo>
                    <a:lnTo>
                      <a:pt x="15" y="9"/>
                    </a:lnTo>
                    <a:lnTo>
                      <a:pt x="15" y="9"/>
                    </a:lnTo>
                    <a:lnTo>
                      <a:pt x="15" y="10"/>
                    </a:lnTo>
                    <a:lnTo>
                      <a:pt x="15" y="10"/>
                    </a:lnTo>
                    <a:lnTo>
                      <a:pt x="15" y="10"/>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87" name="Freeform 181"/>
              <p:cNvSpPr>
                <a:spLocks/>
              </p:cNvSpPr>
              <p:nvPr/>
            </p:nvSpPr>
            <p:spPr bwMode="auto">
              <a:xfrm>
                <a:off x="6216" y="3303"/>
                <a:ext cx="16" cy="20"/>
              </a:xfrm>
              <a:custGeom>
                <a:avLst/>
                <a:gdLst>
                  <a:gd name="T0" fmla="*/ 16 w 16"/>
                  <a:gd name="T1" fmla="*/ 11 h 20"/>
                  <a:gd name="T2" fmla="*/ 16 w 16"/>
                  <a:gd name="T3" fmla="*/ 11 h 20"/>
                  <a:gd name="T4" fmla="*/ 16 w 16"/>
                  <a:gd name="T5" fmla="*/ 12 h 20"/>
                  <a:gd name="T6" fmla="*/ 15 w 16"/>
                  <a:gd name="T7" fmla="*/ 13 h 20"/>
                  <a:gd name="T8" fmla="*/ 15 w 16"/>
                  <a:gd name="T9" fmla="*/ 15 h 20"/>
                  <a:gd name="T10" fmla="*/ 14 w 16"/>
                  <a:gd name="T11" fmla="*/ 16 h 20"/>
                  <a:gd name="T12" fmla="*/ 14 w 16"/>
                  <a:gd name="T13" fmla="*/ 17 h 20"/>
                  <a:gd name="T14" fmla="*/ 13 w 16"/>
                  <a:gd name="T15" fmla="*/ 17 h 20"/>
                  <a:gd name="T16" fmla="*/ 12 w 16"/>
                  <a:gd name="T17" fmla="*/ 18 h 20"/>
                  <a:gd name="T18" fmla="*/ 12 w 16"/>
                  <a:gd name="T19" fmla="*/ 19 h 20"/>
                  <a:gd name="T20" fmla="*/ 12 w 16"/>
                  <a:gd name="T21" fmla="*/ 19 h 20"/>
                  <a:gd name="T22" fmla="*/ 11 w 16"/>
                  <a:gd name="T23" fmla="*/ 19 h 20"/>
                  <a:gd name="T24" fmla="*/ 10 w 16"/>
                  <a:gd name="T25" fmla="*/ 20 h 20"/>
                  <a:gd name="T26" fmla="*/ 9 w 16"/>
                  <a:gd name="T27" fmla="*/ 20 h 20"/>
                  <a:gd name="T28" fmla="*/ 8 w 16"/>
                  <a:gd name="T29" fmla="*/ 20 h 20"/>
                  <a:gd name="T30" fmla="*/ 7 w 16"/>
                  <a:gd name="T31" fmla="*/ 20 h 20"/>
                  <a:gd name="T32" fmla="*/ 6 w 16"/>
                  <a:gd name="T33" fmla="*/ 20 h 20"/>
                  <a:gd name="T34" fmla="*/ 6 w 16"/>
                  <a:gd name="T35" fmla="*/ 19 h 20"/>
                  <a:gd name="T36" fmla="*/ 5 w 16"/>
                  <a:gd name="T37" fmla="*/ 19 h 20"/>
                  <a:gd name="T38" fmla="*/ 4 w 16"/>
                  <a:gd name="T39" fmla="*/ 19 h 20"/>
                  <a:gd name="T40" fmla="*/ 4 w 16"/>
                  <a:gd name="T41" fmla="*/ 18 h 20"/>
                  <a:gd name="T42" fmla="*/ 3 w 16"/>
                  <a:gd name="T43" fmla="*/ 18 h 20"/>
                  <a:gd name="T44" fmla="*/ 2 w 16"/>
                  <a:gd name="T45" fmla="*/ 17 h 20"/>
                  <a:gd name="T46" fmla="*/ 2 w 16"/>
                  <a:gd name="T47" fmla="*/ 16 h 20"/>
                  <a:gd name="T48" fmla="*/ 1 w 16"/>
                  <a:gd name="T49" fmla="*/ 15 h 20"/>
                  <a:gd name="T50" fmla="*/ 1 w 16"/>
                  <a:gd name="T51" fmla="*/ 15 h 20"/>
                  <a:gd name="T52" fmla="*/ 0 w 16"/>
                  <a:gd name="T53" fmla="*/ 13 h 20"/>
                  <a:gd name="T54" fmla="*/ 0 w 16"/>
                  <a:gd name="T55" fmla="*/ 12 h 20"/>
                  <a:gd name="T56" fmla="*/ 0 w 16"/>
                  <a:gd name="T57" fmla="*/ 11 h 20"/>
                  <a:gd name="T58" fmla="*/ 0 w 16"/>
                  <a:gd name="T59" fmla="*/ 10 h 20"/>
                  <a:gd name="T60" fmla="*/ 0 w 16"/>
                  <a:gd name="T61" fmla="*/ 9 h 20"/>
                  <a:gd name="T62" fmla="*/ 0 w 16"/>
                  <a:gd name="T63" fmla="*/ 8 h 20"/>
                  <a:gd name="T64" fmla="*/ 0 w 16"/>
                  <a:gd name="T65" fmla="*/ 7 h 20"/>
                  <a:gd name="T66" fmla="*/ 1 w 16"/>
                  <a:gd name="T67" fmla="*/ 6 h 20"/>
                  <a:gd name="T68" fmla="*/ 1 w 16"/>
                  <a:gd name="T69" fmla="*/ 5 h 20"/>
                  <a:gd name="T70" fmla="*/ 1 w 16"/>
                  <a:gd name="T71" fmla="*/ 4 h 20"/>
                  <a:gd name="T72" fmla="*/ 2 w 16"/>
                  <a:gd name="T73" fmla="*/ 4 h 20"/>
                  <a:gd name="T74" fmla="*/ 3 w 16"/>
                  <a:gd name="T75" fmla="*/ 3 h 20"/>
                  <a:gd name="T76" fmla="*/ 3 w 16"/>
                  <a:gd name="T77" fmla="*/ 1 h 20"/>
                  <a:gd name="T78" fmla="*/ 4 w 16"/>
                  <a:gd name="T79" fmla="*/ 1 h 20"/>
                  <a:gd name="T80" fmla="*/ 5 w 16"/>
                  <a:gd name="T81" fmla="*/ 0 h 20"/>
                  <a:gd name="T82" fmla="*/ 6 w 16"/>
                  <a:gd name="T83" fmla="*/ 0 h 20"/>
                  <a:gd name="T84" fmla="*/ 6 w 16"/>
                  <a:gd name="T85" fmla="*/ 0 h 20"/>
                  <a:gd name="T86" fmla="*/ 7 w 16"/>
                  <a:gd name="T87" fmla="*/ 0 h 20"/>
                  <a:gd name="T88" fmla="*/ 8 w 16"/>
                  <a:gd name="T89" fmla="*/ 0 h 20"/>
                  <a:gd name="T90" fmla="*/ 9 w 16"/>
                  <a:gd name="T91" fmla="*/ 0 h 20"/>
                  <a:gd name="T92" fmla="*/ 10 w 16"/>
                  <a:gd name="T93" fmla="*/ 0 h 20"/>
                  <a:gd name="T94" fmla="*/ 11 w 16"/>
                  <a:gd name="T95" fmla="*/ 0 h 20"/>
                  <a:gd name="T96" fmla="*/ 11 w 16"/>
                  <a:gd name="T97" fmla="*/ 0 h 20"/>
                  <a:gd name="T98" fmla="*/ 12 w 16"/>
                  <a:gd name="T99" fmla="*/ 1 h 20"/>
                  <a:gd name="T100" fmla="*/ 12 w 16"/>
                  <a:gd name="T101" fmla="*/ 1 h 20"/>
                  <a:gd name="T102" fmla="*/ 13 w 16"/>
                  <a:gd name="T103" fmla="*/ 3 h 20"/>
                  <a:gd name="T104" fmla="*/ 13 w 16"/>
                  <a:gd name="T105" fmla="*/ 3 h 20"/>
                  <a:gd name="T106" fmla="*/ 14 w 16"/>
                  <a:gd name="T107" fmla="*/ 4 h 20"/>
                  <a:gd name="T108" fmla="*/ 15 w 16"/>
                  <a:gd name="T109" fmla="*/ 5 h 20"/>
                  <a:gd name="T110" fmla="*/ 15 w 16"/>
                  <a:gd name="T111" fmla="*/ 6 h 20"/>
                  <a:gd name="T112" fmla="*/ 15 w 16"/>
                  <a:gd name="T113" fmla="*/ 7 h 20"/>
                  <a:gd name="T114" fmla="*/ 16 w 16"/>
                  <a:gd name="T115" fmla="*/ 8 h 20"/>
                  <a:gd name="T116" fmla="*/ 16 w 16"/>
                  <a:gd name="T117" fmla="*/ 9 h 20"/>
                  <a:gd name="T118" fmla="*/ 16 w 16"/>
                  <a:gd name="T1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 h="20">
                    <a:moveTo>
                      <a:pt x="16" y="10"/>
                    </a:moveTo>
                    <a:lnTo>
                      <a:pt x="16" y="10"/>
                    </a:lnTo>
                    <a:lnTo>
                      <a:pt x="16" y="10"/>
                    </a:lnTo>
                    <a:lnTo>
                      <a:pt x="16" y="10"/>
                    </a:lnTo>
                    <a:lnTo>
                      <a:pt x="16" y="10"/>
                    </a:lnTo>
                    <a:lnTo>
                      <a:pt x="16" y="11"/>
                    </a:lnTo>
                    <a:lnTo>
                      <a:pt x="16" y="11"/>
                    </a:lnTo>
                    <a:lnTo>
                      <a:pt x="16" y="11"/>
                    </a:lnTo>
                    <a:lnTo>
                      <a:pt x="16" y="11"/>
                    </a:lnTo>
                    <a:lnTo>
                      <a:pt x="16" y="11"/>
                    </a:lnTo>
                    <a:lnTo>
                      <a:pt x="16" y="11"/>
                    </a:lnTo>
                    <a:lnTo>
                      <a:pt x="16" y="11"/>
                    </a:lnTo>
                    <a:lnTo>
                      <a:pt x="16" y="12"/>
                    </a:lnTo>
                    <a:lnTo>
                      <a:pt x="16" y="12"/>
                    </a:lnTo>
                    <a:lnTo>
                      <a:pt x="16" y="12"/>
                    </a:lnTo>
                    <a:lnTo>
                      <a:pt x="16" y="12"/>
                    </a:lnTo>
                    <a:lnTo>
                      <a:pt x="16" y="12"/>
                    </a:lnTo>
                    <a:lnTo>
                      <a:pt x="16" y="12"/>
                    </a:lnTo>
                    <a:lnTo>
                      <a:pt x="15" y="13"/>
                    </a:lnTo>
                    <a:lnTo>
                      <a:pt x="15" y="13"/>
                    </a:lnTo>
                    <a:lnTo>
                      <a:pt x="15" y="13"/>
                    </a:lnTo>
                    <a:lnTo>
                      <a:pt x="15" y="13"/>
                    </a:lnTo>
                    <a:lnTo>
                      <a:pt x="15" y="13"/>
                    </a:lnTo>
                    <a:lnTo>
                      <a:pt x="15" y="13"/>
                    </a:lnTo>
                    <a:lnTo>
                      <a:pt x="15" y="13"/>
                    </a:lnTo>
                    <a:lnTo>
                      <a:pt x="15" y="15"/>
                    </a:lnTo>
                    <a:lnTo>
                      <a:pt x="15" y="15"/>
                    </a:lnTo>
                    <a:lnTo>
                      <a:pt x="15" y="15"/>
                    </a:lnTo>
                    <a:lnTo>
                      <a:pt x="15" y="15"/>
                    </a:lnTo>
                    <a:lnTo>
                      <a:pt x="15" y="15"/>
                    </a:lnTo>
                    <a:lnTo>
                      <a:pt x="15" y="15"/>
                    </a:lnTo>
                    <a:lnTo>
                      <a:pt x="15" y="15"/>
                    </a:lnTo>
                    <a:lnTo>
                      <a:pt x="15" y="16"/>
                    </a:lnTo>
                    <a:lnTo>
                      <a:pt x="14" y="16"/>
                    </a:lnTo>
                    <a:lnTo>
                      <a:pt x="14" y="16"/>
                    </a:lnTo>
                    <a:lnTo>
                      <a:pt x="14" y="16"/>
                    </a:lnTo>
                    <a:lnTo>
                      <a:pt x="14" y="16"/>
                    </a:lnTo>
                    <a:lnTo>
                      <a:pt x="14" y="16"/>
                    </a:lnTo>
                    <a:lnTo>
                      <a:pt x="14" y="16"/>
                    </a:lnTo>
                    <a:lnTo>
                      <a:pt x="14" y="16"/>
                    </a:lnTo>
                    <a:lnTo>
                      <a:pt x="14" y="17"/>
                    </a:lnTo>
                    <a:lnTo>
                      <a:pt x="14" y="17"/>
                    </a:lnTo>
                    <a:lnTo>
                      <a:pt x="14" y="17"/>
                    </a:lnTo>
                    <a:lnTo>
                      <a:pt x="13" y="17"/>
                    </a:lnTo>
                    <a:lnTo>
                      <a:pt x="13" y="17"/>
                    </a:lnTo>
                    <a:lnTo>
                      <a:pt x="13" y="17"/>
                    </a:lnTo>
                    <a:lnTo>
                      <a:pt x="13" y="17"/>
                    </a:lnTo>
                    <a:lnTo>
                      <a:pt x="13" y="17"/>
                    </a:lnTo>
                    <a:lnTo>
                      <a:pt x="13" y="18"/>
                    </a:lnTo>
                    <a:lnTo>
                      <a:pt x="13" y="18"/>
                    </a:lnTo>
                    <a:lnTo>
                      <a:pt x="13" y="18"/>
                    </a:lnTo>
                    <a:lnTo>
                      <a:pt x="13" y="18"/>
                    </a:lnTo>
                    <a:lnTo>
                      <a:pt x="12" y="18"/>
                    </a:lnTo>
                    <a:lnTo>
                      <a:pt x="12" y="18"/>
                    </a:lnTo>
                    <a:lnTo>
                      <a:pt x="12" y="18"/>
                    </a:lnTo>
                    <a:lnTo>
                      <a:pt x="12" y="18"/>
                    </a:lnTo>
                    <a:lnTo>
                      <a:pt x="12" y="18"/>
                    </a:lnTo>
                    <a:lnTo>
                      <a:pt x="12" y="18"/>
                    </a:lnTo>
                    <a:lnTo>
                      <a:pt x="12" y="18"/>
                    </a:lnTo>
                    <a:lnTo>
                      <a:pt x="12" y="19"/>
                    </a:lnTo>
                    <a:lnTo>
                      <a:pt x="12" y="19"/>
                    </a:lnTo>
                    <a:lnTo>
                      <a:pt x="12" y="19"/>
                    </a:lnTo>
                    <a:lnTo>
                      <a:pt x="12" y="19"/>
                    </a:lnTo>
                    <a:lnTo>
                      <a:pt x="12" y="19"/>
                    </a:lnTo>
                    <a:lnTo>
                      <a:pt x="12" y="19"/>
                    </a:lnTo>
                    <a:lnTo>
                      <a:pt x="12" y="19"/>
                    </a:lnTo>
                    <a:lnTo>
                      <a:pt x="12" y="19"/>
                    </a:lnTo>
                    <a:lnTo>
                      <a:pt x="11" y="19"/>
                    </a:lnTo>
                    <a:lnTo>
                      <a:pt x="11" y="19"/>
                    </a:lnTo>
                    <a:lnTo>
                      <a:pt x="11" y="19"/>
                    </a:lnTo>
                    <a:lnTo>
                      <a:pt x="11" y="19"/>
                    </a:lnTo>
                    <a:lnTo>
                      <a:pt x="11" y="19"/>
                    </a:lnTo>
                    <a:lnTo>
                      <a:pt x="11" y="19"/>
                    </a:lnTo>
                    <a:lnTo>
                      <a:pt x="11" y="19"/>
                    </a:lnTo>
                    <a:lnTo>
                      <a:pt x="10" y="20"/>
                    </a:lnTo>
                    <a:lnTo>
                      <a:pt x="10" y="20"/>
                    </a:lnTo>
                    <a:lnTo>
                      <a:pt x="10" y="20"/>
                    </a:lnTo>
                    <a:lnTo>
                      <a:pt x="10" y="20"/>
                    </a:lnTo>
                    <a:lnTo>
                      <a:pt x="10" y="20"/>
                    </a:lnTo>
                    <a:lnTo>
                      <a:pt x="10" y="20"/>
                    </a:lnTo>
                    <a:lnTo>
                      <a:pt x="9" y="20"/>
                    </a:lnTo>
                    <a:lnTo>
                      <a:pt x="9" y="20"/>
                    </a:lnTo>
                    <a:lnTo>
                      <a:pt x="9" y="20"/>
                    </a:lnTo>
                    <a:lnTo>
                      <a:pt x="9" y="20"/>
                    </a:lnTo>
                    <a:lnTo>
                      <a:pt x="9" y="20"/>
                    </a:lnTo>
                    <a:lnTo>
                      <a:pt x="9" y="20"/>
                    </a:lnTo>
                    <a:lnTo>
                      <a:pt x="8" y="20"/>
                    </a:lnTo>
                    <a:lnTo>
                      <a:pt x="8" y="20"/>
                    </a:lnTo>
                    <a:lnTo>
                      <a:pt x="8" y="20"/>
                    </a:lnTo>
                    <a:lnTo>
                      <a:pt x="8" y="20"/>
                    </a:lnTo>
                    <a:lnTo>
                      <a:pt x="8" y="20"/>
                    </a:lnTo>
                    <a:lnTo>
                      <a:pt x="8" y="20"/>
                    </a:lnTo>
                    <a:lnTo>
                      <a:pt x="8" y="20"/>
                    </a:lnTo>
                    <a:lnTo>
                      <a:pt x="7" y="20"/>
                    </a:lnTo>
                    <a:lnTo>
                      <a:pt x="7" y="20"/>
                    </a:lnTo>
                    <a:lnTo>
                      <a:pt x="7" y="20"/>
                    </a:lnTo>
                    <a:lnTo>
                      <a:pt x="7" y="20"/>
                    </a:lnTo>
                    <a:lnTo>
                      <a:pt x="7" y="20"/>
                    </a:lnTo>
                    <a:lnTo>
                      <a:pt x="7" y="20"/>
                    </a:lnTo>
                    <a:lnTo>
                      <a:pt x="6" y="20"/>
                    </a:lnTo>
                    <a:lnTo>
                      <a:pt x="6" y="20"/>
                    </a:lnTo>
                    <a:lnTo>
                      <a:pt x="6" y="20"/>
                    </a:lnTo>
                    <a:lnTo>
                      <a:pt x="6" y="20"/>
                    </a:lnTo>
                    <a:lnTo>
                      <a:pt x="6" y="20"/>
                    </a:lnTo>
                    <a:lnTo>
                      <a:pt x="6" y="20"/>
                    </a:lnTo>
                    <a:lnTo>
                      <a:pt x="6" y="20"/>
                    </a:lnTo>
                    <a:lnTo>
                      <a:pt x="6" y="20"/>
                    </a:lnTo>
                    <a:lnTo>
                      <a:pt x="6" y="19"/>
                    </a:lnTo>
                    <a:lnTo>
                      <a:pt x="6" y="19"/>
                    </a:lnTo>
                    <a:lnTo>
                      <a:pt x="6" y="19"/>
                    </a:lnTo>
                    <a:lnTo>
                      <a:pt x="6" y="19"/>
                    </a:lnTo>
                    <a:lnTo>
                      <a:pt x="6" y="19"/>
                    </a:lnTo>
                    <a:lnTo>
                      <a:pt x="5" y="19"/>
                    </a:lnTo>
                    <a:lnTo>
                      <a:pt x="5" y="19"/>
                    </a:lnTo>
                    <a:lnTo>
                      <a:pt x="5" y="19"/>
                    </a:lnTo>
                    <a:lnTo>
                      <a:pt x="5" y="19"/>
                    </a:lnTo>
                    <a:lnTo>
                      <a:pt x="5" y="19"/>
                    </a:lnTo>
                    <a:lnTo>
                      <a:pt x="5" y="19"/>
                    </a:lnTo>
                    <a:lnTo>
                      <a:pt x="5" y="19"/>
                    </a:lnTo>
                    <a:lnTo>
                      <a:pt x="4" y="19"/>
                    </a:lnTo>
                    <a:lnTo>
                      <a:pt x="4" y="19"/>
                    </a:lnTo>
                    <a:lnTo>
                      <a:pt x="4" y="19"/>
                    </a:lnTo>
                    <a:lnTo>
                      <a:pt x="4" y="18"/>
                    </a:lnTo>
                    <a:lnTo>
                      <a:pt x="4" y="18"/>
                    </a:lnTo>
                    <a:lnTo>
                      <a:pt x="4" y="18"/>
                    </a:lnTo>
                    <a:lnTo>
                      <a:pt x="4" y="18"/>
                    </a:lnTo>
                    <a:lnTo>
                      <a:pt x="4" y="18"/>
                    </a:lnTo>
                    <a:lnTo>
                      <a:pt x="3" y="18"/>
                    </a:lnTo>
                    <a:lnTo>
                      <a:pt x="3" y="18"/>
                    </a:lnTo>
                    <a:lnTo>
                      <a:pt x="3" y="18"/>
                    </a:lnTo>
                    <a:lnTo>
                      <a:pt x="3" y="18"/>
                    </a:lnTo>
                    <a:lnTo>
                      <a:pt x="3" y="18"/>
                    </a:lnTo>
                    <a:lnTo>
                      <a:pt x="3" y="18"/>
                    </a:lnTo>
                    <a:lnTo>
                      <a:pt x="3" y="17"/>
                    </a:lnTo>
                    <a:lnTo>
                      <a:pt x="3" y="17"/>
                    </a:lnTo>
                    <a:lnTo>
                      <a:pt x="2" y="17"/>
                    </a:lnTo>
                    <a:lnTo>
                      <a:pt x="2" y="17"/>
                    </a:lnTo>
                    <a:lnTo>
                      <a:pt x="2" y="17"/>
                    </a:lnTo>
                    <a:lnTo>
                      <a:pt x="2" y="17"/>
                    </a:lnTo>
                    <a:lnTo>
                      <a:pt x="2" y="17"/>
                    </a:lnTo>
                    <a:lnTo>
                      <a:pt x="2" y="17"/>
                    </a:lnTo>
                    <a:lnTo>
                      <a:pt x="2" y="16"/>
                    </a:lnTo>
                    <a:lnTo>
                      <a:pt x="2" y="16"/>
                    </a:lnTo>
                    <a:lnTo>
                      <a:pt x="2" y="16"/>
                    </a:lnTo>
                    <a:lnTo>
                      <a:pt x="2" y="16"/>
                    </a:lnTo>
                    <a:lnTo>
                      <a:pt x="1" y="16"/>
                    </a:lnTo>
                    <a:lnTo>
                      <a:pt x="1" y="16"/>
                    </a:lnTo>
                    <a:lnTo>
                      <a:pt x="1" y="16"/>
                    </a:lnTo>
                    <a:lnTo>
                      <a:pt x="1" y="16"/>
                    </a:lnTo>
                    <a:lnTo>
                      <a:pt x="1" y="15"/>
                    </a:lnTo>
                    <a:lnTo>
                      <a:pt x="1" y="15"/>
                    </a:lnTo>
                    <a:lnTo>
                      <a:pt x="1" y="15"/>
                    </a:lnTo>
                    <a:lnTo>
                      <a:pt x="1" y="15"/>
                    </a:lnTo>
                    <a:lnTo>
                      <a:pt x="1" y="15"/>
                    </a:lnTo>
                    <a:lnTo>
                      <a:pt x="1" y="15"/>
                    </a:lnTo>
                    <a:lnTo>
                      <a:pt x="1" y="15"/>
                    </a:lnTo>
                    <a:lnTo>
                      <a:pt x="1" y="13"/>
                    </a:lnTo>
                    <a:lnTo>
                      <a:pt x="1" y="13"/>
                    </a:lnTo>
                    <a:lnTo>
                      <a:pt x="0" y="13"/>
                    </a:lnTo>
                    <a:lnTo>
                      <a:pt x="0" y="13"/>
                    </a:lnTo>
                    <a:lnTo>
                      <a:pt x="0" y="13"/>
                    </a:lnTo>
                    <a:lnTo>
                      <a:pt x="0" y="13"/>
                    </a:lnTo>
                    <a:lnTo>
                      <a:pt x="0" y="13"/>
                    </a:lnTo>
                    <a:lnTo>
                      <a:pt x="0" y="12"/>
                    </a:lnTo>
                    <a:lnTo>
                      <a:pt x="0" y="12"/>
                    </a:lnTo>
                    <a:lnTo>
                      <a:pt x="0" y="12"/>
                    </a:lnTo>
                    <a:lnTo>
                      <a:pt x="0" y="12"/>
                    </a:lnTo>
                    <a:lnTo>
                      <a:pt x="0" y="12"/>
                    </a:lnTo>
                    <a:lnTo>
                      <a:pt x="0" y="12"/>
                    </a:lnTo>
                    <a:lnTo>
                      <a:pt x="0" y="11"/>
                    </a:lnTo>
                    <a:lnTo>
                      <a:pt x="0" y="11"/>
                    </a:lnTo>
                    <a:lnTo>
                      <a:pt x="0" y="11"/>
                    </a:lnTo>
                    <a:lnTo>
                      <a:pt x="0" y="11"/>
                    </a:lnTo>
                    <a:lnTo>
                      <a:pt x="0" y="11"/>
                    </a:lnTo>
                    <a:lnTo>
                      <a:pt x="0" y="11"/>
                    </a:lnTo>
                    <a:lnTo>
                      <a:pt x="0" y="11"/>
                    </a:lnTo>
                    <a:lnTo>
                      <a:pt x="0" y="10"/>
                    </a:lnTo>
                    <a:lnTo>
                      <a:pt x="0" y="10"/>
                    </a:lnTo>
                    <a:lnTo>
                      <a:pt x="0" y="10"/>
                    </a:lnTo>
                    <a:lnTo>
                      <a:pt x="0" y="10"/>
                    </a:lnTo>
                    <a:lnTo>
                      <a:pt x="0" y="10"/>
                    </a:lnTo>
                    <a:lnTo>
                      <a:pt x="0" y="10"/>
                    </a:lnTo>
                    <a:lnTo>
                      <a:pt x="0" y="9"/>
                    </a:lnTo>
                    <a:lnTo>
                      <a:pt x="0" y="9"/>
                    </a:lnTo>
                    <a:lnTo>
                      <a:pt x="0" y="9"/>
                    </a:lnTo>
                    <a:lnTo>
                      <a:pt x="0" y="9"/>
                    </a:lnTo>
                    <a:lnTo>
                      <a:pt x="0" y="9"/>
                    </a:lnTo>
                    <a:lnTo>
                      <a:pt x="0" y="9"/>
                    </a:lnTo>
                    <a:lnTo>
                      <a:pt x="0" y="8"/>
                    </a:lnTo>
                    <a:lnTo>
                      <a:pt x="0" y="8"/>
                    </a:lnTo>
                    <a:lnTo>
                      <a:pt x="0" y="8"/>
                    </a:lnTo>
                    <a:lnTo>
                      <a:pt x="0" y="8"/>
                    </a:lnTo>
                    <a:lnTo>
                      <a:pt x="0" y="8"/>
                    </a:lnTo>
                    <a:lnTo>
                      <a:pt x="0" y="8"/>
                    </a:lnTo>
                    <a:lnTo>
                      <a:pt x="0" y="8"/>
                    </a:lnTo>
                    <a:lnTo>
                      <a:pt x="0" y="7"/>
                    </a:lnTo>
                    <a:lnTo>
                      <a:pt x="0" y="7"/>
                    </a:lnTo>
                    <a:lnTo>
                      <a:pt x="0" y="7"/>
                    </a:lnTo>
                    <a:lnTo>
                      <a:pt x="0" y="7"/>
                    </a:lnTo>
                    <a:lnTo>
                      <a:pt x="0" y="7"/>
                    </a:lnTo>
                    <a:lnTo>
                      <a:pt x="0" y="7"/>
                    </a:lnTo>
                    <a:lnTo>
                      <a:pt x="0" y="6"/>
                    </a:lnTo>
                    <a:lnTo>
                      <a:pt x="0" y="6"/>
                    </a:lnTo>
                    <a:lnTo>
                      <a:pt x="1" y="6"/>
                    </a:lnTo>
                    <a:lnTo>
                      <a:pt x="1" y="6"/>
                    </a:lnTo>
                    <a:lnTo>
                      <a:pt x="1" y="6"/>
                    </a:lnTo>
                    <a:lnTo>
                      <a:pt x="1" y="6"/>
                    </a:lnTo>
                    <a:lnTo>
                      <a:pt x="1" y="6"/>
                    </a:lnTo>
                    <a:lnTo>
                      <a:pt x="1" y="5"/>
                    </a:lnTo>
                    <a:lnTo>
                      <a:pt x="1" y="5"/>
                    </a:lnTo>
                    <a:lnTo>
                      <a:pt x="1" y="5"/>
                    </a:lnTo>
                    <a:lnTo>
                      <a:pt x="1" y="5"/>
                    </a:lnTo>
                    <a:lnTo>
                      <a:pt x="1" y="5"/>
                    </a:lnTo>
                    <a:lnTo>
                      <a:pt x="1" y="5"/>
                    </a:lnTo>
                    <a:lnTo>
                      <a:pt x="1" y="5"/>
                    </a:lnTo>
                    <a:lnTo>
                      <a:pt x="1" y="4"/>
                    </a:lnTo>
                    <a:lnTo>
                      <a:pt x="2" y="4"/>
                    </a:lnTo>
                    <a:lnTo>
                      <a:pt x="2" y="4"/>
                    </a:lnTo>
                    <a:lnTo>
                      <a:pt x="2" y="4"/>
                    </a:lnTo>
                    <a:lnTo>
                      <a:pt x="2" y="4"/>
                    </a:lnTo>
                    <a:lnTo>
                      <a:pt x="2" y="4"/>
                    </a:lnTo>
                    <a:lnTo>
                      <a:pt x="2" y="4"/>
                    </a:lnTo>
                    <a:lnTo>
                      <a:pt x="2" y="4"/>
                    </a:lnTo>
                    <a:lnTo>
                      <a:pt x="2" y="3"/>
                    </a:lnTo>
                    <a:lnTo>
                      <a:pt x="2" y="3"/>
                    </a:lnTo>
                    <a:lnTo>
                      <a:pt x="2" y="3"/>
                    </a:lnTo>
                    <a:lnTo>
                      <a:pt x="3" y="3"/>
                    </a:lnTo>
                    <a:lnTo>
                      <a:pt x="3" y="3"/>
                    </a:lnTo>
                    <a:lnTo>
                      <a:pt x="3" y="3"/>
                    </a:lnTo>
                    <a:lnTo>
                      <a:pt x="3" y="3"/>
                    </a:lnTo>
                    <a:lnTo>
                      <a:pt x="3" y="3"/>
                    </a:lnTo>
                    <a:lnTo>
                      <a:pt x="3" y="3"/>
                    </a:lnTo>
                    <a:lnTo>
                      <a:pt x="3" y="3"/>
                    </a:lnTo>
                    <a:lnTo>
                      <a:pt x="3" y="1"/>
                    </a:lnTo>
                    <a:lnTo>
                      <a:pt x="4" y="1"/>
                    </a:lnTo>
                    <a:lnTo>
                      <a:pt x="4" y="1"/>
                    </a:lnTo>
                    <a:lnTo>
                      <a:pt x="4" y="1"/>
                    </a:lnTo>
                    <a:lnTo>
                      <a:pt x="4" y="1"/>
                    </a:lnTo>
                    <a:lnTo>
                      <a:pt x="4" y="1"/>
                    </a:lnTo>
                    <a:lnTo>
                      <a:pt x="4" y="1"/>
                    </a:lnTo>
                    <a:lnTo>
                      <a:pt x="4" y="1"/>
                    </a:lnTo>
                    <a:lnTo>
                      <a:pt x="4" y="1"/>
                    </a:lnTo>
                    <a:lnTo>
                      <a:pt x="5" y="1"/>
                    </a:lnTo>
                    <a:lnTo>
                      <a:pt x="5" y="1"/>
                    </a:lnTo>
                    <a:lnTo>
                      <a:pt x="5" y="0"/>
                    </a:lnTo>
                    <a:lnTo>
                      <a:pt x="5" y="0"/>
                    </a:lnTo>
                    <a:lnTo>
                      <a:pt x="5" y="0"/>
                    </a:lnTo>
                    <a:lnTo>
                      <a:pt x="5" y="0"/>
                    </a:lnTo>
                    <a:lnTo>
                      <a:pt x="5"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7" y="0"/>
                    </a:lnTo>
                    <a:lnTo>
                      <a:pt x="7" y="0"/>
                    </a:lnTo>
                    <a:lnTo>
                      <a:pt x="7" y="0"/>
                    </a:lnTo>
                    <a:lnTo>
                      <a:pt x="7" y="0"/>
                    </a:lnTo>
                    <a:lnTo>
                      <a:pt x="7" y="0"/>
                    </a:lnTo>
                    <a:lnTo>
                      <a:pt x="7" y="0"/>
                    </a:lnTo>
                    <a:lnTo>
                      <a:pt x="8" y="0"/>
                    </a:lnTo>
                    <a:lnTo>
                      <a:pt x="8" y="0"/>
                    </a:lnTo>
                    <a:lnTo>
                      <a:pt x="8" y="0"/>
                    </a:lnTo>
                    <a:lnTo>
                      <a:pt x="8" y="0"/>
                    </a:lnTo>
                    <a:lnTo>
                      <a:pt x="8" y="0"/>
                    </a:lnTo>
                    <a:lnTo>
                      <a:pt x="8" y="0"/>
                    </a:lnTo>
                    <a:lnTo>
                      <a:pt x="8" y="0"/>
                    </a:lnTo>
                    <a:lnTo>
                      <a:pt x="9" y="0"/>
                    </a:lnTo>
                    <a:lnTo>
                      <a:pt x="9" y="0"/>
                    </a:lnTo>
                    <a:lnTo>
                      <a:pt x="9" y="0"/>
                    </a:lnTo>
                    <a:lnTo>
                      <a:pt x="9" y="0"/>
                    </a:lnTo>
                    <a:lnTo>
                      <a:pt x="9" y="0"/>
                    </a:lnTo>
                    <a:lnTo>
                      <a:pt x="9" y="0"/>
                    </a:lnTo>
                    <a:lnTo>
                      <a:pt x="10" y="0"/>
                    </a:lnTo>
                    <a:lnTo>
                      <a:pt x="10" y="0"/>
                    </a:lnTo>
                    <a:lnTo>
                      <a:pt x="10" y="0"/>
                    </a:lnTo>
                    <a:lnTo>
                      <a:pt x="10" y="0"/>
                    </a:lnTo>
                    <a:lnTo>
                      <a:pt x="10" y="0"/>
                    </a:lnTo>
                    <a:lnTo>
                      <a:pt x="10" y="0"/>
                    </a:lnTo>
                    <a:lnTo>
                      <a:pt x="11" y="0"/>
                    </a:lnTo>
                    <a:lnTo>
                      <a:pt x="11" y="0"/>
                    </a:lnTo>
                    <a:lnTo>
                      <a:pt x="11" y="0"/>
                    </a:lnTo>
                    <a:lnTo>
                      <a:pt x="11" y="0"/>
                    </a:lnTo>
                    <a:lnTo>
                      <a:pt x="11" y="0"/>
                    </a:lnTo>
                    <a:lnTo>
                      <a:pt x="11" y="0"/>
                    </a:lnTo>
                    <a:lnTo>
                      <a:pt x="11" y="0"/>
                    </a:lnTo>
                    <a:lnTo>
                      <a:pt x="12" y="0"/>
                    </a:lnTo>
                    <a:lnTo>
                      <a:pt x="12" y="0"/>
                    </a:lnTo>
                    <a:lnTo>
                      <a:pt x="12" y="0"/>
                    </a:lnTo>
                    <a:lnTo>
                      <a:pt x="12" y="1"/>
                    </a:lnTo>
                    <a:lnTo>
                      <a:pt x="12" y="1"/>
                    </a:lnTo>
                    <a:lnTo>
                      <a:pt x="12" y="1"/>
                    </a:lnTo>
                    <a:lnTo>
                      <a:pt x="12" y="1"/>
                    </a:lnTo>
                    <a:lnTo>
                      <a:pt x="12" y="1"/>
                    </a:lnTo>
                    <a:lnTo>
                      <a:pt x="12" y="1"/>
                    </a:lnTo>
                    <a:lnTo>
                      <a:pt x="12" y="1"/>
                    </a:lnTo>
                    <a:lnTo>
                      <a:pt x="12" y="1"/>
                    </a:lnTo>
                    <a:lnTo>
                      <a:pt x="12" y="1"/>
                    </a:lnTo>
                    <a:lnTo>
                      <a:pt x="12" y="1"/>
                    </a:lnTo>
                    <a:lnTo>
                      <a:pt x="12" y="1"/>
                    </a:lnTo>
                    <a:lnTo>
                      <a:pt x="12" y="3"/>
                    </a:lnTo>
                    <a:lnTo>
                      <a:pt x="13" y="3"/>
                    </a:lnTo>
                    <a:lnTo>
                      <a:pt x="13" y="3"/>
                    </a:lnTo>
                    <a:lnTo>
                      <a:pt x="13" y="3"/>
                    </a:lnTo>
                    <a:lnTo>
                      <a:pt x="13" y="3"/>
                    </a:lnTo>
                    <a:lnTo>
                      <a:pt x="13" y="3"/>
                    </a:lnTo>
                    <a:lnTo>
                      <a:pt x="13" y="3"/>
                    </a:lnTo>
                    <a:lnTo>
                      <a:pt x="13" y="3"/>
                    </a:lnTo>
                    <a:lnTo>
                      <a:pt x="13" y="3"/>
                    </a:lnTo>
                    <a:lnTo>
                      <a:pt x="13" y="3"/>
                    </a:lnTo>
                    <a:lnTo>
                      <a:pt x="14" y="4"/>
                    </a:lnTo>
                    <a:lnTo>
                      <a:pt x="14" y="4"/>
                    </a:lnTo>
                    <a:lnTo>
                      <a:pt x="14" y="4"/>
                    </a:lnTo>
                    <a:lnTo>
                      <a:pt x="14" y="4"/>
                    </a:lnTo>
                    <a:lnTo>
                      <a:pt x="14" y="4"/>
                    </a:lnTo>
                    <a:lnTo>
                      <a:pt x="14" y="4"/>
                    </a:lnTo>
                    <a:lnTo>
                      <a:pt x="14" y="4"/>
                    </a:lnTo>
                    <a:lnTo>
                      <a:pt x="14" y="4"/>
                    </a:lnTo>
                    <a:lnTo>
                      <a:pt x="14" y="5"/>
                    </a:lnTo>
                    <a:lnTo>
                      <a:pt x="14" y="5"/>
                    </a:lnTo>
                    <a:lnTo>
                      <a:pt x="15" y="5"/>
                    </a:lnTo>
                    <a:lnTo>
                      <a:pt x="15" y="5"/>
                    </a:lnTo>
                    <a:lnTo>
                      <a:pt x="15" y="5"/>
                    </a:lnTo>
                    <a:lnTo>
                      <a:pt x="15" y="5"/>
                    </a:lnTo>
                    <a:lnTo>
                      <a:pt x="15" y="5"/>
                    </a:lnTo>
                    <a:lnTo>
                      <a:pt x="15" y="6"/>
                    </a:lnTo>
                    <a:lnTo>
                      <a:pt x="15" y="6"/>
                    </a:lnTo>
                    <a:lnTo>
                      <a:pt x="15" y="6"/>
                    </a:lnTo>
                    <a:lnTo>
                      <a:pt x="15" y="6"/>
                    </a:lnTo>
                    <a:lnTo>
                      <a:pt x="15" y="6"/>
                    </a:lnTo>
                    <a:lnTo>
                      <a:pt x="15" y="6"/>
                    </a:lnTo>
                    <a:lnTo>
                      <a:pt x="15" y="6"/>
                    </a:lnTo>
                    <a:lnTo>
                      <a:pt x="15" y="7"/>
                    </a:lnTo>
                    <a:lnTo>
                      <a:pt x="15" y="7"/>
                    </a:lnTo>
                    <a:lnTo>
                      <a:pt x="15" y="7"/>
                    </a:lnTo>
                    <a:lnTo>
                      <a:pt x="16" y="7"/>
                    </a:lnTo>
                    <a:lnTo>
                      <a:pt x="16" y="7"/>
                    </a:lnTo>
                    <a:lnTo>
                      <a:pt x="16" y="7"/>
                    </a:lnTo>
                    <a:lnTo>
                      <a:pt x="16" y="8"/>
                    </a:lnTo>
                    <a:lnTo>
                      <a:pt x="16" y="8"/>
                    </a:lnTo>
                    <a:lnTo>
                      <a:pt x="16" y="8"/>
                    </a:lnTo>
                    <a:lnTo>
                      <a:pt x="16" y="8"/>
                    </a:lnTo>
                    <a:lnTo>
                      <a:pt x="16" y="8"/>
                    </a:lnTo>
                    <a:lnTo>
                      <a:pt x="16" y="8"/>
                    </a:lnTo>
                    <a:lnTo>
                      <a:pt x="16" y="8"/>
                    </a:lnTo>
                    <a:lnTo>
                      <a:pt x="16" y="9"/>
                    </a:lnTo>
                    <a:lnTo>
                      <a:pt x="16" y="9"/>
                    </a:lnTo>
                    <a:lnTo>
                      <a:pt x="16" y="9"/>
                    </a:lnTo>
                    <a:lnTo>
                      <a:pt x="16" y="9"/>
                    </a:lnTo>
                    <a:lnTo>
                      <a:pt x="16" y="9"/>
                    </a:lnTo>
                    <a:lnTo>
                      <a:pt x="16" y="9"/>
                    </a:lnTo>
                    <a:lnTo>
                      <a:pt x="16" y="10"/>
                    </a:lnTo>
                    <a:lnTo>
                      <a:pt x="16" y="1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88" name="Freeform 182"/>
              <p:cNvSpPr>
                <a:spLocks noEditPoints="1"/>
              </p:cNvSpPr>
              <p:nvPr/>
            </p:nvSpPr>
            <p:spPr bwMode="auto">
              <a:xfrm>
                <a:off x="5109" y="3441"/>
                <a:ext cx="112" cy="157"/>
              </a:xfrm>
              <a:custGeom>
                <a:avLst/>
                <a:gdLst>
                  <a:gd name="T0" fmla="*/ 5 w 112"/>
                  <a:gd name="T1" fmla="*/ 19 h 157"/>
                  <a:gd name="T2" fmla="*/ 12 w 112"/>
                  <a:gd name="T3" fmla="*/ 17 h 157"/>
                  <a:gd name="T4" fmla="*/ 44 w 112"/>
                  <a:gd name="T5" fmla="*/ 17 h 157"/>
                  <a:gd name="T6" fmla="*/ 53 w 112"/>
                  <a:gd name="T7" fmla="*/ 42 h 157"/>
                  <a:gd name="T8" fmla="*/ 69 w 112"/>
                  <a:gd name="T9" fmla="*/ 42 h 157"/>
                  <a:gd name="T10" fmla="*/ 70 w 112"/>
                  <a:gd name="T11" fmla="*/ 37 h 157"/>
                  <a:gd name="T12" fmla="*/ 72 w 112"/>
                  <a:gd name="T13" fmla="*/ 35 h 157"/>
                  <a:gd name="T14" fmla="*/ 72 w 112"/>
                  <a:gd name="T15" fmla="*/ 30 h 157"/>
                  <a:gd name="T16" fmla="*/ 81 w 112"/>
                  <a:gd name="T17" fmla="*/ 29 h 157"/>
                  <a:gd name="T18" fmla="*/ 80 w 112"/>
                  <a:gd name="T19" fmla="*/ 34 h 157"/>
                  <a:gd name="T20" fmla="*/ 92 w 112"/>
                  <a:gd name="T21" fmla="*/ 34 h 157"/>
                  <a:gd name="T22" fmla="*/ 92 w 112"/>
                  <a:gd name="T23" fmla="*/ 59 h 157"/>
                  <a:gd name="T24" fmla="*/ 97 w 112"/>
                  <a:gd name="T25" fmla="*/ 70 h 157"/>
                  <a:gd name="T26" fmla="*/ 96 w 112"/>
                  <a:gd name="T27" fmla="*/ 78 h 157"/>
                  <a:gd name="T28" fmla="*/ 112 w 112"/>
                  <a:gd name="T29" fmla="*/ 75 h 157"/>
                  <a:gd name="T30" fmla="*/ 112 w 112"/>
                  <a:gd name="T31" fmla="*/ 100 h 157"/>
                  <a:gd name="T32" fmla="*/ 94 w 112"/>
                  <a:gd name="T33" fmla="*/ 100 h 157"/>
                  <a:gd name="T34" fmla="*/ 94 w 112"/>
                  <a:gd name="T35" fmla="*/ 138 h 157"/>
                  <a:gd name="T36" fmla="*/ 106 w 112"/>
                  <a:gd name="T37" fmla="*/ 153 h 157"/>
                  <a:gd name="T38" fmla="*/ 86 w 112"/>
                  <a:gd name="T39" fmla="*/ 157 h 157"/>
                  <a:gd name="T40" fmla="*/ 61 w 112"/>
                  <a:gd name="T41" fmla="*/ 150 h 157"/>
                  <a:gd name="T42" fmla="*/ 0 w 112"/>
                  <a:gd name="T43" fmla="*/ 148 h 157"/>
                  <a:gd name="T44" fmla="*/ 0 w 112"/>
                  <a:gd name="T45" fmla="*/ 133 h 157"/>
                  <a:gd name="T46" fmla="*/ 5 w 112"/>
                  <a:gd name="T47" fmla="*/ 112 h 157"/>
                  <a:gd name="T48" fmla="*/ 9 w 112"/>
                  <a:gd name="T49" fmla="*/ 99 h 157"/>
                  <a:gd name="T50" fmla="*/ 15 w 112"/>
                  <a:gd name="T51" fmla="*/ 95 h 157"/>
                  <a:gd name="T52" fmla="*/ 19 w 112"/>
                  <a:gd name="T53" fmla="*/ 76 h 157"/>
                  <a:gd name="T54" fmla="*/ 12 w 112"/>
                  <a:gd name="T55" fmla="*/ 54 h 157"/>
                  <a:gd name="T56" fmla="*/ 16 w 112"/>
                  <a:gd name="T57" fmla="*/ 49 h 157"/>
                  <a:gd name="T58" fmla="*/ 5 w 112"/>
                  <a:gd name="T59" fmla="*/ 19 h 157"/>
                  <a:gd name="T60" fmla="*/ 12 w 112"/>
                  <a:gd name="T61" fmla="*/ 3 h 157"/>
                  <a:gd name="T62" fmla="*/ 8 w 112"/>
                  <a:gd name="T63" fmla="*/ 6 h 157"/>
                  <a:gd name="T64" fmla="*/ 7 w 112"/>
                  <a:gd name="T65" fmla="*/ 15 h 157"/>
                  <a:gd name="T66" fmla="*/ 5 w 112"/>
                  <a:gd name="T67" fmla="*/ 16 h 157"/>
                  <a:gd name="T68" fmla="*/ 3 w 112"/>
                  <a:gd name="T69" fmla="*/ 7 h 157"/>
                  <a:gd name="T70" fmla="*/ 11 w 112"/>
                  <a:gd name="T71" fmla="*/ 0 h 157"/>
                  <a:gd name="T72" fmla="*/ 12 w 112"/>
                  <a:gd name="T73" fmla="*/ 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57">
                    <a:moveTo>
                      <a:pt x="5" y="19"/>
                    </a:moveTo>
                    <a:lnTo>
                      <a:pt x="12" y="17"/>
                    </a:lnTo>
                    <a:lnTo>
                      <a:pt x="44" y="17"/>
                    </a:lnTo>
                    <a:lnTo>
                      <a:pt x="53" y="42"/>
                    </a:lnTo>
                    <a:lnTo>
                      <a:pt x="69" y="42"/>
                    </a:lnTo>
                    <a:lnTo>
                      <a:pt x="70" y="37"/>
                    </a:lnTo>
                    <a:lnTo>
                      <a:pt x="72" y="35"/>
                    </a:lnTo>
                    <a:lnTo>
                      <a:pt x="72" y="30"/>
                    </a:lnTo>
                    <a:lnTo>
                      <a:pt x="81" y="29"/>
                    </a:lnTo>
                    <a:lnTo>
                      <a:pt x="80" y="34"/>
                    </a:lnTo>
                    <a:lnTo>
                      <a:pt x="92" y="34"/>
                    </a:lnTo>
                    <a:lnTo>
                      <a:pt x="92" y="59"/>
                    </a:lnTo>
                    <a:lnTo>
                      <a:pt x="97" y="70"/>
                    </a:lnTo>
                    <a:lnTo>
                      <a:pt x="96" y="78"/>
                    </a:lnTo>
                    <a:lnTo>
                      <a:pt x="112" y="75"/>
                    </a:lnTo>
                    <a:lnTo>
                      <a:pt x="112" y="100"/>
                    </a:lnTo>
                    <a:lnTo>
                      <a:pt x="94" y="100"/>
                    </a:lnTo>
                    <a:lnTo>
                      <a:pt x="94" y="138"/>
                    </a:lnTo>
                    <a:lnTo>
                      <a:pt x="106" y="153"/>
                    </a:lnTo>
                    <a:lnTo>
                      <a:pt x="86" y="157"/>
                    </a:lnTo>
                    <a:lnTo>
                      <a:pt x="61" y="150"/>
                    </a:lnTo>
                    <a:lnTo>
                      <a:pt x="0" y="148"/>
                    </a:lnTo>
                    <a:lnTo>
                      <a:pt x="0" y="133"/>
                    </a:lnTo>
                    <a:lnTo>
                      <a:pt x="5" y="112"/>
                    </a:lnTo>
                    <a:lnTo>
                      <a:pt x="9" y="99"/>
                    </a:lnTo>
                    <a:lnTo>
                      <a:pt x="15" y="95"/>
                    </a:lnTo>
                    <a:lnTo>
                      <a:pt x="19" y="76"/>
                    </a:lnTo>
                    <a:lnTo>
                      <a:pt x="12" y="54"/>
                    </a:lnTo>
                    <a:lnTo>
                      <a:pt x="16" y="49"/>
                    </a:lnTo>
                    <a:lnTo>
                      <a:pt x="5" y="19"/>
                    </a:lnTo>
                    <a:close/>
                    <a:moveTo>
                      <a:pt x="12" y="3"/>
                    </a:moveTo>
                    <a:lnTo>
                      <a:pt x="8" y="6"/>
                    </a:lnTo>
                    <a:lnTo>
                      <a:pt x="7" y="15"/>
                    </a:lnTo>
                    <a:lnTo>
                      <a:pt x="5" y="16"/>
                    </a:lnTo>
                    <a:lnTo>
                      <a:pt x="3" y="7"/>
                    </a:lnTo>
                    <a:lnTo>
                      <a:pt x="11" y="0"/>
                    </a:lnTo>
                    <a:lnTo>
                      <a:pt x="12" y="3"/>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89" name="Freeform 183"/>
              <p:cNvSpPr>
                <a:spLocks noEditPoints="1"/>
              </p:cNvSpPr>
              <p:nvPr/>
            </p:nvSpPr>
            <p:spPr bwMode="auto">
              <a:xfrm>
                <a:off x="4331" y="3642"/>
                <a:ext cx="183" cy="384"/>
              </a:xfrm>
              <a:custGeom>
                <a:avLst/>
                <a:gdLst>
                  <a:gd name="T0" fmla="*/ 33 w 183"/>
                  <a:gd name="T1" fmla="*/ 350 h 384"/>
                  <a:gd name="T2" fmla="*/ 11 w 183"/>
                  <a:gd name="T3" fmla="*/ 348 h 384"/>
                  <a:gd name="T4" fmla="*/ 3 w 183"/>
                  <a:gd name="T5" fmla="*/ 334 h 384"/>
                  <a:gd name="T6" fmla="*/ 19 w 183"/>
                  <a:gd name="T7" fmla="*/ 273 h 384"/>
                  <a:gd name="T8" fmla="*/ 17 w 183"/>
                  <a:gd name="T9" fmla="*/ 207 h 384"/>
                  <a:gd name="T10" fmla="*/ 22 w 183"/>
                  <a:gd name="T11" fmla="*/ 174 h 384"/>
                  <a:gd name="T12" fmla="*/ 30 w 183"/>
                  <a:gd name="T13" fmla="*/ 108 h 384"/>
                  <a:gd name="T14" fmla="*/ 38 w 183"/>
                  <a:gd name="T15" fmla="*/ 74 h 384"/>
                  <a:gd name="T16" fmla="*/ 45 w 183"/>
                  <a:gd name="T17" fmla="*/ 34 h 384"/>
                  <a:gd name="T18" fmla="*/ 66 w 183"/>
                  <a:gd name="T19" fmla="*/ 0 h 384"/>
                  <a:gd name="T20" fmla="*/ 71 w 183"/>
                  <a:gd name="T21" fmla="*/ 4 h 384"/>
                  <a:gd name="T22" fmla="*/ 84 w 183"/>
                  <a:gd name="T23" fmla="*/ 13 h 384"/>
                  <a:gd name="T24" fmla="*/ 87 w 183"/>
                  <a:gd name="T25" fmla="*/ 3 h 384"/>
                  <a:gd name="T26" fmla="*/ 99 w 183"/>
                  <a:gd name="T27" fmla="*/ 5 h 384"/>
                  <a:gd name="T28" fmla="*/ 114 w 183"/>
                  <a:gd name="T29" fmla="*/ 24 h 384"/>
                  <a:gd name="T30" fmla="*/ 143 w 183"/>
                  <a:gd name="T31" fmla="*/ 39 h 384"/>
                  <a:gd name="T32" fmla="*/ 138 w 183"/>
                  <a:gd name="T33" fmla="*/ 60 h 384"/>
                  <a:gd name="T34" fmla="*/ 171 w 183"/>
                  <a:gd name="T35" fmla="*/ 56 h 384"/>
                  <a:gd name="T36" fmla="*/ 175 w 183"/>
                  <a:gd name="T37" fmla="*/ 41 h 384"/>
                  <a:gd name="T38" fmla="*/ 179 w 183"/>
                  <a:gd name="T39" fmla="*/ 61 h 384"/>
                  <a:gd name="T40" fmla="*/ 151 w 183"/>
                  <a:gd name="T41" fmla="*/ 92 h 384"/>
                  <a:gd name="T42" fmla="*/ 145 w 183"/>
                  <a:gd name="T43" fmla="*/ 98 h 384"/>
                  <a:gd name="T44" fmla="*/ 140 w 183"/>
                  <a:gd name="T45" fmla="*/ 124 h 384"/>
                  <a:gd name="T46" fmla="*/ 138 w 183"/>
                  <a:gd name="T47" fmla="*/ 130 h 384"/>
                  <a:gd name="T48" fmla="*/ 138 w 183"/>
                  <a:gd name="T49" fmla="*/ 148 h 384"/>
                  <a:gd name="T50" fmla="*/ 148 w 183"/>
                  <a:gd name="T51" fmla="*/ 164 h 384"/>
                  <a:gd name="T52" fmla="*/ 146 w 183"/>
                  <a:gd name="T53" fmla="*/ 189 h 384"/>
                  <a:gd name="T54" fmla="*/ 102 w 183"/>
                  <a:gd name="T55" fmla="*/ 197 h 384"/>
                  <a:gd name="T56" fmla="*/ 104 w 183"/>
                  <a:gd name="T57" fmla="*/ 209 h 384"/>
                  <a:gd name="T58" fmla="*/ 88 w 183"/>
                  <a:gd name="T59" fmla="*/ 224 h 384"/>
                  <a:gd name="T60" fmla="*/ 76 w 183"/>
                  <a:gd name="T61" fmla="*/ 222 h 384"/>
                  <a:gd name="T62" fmla="*/ 89 w 183"/>
                  <a:gd name="T63" fmla="*/ 235 h 384"/>
                  <a:gd name="T64" fmla="*/ 79 w 183"/>
                  <a:gd name="T65" fmla="*/ 242 h 384"/>
                  <a:gd name="T66" fmla="*/ 71 w 183"/>
                  <a:gd name="T67" fmla="*/ 267 h 384"/>
                  <a:gd name="T68" fmla="*/ 54 w 183"/>
                  <a:gd name="T69" fmla="*/ 282 h 384"/>
                  <a:gd name="T70" fmla="*/ 62 w 183"/>
                  <a:gd name="T71" fmla="*/ 293 h 384"/>
                  <a:gd name="T72" fmla="*/ 71 w 183"/>
                  <a:gd name="T73" fmla="*/ 295 h 384"/>
                  <a:gd name="T74" fmla="*/ 58 w 183"/>
                  <a:gd name="T75" fmla="*/ 312 h 384"/>
                  <a:gd name="T76" fmla="*/ 42 w 183"/>
                  <a:gd name="T77" fmla="*/ 346 h 384"/>
                  <a:gd name="T78" fmla="*/ 41 w 183"/>
                  <a:gd name="T79" fmla="*/ 352 h 384"/>
                  <a:gd name="T80" fmla="*/ 76 w 183"/>
                  <a:gd name="T81" fmla="*/ 380 h 384"/>
                  <a:gd name="T82" fmla="*/ 44 w 183"/>
                  <a:gd name="T83" fmla="*/ 38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3" h="384">
                    <a:moveTo>
                      <a:pt x="41" y="352"/>
                    </a:moveTo>
                    <a:lnTo>
                      <a:pt x="33" y="350"/>
                    </a:lnTo>
                    <a:lnTo>
                      <a:pt x="28" y="350"/>
                    </a:lnTo>
                    <a:lnTo>
                      <a:pt x="11" y="348"/>
                    </a:lnTo>
                    <a:lnTo>
                      <a:pt x="11" y="333"/>
                    </a:lnTo>
                    <a:lnTo>
                      <a:pt x="3" y="334"/>
                    </a:lnTo>
                    <a:lnTo>
                      <a:pt x="0" y="322"/>
                    </a:lnTo>
                    <a:lnTo>
                      <a:pt x="19" y="273"/>
                    </a:lnTo>
                    <a:lnTo>
                      <a:pt x="12" y="247"/>
                    </a:lnTo>
                    <a:lnTo>
                      <a:pt x="17" y="207"/>
                    </a:lnTo>
                    <a:lnTo>
                      <a:pt x="24" y="195"/>
                    </a:lnTo>
                    <a:lnTo>
                      <a:pt x="22" y="174"/>
                    </a:lnTo>
                    <a:lnTo>
                      <a:pt x="34" y="145"/>
                    </a:lnTo>
                    <a:lnTo>
                      <a:pt x="30" y="108"/>
                    </a:lnTo>
                    <a:lnTo>
                      <a:pt x="32" y="88"/>
                    </a:lnTo>
                    <a:lnTo>
                      <a:pt x="38" y="74"/>
                    </a:lnTo>
                    <a:lnTo>
                      <a:pt x="45" y="58"/>
                    </a:lnTo>
                    <a:lnTo>
                      <a:pt x="45" y="34"/>
                    </a:lnTo>
                    <a:lnTo>
                      <a:pt x="60" y="14"/>
                    </a:lnTo>
                    <a:lnTo>
                      <a:pt x="66" y="0"/>
                    </a:lnTo>
                    <a:lnTo>
                      <a:pt x="69" y="3"/>
                    </a:lnTo>
                    <a:lnTo>
                      <a:pt x="71" y="4"/>
                    </a:lnTo>
                    <a:lnTo>
                      <a:pt x="81" y="5"/>
                    </a:lnTo>
                    <a:lnTo>
                      <a:pt x="84" y="13"/>
                    </a:lnTo>
                    <a:lnTo>
                      <a:pt x="84" y="12"/>
                    </a:lnTo>
                    <a:lnTo>
                      <a:pt x="87" y="3"/>
                    </a:lnTo>
                    <a:lnTo>
                      <a:pt x="98" y="3"/>
                    </a:lnTo>
                    <a:lnTo>
                      <a:pt x="99" y="5"/>
                    </a:lnTo>
                    <a:lnTo>
                      <a:pt x="103" y="9"/>
                    </a:lnTo>
                    <a:lnTo>
                      <a:pt x="114" y="24"/>
                    </a:lnTo>
                    <a:lnTo>
                      <a:pt x="123" y="27"/>
                    </a:lnTo>
                    <a:lnTo>
                      <a:pt x="143" y="39"/>
                    </a:lnTo>
                    <a:lnTo>
                      <a:pt x="146" y="43"/>
                    </a:lnTo>
                    <a:lnTo>
                      <a:pt x="138" y="60"/>
                    </a:lnTo>
                    <a:lnTo>
                      <a:pt x="155" y="63"/>
                    </a:lnTo>
                    <a:lnTo>
                      <a:pt x="171" y="56"/>
                    </a:lnTo>
                    <a:lnTo>
                      <a:pt x="173" y="44"/>
                    </a:lnTo>
                    <a:lnTo>
                      <a:pt x="175" y="41"/>
                    </a:lnTo>
                    <a:lnTo>
                      <a:pt x="183" y="51"/>
                    </a:lnTo>
                    <a:lnTo>
                      <a:pt x="179" y="61"/>
                    </a:lnTo>
                    <a:lnTo>
                      <a:pt x="163" y="75"/>
                    </a:lnTo>
                    <a:lnTo>
                      <a:pt x="151" y="92"/>
                    </a:lnTo>
                    <a:lnTo>
                      <a:pt x="150" y="96"/>
                    </a:lnTo>
                    <a:lnTo>
                      <a:pt x="145" y="98"/>
                    </a:lnTo>
                    <a:lnTo>
                      <a:pt x="140" y="121"/>
                    </a:lnTo>
                    <a:lnTo>
                      <a:pt x="140" y="124"/>
                    </a:lnTo>
                    <a:lnTo>
                      <a:pt x="140" y="129"/>
                    </a:lnTo>
                    <a:lnTo>
                      <a:pt x="138" y="130"/>
                    </a:lnTo>
                    <a:lnTo>
                      <a:pt x="136" y="137"/>
                    </a:lnTo>
                    <a:lnTo>
                      <a:pt x="138" y="148"/>
                    </a:lnTo>
                    <a:lnTo>
                      <a:pt x="149" y="156"/>
                    </a:lnTo>
                    <a:lnTo>
                      <a:pt x="148" y="164"/>
                    </a:lnTo>
                    <a:lnTo>
                      <a:pt x="155" y="171"/>
                    </a:lnTo>
                    <a:lnTo>
                      <a:pt x="146" y="189"/>
                    </a:lnTo>
                    <a:lnTo>
                      <a:pt x="109" y="199"/>
                    </a:lnTo>
                    <a:lnTo>
                      <a:pt x="102" y="197"/>
                    </a:lnTo>
                    <a:lnTo>
                      <a:pt x="102" y="202"/>
                    </a:lnTo>
                    <a:lnTo>
                      <a:pt x="104" y="209"/>
                    </a:lnTo>
                    <a:lnTo>
                      <a:pt x="102" y="221"/>
                    </a:lnTo>
                    <a:lnTo>
                      <a:pt x="88" y="224"/>
                    </a:lnTo>
                    <a:lnTo>
                      <a:pt x="78" y="219"/>
                    </a:lnTo>
                    <a:lnTo>
                      <a:pt x="76" y="222"/>
                    </a:lnTo>
                    <a:lnTo>
                      <a:pt x="77" y="233"/>
                    </a:lnTo>
                    <a:lnTo>
                      <a:pt x="89" y="235"/>
                    </a:lnTo>
                    <a:lnTo>
                      <a:pt x="90" y="243"/>
                    </a:lnTo>
                    <a:lnTo>
                      <a:pt x="79" y="242"/>
                    </a:lnTo>
                    <a:lnTo>
                      <a:pt x="84" y="245"/>
                    </a:lnTo>
                    <a:lnTo>
                      <a:pt x="71" y="267"/>
                    </a:lnTo>
                    <a:lnTo>
                      <a:pt x="59" y="272"/>
                    </a:lnTo>
                    <a:lnTo>
                      <a:pt x="54" y="282"/>
                    </a:lnTo>
                    <a:lnTo>
                      <a:pt x="55" y="286"/>
                    </a:lnTo>
                    <a:lnTo>
                      <a:pt x="62" y="293"/>
                    </a:lnTo>
                    <a:lnTo>
                      <a:pt x="70" y="293"/>
                    </a:lnTo>
                    <a:lnTo>
                      <a:pt x="71" y="295"/>
                    </a:lnTo>
                    <a:lnTo>
                      <a:pt x="70" y="303"/>
                    </a:lnTo>
                    <a:lnTo>
                      <a:pt x="58" y="312"/>
                    </a:lnTo>
                    <a:lnTo>
                      <a:pt x="39" y="337"/>
                    </a:lnTo>
                    <a:lnTo>
                      <a:pt x="42" y="346"/>
                    </a:lnTo>
                    <a:lnTo>
                      <a:pt x="47" y="354"/>
                    </a:lnTo>
                    <a:lnTo>
                      <a:pt x="41" y="352"/>
                    </a:lnTo>
                    <a:close/>
                    <a:moveTo>
                      <a:pt x="44" y="362"/>
                    </a:moveTo>
                    <a:lnTo>
                      <a:pt x="76" y="380"/>
                    </a:lnTo>
                    <a:lnTo>
                      <a:pt x="74" y="384"/>
                    </a:lnTo>
                    <a:lnTo>
                      <a:pt x="44" y="382"/>
                    </a:lnTo>
                    <a:lnTo>
                      <a:pt x="44" y="362"/>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90" name="Freeform 184"/>
              <p:cNvSpPr>
                <a:spLocks noEditPoints="1"/>
              </p:cNvSpPr>
              <p:nvPr/>
            </p:nvSpPr>
            <p:spPr bwMode="auto">
              <a:xfrm>
                <a:off x="6033" y="3514"/>
                <a:ext cx="372" cy="381"/>
              </a:xfrm>
              <a:custGeom>
                <a:avLst/>
                <a:gdLst>
                  <a:gd name="T0" fmla="*/ 289 w 372"/>
                  <a:gd name="T1" fmla="*/ 41 h 381"/>
                  <a:gd name="T2" fmla="*/ 304 w 372"/>
                  <a:gd name="T3" fmla="*/ 82 h 381"/>
                  <a:gd name="T4" fmla="*/ 328 w 372"/>
                  <a:gd name="T5" fmla="*/ 111 h 381"/>
                  <a:gd name="T6" fmla="*/ 345 w 372"/>
                  <a:gd name="T7" fmla="*/ 136 h 381"/>
                  <a:gd name="T8" fmla="*/ 372 w 372"/>
                  <a:gd name="T9" fmla="*/ 213 h 381"/>
                  <a:gd name="T10" fmla="*/ 355 w 372"/>
                  <a:gd name="T11" fmla="*/ 257 h 381"/>
                  <a:gd name="T12" fmla="*/ 338 w 372"/>
                  <a:gd name="T13" fmla="*/ 311 h 381"/>
                  <a:gd name="T14" fmla="*/ 307 w 372"/>
                  <a:gd name="T15" fmla="*/ 328 h 381"/>
                  <a:gd name="T16" fmla="*/ 280 w 372"/>
                  <a:gd name="T17" fmla="*/ 326 h 381"/>
                  <a:gd name="T18" fmla="*/ 245 w 372"/>
                  <a:gd name="T19" fmla="*/ 306 h 381"/>
                  <a:gd name="T20" fmla="*/ 219 w 372"/>
                  <a:gd name="T21" fmla="*/ 285 h 381"/>
                  <a:gd name="T22" fmla="*/ 208 w 372"/>
                  <a:gd name="T23" fmla="*/ 280 h 381"/>
                  <a:gd name="T24" fmla="*/ 167 w 372"/>
                  <a:gd name="T25" fmla="*/ 241 h 381"/>
                  <a:gd name="T26" fmla="*/ 113 w 372"/>
                  <a:gd name="T27" fmla="*/ 253 h 381"/>
                  <a:gd name="T28" fmla="*/ 82 w 372"/>
                  <a:gd name="T29" fmla="*/ 269 h 381"/>
                  <a:gd name="T30" fmla="*/ 43 w 372"/>
                  <a:gd name="T31" fmla="*/ 282 h 381"/>
                  <a:gd name="T32" fmla="*/ 26 w 372"/>
                  <a:gd name="T33" fmla="*/ 252 h 381"/>
                  <a:gd name="T34" fmla="*/ 6 w 372"/>
                  <a:gd name="T35" fmla="*/ 185 h 381"/>
                  <a:gd name="T36" fmla="*/ 6 w 372"/>
                  <a:gd name="T37" fmla="*/ 178 h 381"/>
                  <a:gd name="T38" fmla="*/ 12 w 372"/>
                  <a:gd name="T39" fmla="*/ 183 h 381"/>
                  <a:gd name="T40" fmla="*/ 4 w 372"/>
                  <a:gd name="T41" fmla="*/ 158 h 381"/>
                  <a:gd name="T42" fmla="*/ 11 w 372"/>
                  <a:gd name="T43" fmla="*/ 129 h 381"/>
                  <a:gd name="T44" fmla="*/ 34 w 372"/>
                  <a:gd name="T45" fmla="*/ 116 h 381"/>
                  <a:gd name="T46" fmla="*/ 85 w 372"/>
                  <a:gd name="T47" fmla="*/ 74 h 381"/>
                  <a:gd name="T48" fmla="*/ 97 w 372"/>
                  <a:gd name="T49" fmla="*/ 80 h 381"/>
                  <a:gd name="T50" fmla="*/ 127 w 372"/>
                  <a:gd name="T51" fmla="*/ 36 h 381"/>
                  <a:gd name="T52" fmla="*/ 150 w 372"/>
                  <a:gd name="T53" fmla="*/ 48 h 381"/>
                  <a:gd name="T54" fmla="*/ 176 w 372"/>
                  <a:gd name="T55" fmla="*/ 5 h 381"/>
                  <a:gd name="T56" fmla="*/ 220 w 372"/>
                  <a:gd name="T57" fmla="*/ 3 h 381"/>
                  <a:gd name="T58" fmla="*/ 207 w 372"/>
                  <a:gd name="T59" fmla="*/ 48 h 381"/>
                  <a:gd name="T60" fmla="*/ 254 w 372"/>
                  <a:gd name="T61" fmla="*/ 81 h 381"/>
                  <a:gd name="T62" fmla="*/ 270 w 372"/>
                  <a:gd name="T63" fmla="*/ 0 h 381"/>
                  <a:gd name="T64" fmla="*/ 291 w 372"/>
                  <a:gd name="T65" fmla="*/ 347 h 381"/>
                  <a:gd name="T66" fmla="*/ 320 w 372"/>
                  <a:gd name="T67" fmla="*/ 348 h 381"/>
                  <a:gd name="T68" fmla="*/ 322 w 372"/>
                  <a:gd name="T69" fmla="*/ 370 h 381"/>
                  <a:gd name="T70" fmla="*/ 302 w 372"/>
                  <a:gd name="T71" fmla="*/ 380 h 381"/>
                  <a:gd name="T72" fmla="*/ 295 w 372"/>
                  <a:gd name="T73" fmla="*/ 366 h 381"/>
                  <a:gd name="T74" fmla="*/ 291 w 372"/>
                  <a:gd name="T75" fmla="*/ 347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2" h="381">
                    <a:moveTo>
                      <a:pt x="276" y="15"/>
                    </a:moveTo>
                    <a:lnTo>
                      <a:pt x="289" y="41"/>
                    </a:lnTo>
                    <a:lnTo>
                      <a:pt x="296" y="50"/>
                    </a:lnTo>
                    <a:lnTo>
                      <a:pt x="304" y="82"/>
                    </a:lnTo>
                    <a:lnTo>
                      <a:pt x="306" y="96"/>
                    </a:lnTo>
                    <a:lnTo>
                      <a:pt x="328" y="111"/>
                    </a:lnTo>
                    <a:lnTo>
                      <a:pt x="338" y="137"/>
                    </a:lnTo>
                    <a:lnTo>
                      <a:pt x="345" y="136"/>
                    </a:lnTo>
                    <a:lnTo>
                      <a:pt x="367" y="170"/>
                    </a:lnTo>
                    <a:lnTo>
                      <a:pt x="372" y="213"/>
                    </a:lnTo>
                    <a:lnTo>
                      <a:pt x="362" y="251"/>
                    </a:lnTo>
                    <a:lnTo>
                      <a:pt x="355" y="257"/>
                    </a:lnTo>
                    <a:lnTo>
                      <a:pt x="338" y="304"/>
                    </a:lnTo>
                    <a:lnTo>
                      <a:pt x="338" y="311"/>
                    </a:lnTo>
                    <a:lnTo>
                      <a:pt x="323" y="314"/>
                    </a:lnTo>
                    <a:lnTo>
                      <a:pt x="307" y="328"/>
                    </a:lnTo>
                    <a:lnTo>
                      <a:pt x="293" y="316"/>
                    </a:lnTo>
                    <a:lnTo>
                      <a:pt x="280" y="326"/>
                    </a:lnTo>
                    <a:lnTo>
                      <a:pt x="251" y="316"/>
                    </a:lnTo>
                    <a:lnTo>
                      <a:pt x="245" y="306"/>
                    </a:lnTo>
                    <a:lnTo>
                      <a:pt x="241" y="289"/>
                    </a:lnTo>
                    <a:lnTo>
                      <a:pt x="219" y="285"/>
                    </a:lnTo>
                    <a:lnTo>
                      <a:pt x="229" y="256"/>
                    </a:lnTo>
                    <a:lnTo>
                      <a:pt x="208" y="280"/>
                    </a:lnTo>
                    <a:lnTo>
                      <a:pt x="189" y="249"/>
                    </a:lnTo>
                    <a:lnTo>
                      <a:pt x="167" y="241"/>
                    </a:lnTo>
                    <a:lnTo>
                      <a:pt x="145" y="243"/>
                    </a:lnTo>
                    <a:lnTo>
                      <a:pt x="113" y="253"/>
                    </a:lnTo>
                    <a:lnTo>
                      <a:pt x="95" y="269"/>
                    </a:lnTo>
                    <a:lnTo>
                      <a:pt x="82" y="269"/>
                    </a:lnTo>
                    <a:lnTo>
                      <a:pt x="65" y="268"/>
                    </a:lnTo>
                    <a:lnTo>
                      <a:pt x="43" y="282"/>
                    </a:lnTo>
                    <a:lnTo>
                      <a:pt x="20" y="273"/>
                    </a:lnTo>
                    <a:lnTo>
                      <a:pt x="26" y="252"/>
                    </a:lnTo>
                    <a:lnTo>
                      <a:pt x="19" y="216"/>
                    </a:lnTo>
                    <a:lnTo>
                      <a:pt x="6" y="185"/>
                    </a:lnTo>
                    <a:lnTo>
                      <a:pt x="0" y="172"/>
                    </a:lnTo>
                    <a:lnTo>
                      <a:pt x="6" y="178"/>
                    </a:lnTo>
                    <a:lnTo>
                      <a:pt x="5" y="171"/>
                    </a:lnTo>
                    <a:lnTo>
                      <a:pt x="12" y="183"/>
                    </a:lnTo>
                    <a:lnTo>
                      <a:pt x="12" y="174"/>
                    </a:lnTo>
                    <a:lnTo>
                      <a:pt x="4" y="158"/>
                    </a:lnTo>
                    <a:lnTo>
                      <a:pt x="9" y="126"/>
                    </a:lnTo>
                    <a:lnTo>
                      <a:pt x="11" y="129"/>
                    </a:lnTo>
                    <a:lnTo>
                      <a:pt x="23" y="125"/>
                    </a:lnTo>
                    <a:lnTo>
                      <a:pt x="34" y="116"/>
                    </a:lnTo>
                    <a:lnTo>
                      <a:pt x="75" y="104"/>
                    </a:lnTo>
                    <a:lnTo>
                      <a:pt x="85" y="74"/>
                    </a:lnTo>
                    <a:lnTo>
                      <a:pt x="92" y="66"/>
                    </a:lnTo>
                    <a:lnTo>
                      <a:pt x="97" y="80"/>
                    </a:lnTo>
                    <a:lnTo>
                      <a:pt x="113" y="45"/>
                    </a:lnTo>
                    <a:lnTo>
                      <a:pt x="127" y="36"/>
                    </a:lnTo>
                    <a:lnTo>
                      <a:pt x="139" y="47"/>
                    </a:lnTo>
                    <a:lnTo>
                      <a:pt x="150" y="48"/>
                    </a:lnTo>
                    <a:lnTo>
                      <a:pt x="154" y="32"/>
                    </a:lnTo>
                    <a:lnTo>
                      <a:pt x="176" y="5"/>
                    </a:lnTo>
                    <a:lnTo>
                      <a:pt x="205" y="17"/>
                    </a:lnTo>
                    <a:lnTo>
                      <a:pt x="220" y="3"/>
                    </a:lnTo>
                    <a:lnTo>
                      <a:pt x="220" y="18"/>
                    </a:lnTo>
                    <a:lnTo>
                      <a:pt x="207" y="48"/>
                    </a:lnTo>
                    <a:lnTo>
                      <a:pt x="238" y="72"/>
                    </a:lnTo>
                    <a:lnTo>
                      <a:pt x="254" y="81"/>
                    </a:lnTo>
                    <a:lnTo>
                      <a:pt x="260" y="37"/>
                    </a:lnTo>
                    <a:lnTo>
                      <a:pt x="270" y="0"/>
                    </a:lnTo>
                    <a:lnTo>
                      <a:pt x="276" y="15"/>
                    </a:lnTo>
                    <a:close/>
                    <a:moveTo>
                      <a:pt x="291" y="347"/>
                    </a:moveTo>
                    <a:lnTo>
                      <a:pt x="306" y="352"/>
                    </a:lnTo>
                    <a:lnTo>
                      <a:pt x="320" y="348"/>
                    </a:lnTo>
                    <a:lnTo>
                      <a:pt x="323" y="350"/>
                    </a:lnTo>
                    <a:lnTo>
                      <a:pt x="322" y="370"/>
                    </a:lnTo>
                    <a:lnTo>
                      <a:pt x="310" y="381"/>
                    </a:lnTo>
                    <a:lnTo>
                      <a:pt x="302" y="380"/>
                    </a:lnTo>
                    <a:lnTo>
                      <a:pt x="297" y="373"/>
                    </a:lnTo>
                    <a:lnTo>
                      <a:pt x="295" y="366"/>
                    </a:lnTo>
                    <a:lnTo>
                      <a:pt x="289" y="350"/>
                    </a:lnTo>
                    <a:lnTo>
                      <a:pt x="291" y="347"/>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91" name="Freeform 185"/>
              <p:cNvSpPr>
                <a:spLocks noEditPoints="1"/>
              </p:cNvSpPr>
              <p:nvPr/>
            </p:nvSpPr>
            <p:spPr bwMode="auto">
              <a:xfrm>
                <a:off x="5412" y="2907"/>
                <a:ext cx="51" cy="40"/>
              </a:xfrm>
              <a:custGeom>
                <a:avLst/>
                <a:gdLst>
                  <a:gd name="T0" fmla="*/ 42 w 51"/>
                  <a:gd name="T1" fmla="*/ 21 h 40"/>
                  <a:gd name="T2" fmla="*/ 36 w 51"/>
                  <a:gd name="T3" fmla="*/ 38 h 40"/>
                  <a:gd name="T4" fmla="*/ 34 w 51"/>
                  <a:gd name="T5" fmla="*/ 40 h 40"/>
                  <a:gd name="T6" fmla="*/ 28 w 51"/>
                  <a:gd name="T7" fmla="*/ 35 h 40"/>
                  <a:gd name="T8" fmla="*/ 27 w 51"/>
                  <a:gd name="T9" fmla="*/ 24 h 40"/>
                  <a:gd name="T10" fmla="*/ 15 w 51"/>
                  <a:gd name="T11" fmla="*/ 34 h 40"/>
                  <a:gd name="T12" fmla="*/ 15 w 51"/>
                  <a:gd name="T13" fmla="*/ 25 h 40"/>
                  <a:gd name="T14" fmla="*/ 9 w 51"/>
                  <a:gd name="T15" fmla="*/ 23 h 40"/>
                  <a:gd name="T16" fmla="*/ 9 w 51"/>
                  <a:gd name="T17" fmla="*/ 19 h 40"/>
                  <a:gd name="T18" fmla="*/ 5 w 51"/>
                  <a:gd name="T19" fmla="*/ 14 h 40"/>
                  <a:gd name="T20" fmla="*/ 7 w 51"/>
                  <a:gd name="T21" fmla="*/ 10 h 40"/>
                  <a:gd name="T22" fmla="*/ 0 w 51"/>
                  <a:gd name="T23" fmla="*/ 6 h 40"/>
                  <a:gd name="T24" fmla="*/ 16 w 51"/>
                  <a:gd name="T25" fmla="*/ 10 h 40"/>
                  <a:gd name="T26" fmla="*/ 17 w 51"/>
                  <a:gd name="T27" fmla="*/ 6 h 40"/>
                  <a:gd name="T28" fmla="*/ 12 w 51"/>
                  <a:gd name="T29" fmla="*/ 2 h 40"/>
                  <a:gd name="T30" fmla="*/ 26 w 51"/>
                  <a:gd name="T31" fmla="*/ 4 h 40"/>
                  <a:gd name="T32" fmla="*/ 34 w 51"/>
                  <a:gd name="T33" fmla="*/ 0 h 40"/>
                  <a:gd name="T34" fmla="*/ 45 w 51"/>
                  <a:gd name="T35" fmla="*/ 12 h 40"/>
                  <a:gd name="T36" fmla="*/ 51 w 51"/>
                  <a:gd name="T37" fmla="*/ 16 h 40"/>
                  <a:gd name="T38" fmla="*/ 42 w 51"/>
                  <a:gd name="T39" fmla="*/ 21 h 40"/>
                  <a:gd name="T40" fmla="*/ 11 w 51"/>
                  <a:gd name="T41" fmla="*/ 34 h 40"/>
                  <a:gd name="T42" fmla="*/ 5 w 51"/>
                  <a:gd name="T43" fmla="*/ 33 h 40"/>
                  <a:gd name="T44" fmla="*/ 0 w 51"/>
                  <a:gd name="T45" fmla="*/ 25 h 40"/>
                  <a:gd name="T46" fmla="*/ 1 w 51"/>
                  <a:gd name="T47" fmla="*/ 24 h 40"/>
                  <a:gd name="T48" fmla="*/ 7 w 51"/>
                  <a:gd name="T49" fmla="*/ 28 h 40"/>
                  <a:gd name="T50" fmla="*/ 11 w 51"/>
                  <a:gd name="T51"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40">
                    <a:moveTo>
                      <a:pt x="42" y="21"/>
                    </a:moveTo>
                    <a:lnTo>
                      <a:pt x="36" y="38"/>
                    </a:lnTo>
                    <a:lnTo>
                      <a:pt x="34" y="40"/>
                    </a:lnTo>
                    <a:lnTo>
                      <a:pt x="28" y="35"/>
                    </a:lnTo>
                    <a:lnTo>
                      <a:pt x="27" y="24"/>
                    </a:lnTo>
                    <a:lnTo>
                      <a:pt x="15" y="34"/>
                    </a:lnTo>
                    <a:lnTo>
                      <a:pt x="15" y="25"/>
                    </a:lnTo>
                    <a:lnTo>
                      <a:pt x="9" y="23"/>
                    </a:lnTo>
                    <a:lnTo>
                      <a:pt x="9" y="19"/>
                    </a:lnTo>
                    <a:lnTo>
                      <a:pt x="5" y="14"/>
                    </a:lnTo>
                    <a:lnTo>
                      <a:pt x="7" y="10"/>
                    </a:lnTo>
                    <a:lnTo>
                      <a:pt x="0" y="6"/>
                    </a:lnTo>
                    <a:lnTo>
                      <a:pt x="16" y="10"/>
                    </a:lnTo>
                    <a:lnTo>
                      <a:pt x="17" y="6"/>
                    </a:lnTo>
                    <a:lnTo>
                      <a:pt x="12" y="2"/>
                    </a:lnTo>
                    <a:lnTo>
                      <a:pt x="26" y="4"/>
                    </a:lnTo>
                    <a:lnTo>
                      <a:pt x="34" y="0"/>
                    </a:lnTo>
                    <a:lnTo>
                      <a:pt x="45" y="12"/>
                    </a:lnTo>
                    <a:lnTo>
                      <a:pt x="51" y="16"/>
                    </a:lnTo>
                    <a:lnTo>
                      <a:pt x="42" y="21"/>
                    </a:lnTo>
                    <a:close/>
                    <a:moveTo>
                      <a:pt x="11" y="34"/>
                    </a:moveTo>
                    <a:lnTo>
                      <a:pt x="5" y="33"/>
                    </a:lnTo>
                    <a:lnTo>
                      <a:pt x="0" y="25"/>
                    </a:lnTo>
                    <a:lnTo>
                      <a:pt x="1" y="24"/>
                    </a:lnTo>
                    <a:lnTo>
                      <a:pt x="7" y="28"/>
                    </a:lnTo>
                    <a:lnTo>
                      <a:pt x="11" y="34"/>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92" name="Freeform 186"/>
              <p:cNvSpPr>
                <a:spLocks noEditPoints="1"/>
              </p:cNvSpPr>
              <p:nvPr/>
            </p:nvSpPr>
            <p:spPr bwMode="auto">
              <a:xfrm>
                <a:off x="4326" y="3331"/>
                <a:ext cx="359" cy="450"/>
              </a:xfrm>
              <a:custGeom>
                <a:avLst/>
                <a:gdLst>
                  <a:gd name="T0" fmla="*/ 212 w 359"/>
                  <a:gd name="T1" fmla="*/ 73 h 450"/>
                  <a:gd name="T2" fmla="*/ 216 w 359"/>
                  <a:gd name="T3" fmla="*/ 61 h 450"/>
                  <a:gd name="T4" fmla="*/ 230 w 359"/>
                  <a:gd name="T5" fmla="*/ 77 h 450"/>
                  <a:gd name="T6" fmla="*/ 215 w 359"/>
                  <a:gd name="T7" fmla="*/ 80 h 450"/>
                  <a:gd name="T8" fmla="*/ 215 w 359"/>
                  <a:gd name="T9" fmla="*/ 38 h 450"/>
                  <a:gd name="T10" fmla="*/ 221 w 359"/>
                  <a:gd name="T11" fmla="*/ 47 h 450"/>
                  <a:gd name="T12" fmla="*/ 201 w 359"/>
                  <a:gd name="T13" fmla="*/ 78 h 450"/>
                  <a:gd name="T14" fmla="*/ 212 w 359"/>
                  <a:gd name="T15" fmla="*/ 78 h 450"/>
                  <a:gd name="T16" fmla="*/ 226 w 359"/>
                  <a:gd name="T17" fmla="*/ 79 h 450"/>
                  <a:gd name="T18" fmla="*/ 227 w 359"/>
                  <a:gd name="T19" fmla="*/ 81 h 450"/>
                  <a:gd name="T20" fmla="*/ 237 w 359"/>
                  <a:gd name="T21" fmla="*/ 67 h 450"/>
                  <a:gd name="T22" fmla="*/ 265 w 359"/>
                  <a:gd name="T23" fmla="*/ 76 h 450"/>
                  <a:gd name="T24" fmla="*/ 315 w 359"/>
                  <a:gd name="T25" fmla="*/ 96 h 450"/>
                  <a:gd name="T26" fmla="*/ 359 w 359"/>
                  <a:gd name="T27" fmla="*/ 153 h 450"/>
                  <a:gd name="T28" fmla="*/ 338 w 359"/>
                  <a:gd name="T29" fmla="*/ 188 h 450"/>
                  <a:gd name="T30" fmla="*/ 319 w 359"/>
                  <a:gd name="T31" fmla="*/ 265 h 450"/>
                  <a:gd name="T32" fmla="*/ 271 w 359"/>
                  <a:gd name="T33" fmla="*/ 326 h 450"/>
                  <a:gd name="T34" fmla="*/ 232 w 359"/>
                  <a:gd name="T35" fmla="*/ 387 h 450"/>
                  <a:gd name="T36" fmla="*/ 211 w 359"/>
                  <a:gd name="T37" fmla="*/ 422 h 450"/>
                  <a:gd name="T38" fmla="*/ 194 w 359"/>
                  <a:gd name="T39" fmla="*/ 445 h 450"/>
                  <a:gd name="T40" fmla="*/ 187 w 359"/>
                  <a:gd name="T41" fmla="*/ 443 h 450"/>
                  <a:gd name="T42" fmla="*/ 184 w 359"/>
                  <a:gd name="T43" fmla="*/ 428 h 450"/>
                  <a:gd name="T44" fmla="*/ 165 w 359"/>
                  <a:gd name="T45" fmla="*/ 415 h 450"/>
                  <a:gd name="T46" fmla="*/ 156 w 359"/>
                  <a:gd name="T47" fmla="*/ 403 h 450"/>
                  <a:gd name="T48" fmla="*/ 184 w 359"/>
                  <a:gd name="T49" fmla="*/ 372 h 450"/>
                  <a:gd name="T50" fmla="*/ 180 w 359"/>
                  <a:gd name="T51" fmla="*/ 352 h 450"/>
                  <a:gd name="T52" fmla="*/ 181 w 359"/>
                  <a:gd name="T53" fmla="*/ 338 h 450"/>
                  <a:gd name="T54" fmla="*/ 170 w 359"/>
                  <a:gd name="T55" fmla="*/ 336 h 450"/>
                  <a:gd name="T56" fmla="*/ 159 w 359"/>
                  <a:gd name="T57" fmla="*/ 316 h 450"/>
                  <a:gd name="T58" fmla="*/ 145 w 359"/>
                  <a:gd name="T59" fmla="*/ 289 h 450"/>
                  <a:gd name="T60" fmla="*/ 148 w 359"/>
                  <a:gd name="T61" fmla="*/ 263 h 450"/>
                  <a:gd name="T62" fmla="*/ 143 w 359"/>
                  <a:gd name="T63" fmla="*/ 248 h 450"/>
                  <a:gd name="T64" fmla="*/ 125 w 359"/>
                  <a:gd name="T65" fmla="*/ 220 h 450"/>
                  <a:gd name="T66" fmla="*/ 113 w 359"/>
                  <a:gd name="T67" fmla="*/ 216 h 450"/>
                  <a:gd name="T68" fmla="*/ 91 w 359"/>
                  <a:gd name="T69" fmla="*/ 205 h 450"/>
                  <a:gd name="T70" fmla="*/ 79 w 359"/>
                  <a:gd name="T71" fmla="*/ 171 h 450"/>
                  <a:gd name="T72" fmla="*/ 50 w 359"/>
                  <a:gd name="T73" fmla="*/ 187 h 450"/>
                  <a:gd name="T74" fmla="*/ 31 w 359"/>
                  <a:gd name="T75" fmla="*/ 186 h 450"/>
                  <a:gd name="T76" fmla="*/ 23 w 359"/>
                  <a:gd name="T77" fmla="*/ 175 h 450"/>
                  <a:gd name="T78" fmla="*/ 7 w 359"/>
                  <a:gd name="T79" fmla="*/ 168 h 450"/>
                  <a:gd name="T80" fmla="*/ 0 w 359"/>
                  <a:gd name="T81" fmla="*/ 147 h 450"/>
                  <a:gd name="T82" fmla="*/ 8 w 359"/>
                  <a:gd name="T83" fmla="*/ 133 h 450"/>
                  <a:gd name="T84" fmla="*/ 21 w 359"/>
                  <a:gd name="T85" fmla="*/ 111 h 450"/>
                  <a:gd name="T86" fmla="*/ 42 w 359"/>
                  <a:gd name="T87" fmla="*/ 74 h 450"/>
                  <a:gd name="T88" fmla="*/ 45 w 359"/>
                  <a:gd name="T89" fmla="*/ 52 h 450"/>
                  <a:gd name="T90" fmla="*/ 38 w 359"/>
                  <a:gd name="T91" fmla="*/ 47 h 450"/>
                  <a:gd name="T92" fmla="*/ 54 w 359"/>
                  <a:gd name="T93" fmla="*/ 39 h 450"/>
                  <a:gd name="T94" fmla="*/ 66 w 359"/>
                  <a:gd name="T95" fmla="*/ 47 h 450"/>
                  <a:gd name="T96" fmla="*/ 90 w 359"/>
                  <a:gd name="T97" fmla="*/ 41 h 450"/>
                  <a:gd name="T98" fmla="*/ 91 w 359"/>
                  <a:gd name="T99" fmla="*/ 30 h 450"/>
                  <a:gd name="T100" fmla="*/ 101 w 359"/>
                  <a:gd name="T101" fmla="*/ 21 h 450"/>
                  <a:gd name="T102" fmla="*/ 116 w 359"/>
                  <a:gd name="T103" fmla="*/ 8 h 450"/>
                  <a:gd name="T104" fmla="*/ 128 w 359"/>
                  <a:gd name="T105" fmla="*/ 0 h 450"/>
                  <a:gd name="T106" fmla="*/ 129 w 359"/>
                  <a:gd name="T107" fmla="*/ 32 h 450"/>
                  <a:gd name="T108" fmla="*/ 140 w 359"/>
                  <a:gd name="T109" fmla="*/ 45 h 450"/>
                  <a:gd name="T110" fmla="*/ 160 w 359"/>
                  <a:gd name="T111" fmla="*/ 37 h 450"/>
                  <a:gd name="T112" fmla="*/ 193 w 359"/>
                  <a:gd name="T113" fmla="*/ 35 h 450"/>
                  <a:gd name="T114" fmla="*/ 205 w 359"/>
                  <a:gd name="T115" fmla="*/ 8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9" h="450">
                    <a:moveTo>
                      <a:pt x="215" y="80"/>
                    </a:moveTo>
                    <a:lnTo>
                      <a:pt x="212" y="73"/>
                    </a:lnTo>
                    <a:lnTo>
                      <a:pt x="214" y="63"/>
                    </a:lnTo>
                    <a:lnTo>
                      <a:pt x="216" y="61"/>
                    </a:lnTo>
                    <a:lnTo>
                      <a:pt x="234" y="62"/>
                    </a:lnTo>
                    <a:lnTo>
                      <a:pt x="230" y="77"/>
                    </a:lnTo>
                    <a:lnTo>
                      <a:pt x="222" y="79"/>
                    </a:lnTo>
                    <a:lnTo>
                      <a:pt x="215" y="80"/>
                    </a:lnTo>
                    <a:close/>
                    <a:moveTo>
                      <a:pt x="209" y="15"/>
                    </a:moveTo>
                    <a:lnTo>
                      <a:pt x="215" y="38"/>
                    </a:lnTo>
                    <a:lnTo>
                      <a:pt x="221" y="40"/>
                    </a:lnTo>
                    <a:lnTo>
                      <a:pt x="221" y="47"/>
                    </a:lnTo>
                    <a:lnTo>
                      <a:pt x="197" y="77"/>
                    </a:lnTo>
                    <a:lnTo>
                      <a:pt x="201" y="78"/>
                    </a:lnTo>
                    <a:lnTo>
                      <a:pt x="211" y="69"/>
                    </a:lnTo>
                    <a:lnTo>
                      <a:pt x="212" y="78"/>
                    </a:lnTo>
                    <a:lnTo>
                      <a:pt x="216" y="83"/>
                    </a:lnTo>
                    <a:lnTo>
                      <a:pt x="226" y="79"/>
                    </a:lnTo>
                    <a:lnTo>
                      <a:pt x="224" y="89"/>
                    </a:lnTo>
                    <a:lnTo>
                      <a:pt x="227" y="81"/>
                    </a:lnTo>
                    <a:lnTo>
                      <a:pt x="228" y="80"/>
                    </a:lnTo>
                    <a:lnTo>
                      <a:pt x="237" y="67"/>
                    </a:lnTo>
                    <a:lnTo>
                      <a:pt x="243" y="66"/>
                    </a:lnTo>
                    <a:lnTo>
                      <a:pt x="265" y="76"/>
                    </a:lnTo>
                    <a:lnTo>
                      <a:pt x="275" y="88"/>
                    </a:lnTo>
                    <a:lnTo>
                      <a:pt x="315" y="96"/>
                    </a:lnTo>
                    <a:lnTo>
                      <a:pt x="353" y="121"/>
                    </a:lnTo>
                    <a:lnTo>
                      <a:pt x="359" y="153"/>
                    </a:lnTo>
                    <a:lnTo>
                      <a:pt x="345" y="181"/>
                    </a:lnTo>
                    <a:lnTo>
                      <a:pt x="338" y="188"/>
                    </a:lnTo>
                    <a:lnTo>
                      <a:pt x="321" y="212"/>
                    </a:lnTo>
                    <a:lnTo>
                      <a:pt x="319" y="265"/>
                    </a:lnTo>
                    <a:lnTo>
                      <a:pt x="292" y="325"/>
                    </a:lnTo>
                    <a:lnTo>
                      <a:pt x="271" y="326"/>
                    </a:lnTo>
                    <a:lnTo>
                      <a:pt x="233" y="352"/>
                    </a:lnTo>
                    <a:lnTo>
                      <a:pt x="232" y="387"/>
                    </a:lnTo>
                    <a:lnTo>
                      <a:pt x="222" y="400"/>
                    </a:lnTo>
                    <a:lnTo>
                      <a:pt x="211" y="422"/>
                    </a:lnTo>
                    <a:lnTo>
                      <a:pt x="201" y="431"/>
                    </a:lnTo>
                    <a:lnTo>
                      <a:pt x="194" y="445"/>
                    </a:lnTo>
                    <a:lnTo>
                      <a:pt x="189" y="450"/>
                    </a:lnTo>
                    <a:lnTo>
                      <a:pt x="187" y="443"/>
                    </a:lnTo>
                    <a:lnTo>
                      <a:pt x="191" y="437"/>
                    </a:lnTo>
                    <a:lnTo>
                      <a:pt x="184" y="428"/>
                    </a:lnTo>
                    <a:lnTo>
                      <a:pt x="168" y="415"/>
                    </a:lnTo>
                    <a:lnTo>
                      <a:pt x="165" y="415"/>
                    </a:lnTo>
                    <a:lnTo>
                      <a:pt x="155" y="407"/>
                    </a:lnTo>
                    <a:lnTo>
                      <a:pt x="156" y="403"/>
                    </a:lnTo>
                    <a:lnTo>
                      <a:pt x="168" y="386"/>
                    </a:lnTo>
                    <a:lnTo>
                      <a:pt x="184" y="372"/>
                    </a:lnTo>
                    <a:lnTo>
                      <a:pt x="188" y="362"/>
                    </a:lnTo>
                    <a:lnTo>
                      <a:pt x="180" y="352"/>
                    </a:lnTo>
                    <a:lnTo>
                      <a:pt x="178" y="348"/>
                    </a:lnTo>
                    <a:lnTo>
                      <a:pt x="181" y="338"/>
                    </a:lnTo>
                    <a:lnTo>
                      <a:pt x="178" y="335"/>
                    </a:lnTo>
                    <a:lnTo>
                      <a:pt x="170" y="336"/>
                    </a:lnTo>
                    <a:lnTo>
                      <a:pt x="166" y="317"/>
                    </a:lnTo>
                    <a:lnTo>
                      <a:pt x="159" y="316"/>
                    </a:lnTo>
                    <a:lnTo>
                      <a:pt x="147" y="315"/>
                    </a:lnTo>
                    <a:lnTo>
                      <a:pt x="145" y="289"/>
                    </a:lnTo>
                    <a:lnTo>
                      <a:pt x="152" y="270"/>
                    </a:lnTo>
                    <a:lnTo>
                      <a:pt x="148" y="263"/>
                    </a:lnTo>
                    <a:lnTo>
                      <a:pt x="142" y="258"/>
                    </a:lnTo>
                    <a:lnTo>
                      <a:pt x="143" y="248"/>
                    </a:lnTo>
                    <a:lnTo>
                      <a:pt x="127" y="247"/>
                    </a:lnTo>
                    <a:lnTo>
                      <a:pt x="125" y="220"/>
                    </a:lnTo>
                    <a:lnTo>
                      <a:pt x="120" y="217"/>
                    </a:lnTo>
                    <a:lnTo>
                      <a:pt x="113" y="216"/>
                    </a:lnTo>
                    <a:lnTo>
                      <a:pt x="99" y="206"/>
                    </a:lnTo>
                    <a:lnTo>
                      <a:pt x="91" y="205"/>
                    </a:lnTo>
                    <a:lnTo>
                      <a:pt x="79" y="194"/>
                    </a:lnTo>
                    <a:lnTo>
                      <a:pt x="79" y="171"/>
                    </a:lnTo>
                    <a:lnTo>
                      <a:pt x="72" y="173"/>
                    </a:lnTo>
                    <a:lnTo>
                      <a:pt x="50" y="187"/>
                    </a:lnTo>
                    <a:lnTo>
                      <a:pt x="41" y="186"/>
                    </a:lnTo>
                    <a:lnTo>
                      <a:pt x="31" y="186"/>
                    </a:lnTo>
                    <a:lnTo>
                      <a:pt x="31" y="169"/>
                    </a:lnTo>
                    <a:lnTo>
                      <a:pt x="23" y="175"/>
                    </a:lnTo>
                    <a:lnTo>
                      <a:pt x="17" y="175"/>
                    </a:lnTo>
                    <a:lnTo>
                      <a:pt x="7" y="168"/>
                    </a:lnTo>
                    <a:lnTo>
                      <a:pt x="10" y="163"/>
                    </a:lnTo>
                    <a:lnTo>
                      <a:pt x="0" y="147"/>
                    </a:lnTo>
                    <a:lnTo>
                      <a:pt x="3" y="138"/>
                    </a:lnTo>
                    <a:lnTo>
                      <a:pt x="8" y="133"/>
                    </a:lnTo>
                    <a:lnTo>
                      <a:pt x="10" y="119"/>
                    </a:lnTo>
                    <a:lnTo>
                      <a:pt x="21" y="111"/>
                    </a:lnTo>
                    <a:lnTo>
                      <a:pt x="38" y="109"/>
                    </a:lnTo>
                    <a:lnTo>
                      <a:pt x="42" y="74"/>
                    </a:lnTo>
                    <a:lnTo>
                      <a:pt x="35" y="53"/>
                    </a:lnTo>
                    <a:lnTo>
                      <a:pt x="45" y="52"/>
                    </a:lnTo>
                    <a:lnTo>
                      <a:pt x="44" y="47"/>
                    </a:lnTo>
                    <a:lnTo>
                      <a:pt x="38" y="47"/>
                    </a:lnTo>
                    <a:lnTo>
                      <a:pt x="39" y="39"/>
                    </a:lnTo>
                    <a:lnTo>
                      <a:pt x="54" y="39"/>
                    </a:lnTo>
                    <a:lnTo>
                      <a:pt x="63" y="33"/>
                    </a:lnTo>
                    <a:lnTo>
                      <a:pt x="66" y="47"/>
                    </a:lnTo>
                    <a:lnTo>
                      <a:pt x="78" y="52"/>
                    </a:lnTo>
                    <a:lnTo>
                      <a:pt x="90" y="41"/>
                    </a:lnTo>
                    <a:lnTo>
                      <a:pt x="97" y="31"/>
                    </a:lnTo>
                    <a:lnTo>
                      <a:pt x="91" y="30"/>
                    </a:lnTo>
                    <a:lnTo>
                      <a:pt x="84" y="9"/>
                    </a:lnTo>
                    <a:lnTo>
                      <a:pt x="101" y="21"/>
                    </a:lnTo>
                    <a:lnTo>
                      <a:pt x="106" y="12"/>
                    </a:lnTo>
                    <a:lnTo>
                      <a:pt x="116" y="8"/>
                    </a:lnTo>
                    <a:lnTo>
                      <a:pt x="123" y="2"/>
                    </a:lnTo>
                    <a:lnTo>
                      <a:pt x="128" y="0"/>
                    </a:lnTo>
                    <a:lnTo>
                      <a:pt x="132" y="14"/>
                    </a:lnTo>
                    <a:lnTo>
                      <a:pt x="129" y="32"/>
                    </a:lnTo>
                    <a:lnTo>
                      <a:pt x="133" y="40"/>
                    </a:lnTo>
                    <a:lnTo>
                      <a:pt x="140" y="45"/>
                    </a:lnTo>
                    <a:lnTo>
                      <a:pt x="146" y="40"/>
                    </a:lnTo>
                    <a:lnTo>
                      <a:pt x="160" y="37"/>
                    </a:lnTo>
                    <a:lnTo>
                      <a:pt x="178" y="32"/>
                    </a:lnTo>
                    <a:lnTo>
                      <a:pt x="193" y="35"/>
                    </a:lnTo>
                    <a:lnTo>
                      <a:pt x="197" y="27"/>
                    </a:lnTo>
                    <a:lnTo>
                      <a:pt x="205" y="8"/>
                    </a:lnTo>
                    <a:lnTo>
                      <a:pt x="209" y="15"/>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93" name="Freeform 187"/>
              <p:cNvSpPr>
                <a:spLocks noEditPoints="1"/>
              </p:cNvSpPr>
              <p:nvPr/>
            </p:nvSpPr>
            <p:spPr bwMode="auto">
              <a:xfrm>
                <a:off x="3714" y="2429"/>
                <a:ext cx="807" cy="479"/>
              </a:xfrm>
              <a:custGeom>
                <a:avLst/>
                <a:gdLst>
                  <a:gd name="T0" fmla="*/ 738 w 807"/>
                  <a:gd name="T1" fmla="*/ 419 h 479"/>
                  <a:gd name="T2" fmla="*/ 734 w 807"/>
                  <a:gd name="T3" fmla="*/ 418 h 479"/>
                  <a:gd name="T4" fmla="*/ 87 w 807"/>
                  <a:gd name="T5" fmla="*/ 335 h 479"/>
                  <a:gd name="T6" fmla="*/ 0 w 807"/>
                  <a:gd name="T7" fmla="*/ 158 h 479"/>
                  <a:gd name="T8" fmla="*/ 170 w 807"/>
                  <a:gd name="T9" fmla="*/ 158 h 479"/>
                  <a:gd name="T10" fmla="*/ 319 w 807"/>
                  <a:gd name="T11" fmla="*/ 174 h 479"/>
                  <a:gd name="T12" fmla="*/ 433 w 807"/>
                  <a:gd name="T13" fmla="*/ 168 h 479"/>
                  <a:gd name="T14" fmla="*/ 455 w 807"/>
                  <a:gd name="T15" fmla="*/ 158 h 479"/>
                  <a:gd name="T16" fmla="*/ 496 w 807"/>
                  <a:gd name="T17" fmla="*/ 192 h 479"/>
                  <a:gd name="T18" fmla="*/ 495 w 807"/>
                  <a:gd name="T19" fmla="*/ 208 h 479"/>
                  <a:gd name="T20" fmla="*/ 437 w 807"/>
                  <a:gd name="T21" fmla="*/ 244 h 479"/>
                  <a:gd name="T22" fmla="*/ 460 w 807"/>
                  <a:gd name="T23" fmla="*/ 299 h 479"/>
                  <a:gd name="T24" fmla="*/ 572 w 807"/>
                  <a:gd name="T25" fmla="*/ 357 h 479"/>
                  <a:gd name="T26" fmla="*/ 575 w 807"/>
                  <a:gd name="T27" fmla="*/ 240 h 479"/>
                  <a:gd name="T28" fmla="*/ 724 w 807"/>
                  <a:gd name="T29" fmla="*/ 299 h 479"/>
                  <a:gd name="T30" fmla="*/ 763 w 807"/>
                  <a:gd name="T31" fmla="*/ 334 h 479"/>
                  <a:gd name="T32" fmla="*/ 681 w 807"/>
                  <a:gd name="T33" fmla="*/ 380 h 479"/>
                  <a:gd name="T34" fmla="*/ 701 w 807"/>
                  <a:gd name="T35" fmla="*/ 395 h 479"/>
                  <a:gd name="T36" fmla="*/ 688 w 807"/>
                  <a:gd name="T37" fmla="*/ 460 h 479"/>
                  <a:gd name="T38" fmla="*/ 656 w 807"/>
                  <a:gd name="T39" fmla="*/ 412 h 479"/>
                  <a:gd name="T40" fmla="*/ 567 w 807"/>
                  <a:gd name="T41" fmla="*/ 465 h 479"/>
                  <a:gd name="T42" fmla="*/ 481 w 807"/>
                  <a:gd name="T43" fmla="*/ 403 h 479"/>
                  <a:gd name="T44" fmla="*/ 419 w 807"/>
                  <a:gd name="T45" fmla="*/ 394 h 479"/>
                  <a:gd name="T46" fmla="*/ 85 w 807"/>
                  <a:gd name="T47" fmla="*/ 306 h 479"/>
                  <a:gd name="T48" fmla="*/ 0 w 807"/>
                  <a:gd name="T49" fmla="*/ 264 h 479"/>
                  <a:gd name="T50" fmla="*/ 531 w 807"/>
                  <a:gd name="T51" fmla="*/ 107 h 479"/>
                  <a:gd name="T52" fmla="*/ 622 w 807"/>
                  <a:gd name="T53" fmla="*/ 127 h 479"/>
                  <a:gd name="T54" fmla="*/ 666 w 807"/>
                  <a:gd name="T55" fmla="*/ 201 h 479"/>
                  <a:gd name="T56" fmla="*/ 685 w 807"/>
                  <a:gd name="T57" fmla="*/ 247 h 479"/>
                  <a:gd name="T58" fmla="*/ 583 w 807"/>
                  <a:gd name="T59" fmla="*/ 204 h 479"/>
                  <a:gd name="T60" fmla="*/ 467 w 807"/>
                  <a:gd name="T61" fmla="*/ 125 h 479"/>
                  <a:gd name="T62" fmla="*/ 653 w 807"/>
                  <a:gd name="T63" fmla="*/ 32 h 479"/>
                  <a:gd name="T64" fmla="*/ 542 w 807"/>
                  <a:gd name="T65" fmla="*/ 67 h 479"/>
                  <a:gd name="T66" fmla="*/ 481 w 807"/>
                  <a:gd name="T67" fmla="*/ 63 h 479"/>
                  <a:gd name="T68" fmla="*/ 553 w 807"/>
                  <a:gd name="T69" fmla="*/ 40 h 479"/>
                  <a:gd name="T70" fmla="*/ 217 w 807"/>
                  <a:gd name="T71" fmla="*/ 118 h 479"/>
                  <a:gd name="T72" fmla="*/ 331 w 807"/>
                  <a:gd name="T73" fmla="*/ 129 h 479"/>
                  <a:gd name="T74" fmla="*/ 216 w 807"/>
                  <a:gd name="T75" fmla="*/ 155 h 479"/>
                  <a:gd name="T76" fmla="*/ 769 w 807"/>
                  <a:gd name="T77" fmla="*/ 387 h 479"/>
                  <a:gd name="T78" fmla="*/ 803 w 807"/>
                  <a:gd name="T79" fmla="*/ 423 h 479"/>
                  <a:gd name="T80" fmla="*/ 742 w 807"/>
                  <a:gd name="T81" fmla="*/ 412 h 479"/>
                  <a:gd name="T82" fmla="*/ 490 w 807"/>
                  <a:gd name="T83" fmla="*/ 88 h 479"/>
                  <a:gd name="T84" fmla="*/ 487 w 807"/>
                  <a:gd name="T85" fmla="*/ 101 h 479"/>
                  <a:gd name="T86" fmla="*/ 257 w 807"/>
                  <a:gd name="T87" fmla="*/ 80 h 479"/>
                  <a:gd name="T88" fmla="*/ 324 w 807"/>
                  <a:gd name="T89" fmla="*/ 83 h 479"/>
                  <a:gd name="T90" fmla="*/ 272 w 807"/>
                  <a:gd name="T91" fmla="*/ 92 h 479"/>
                  <a:gd name="T92" fmla="*/ 234 w 807"/>
                  <a:gd name="T93" fmla="*/ 112 h 479"/>
                  <a:gd name="T94" fmla="*/ 429 w 807"/>
                  <a:gd name="T95" fmla="*/ 20 h 479"/>
                  <a:gd name="T96" fmla="*/ 165 w 807"/>
                  <a:gd name="T97" fmla="*/ 81 h 479"/>
                  <a:gd name="T98" fmla="*/ 510 w 807"/>
                  <a:gd name="T99" fmla="*/ 199 h 479"/>
                  <a:gd name="T100" fmla="*/ 500 w 807"/>
                  <a:gd name="T101" fmla="*/ 212 h 479"/>
                  <a:gd name="T102" fmla="*/ 387 w 807"/>
                  <a:gd name="T103" fmla="*/ 138 h 479"/>
                  <a:gd name="T104" fmla="*/ 361 w 807"/>
                  <a:gd name="T105" fmla="*/ 75 h 479"/>
                  <a:gd name="T106" fmla="*/ 465 w 807"/>
                  <a:gd name="T107" fmla="*/ 106 h 479"/>
                  <a:gd name="T108" fmla="*/ 413 w 807"/>
                  <a:gd name="T109" fmla="*/ 104 h 479"/>
                  <a:gd name="T110" fmla="*/ 145 w 807"/>
                  <a:gd name="T111" fmla="*/ 399 h 479"/>
                  <a:gd name="T112" fmla="*/ 287 w 807"/>
                  <a:gd name="T113" fmla="*/ 58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7" h="479">
                    <a:moveTo>
                      <a:pt x="422" y="54"/>
                    </a:moveTo>
                    <a:lnTo>
                      <a:pt x="420" y="60"/>
                    </a:lnTo>
                    <a:lnTo>
                      <a:pt x="395" y="59"/>
                    </a:lnTo>
                    <a:lnTo>
                      <a:pt x="389" y="50"/>
                    </a:lnTo>
                    <a:lnTo>
                      <a:pt x="422" y="54"/>
                    </a:lnTo>
                    <a:close/>
                    <a:moveTo>
                      <a:pt x="738" y="419"/>
                    </a:moveTo>
                    <a:lnTo>
                      <a:pt x="735" y="426"/>
                    </a:lnTo>
                    <a:lnTo>
                      <a:pt x="741" y="427"/>
                    </a:lnTo>
                    <a:lnTo>
                      <a:pt x="738" y="434"/>
                    </a:lnTo>
                    <a:lnTo>
                      <a:pt x="729" y="435"/>
                    </a:lnTo>
                    <a:lnTo>
                      <a:pt x="726" y="429"/>
                    </a:lnTo>
                    <a:lnTo>
                      <a:pt x="734" y="418"/>
                    </a:lnTo>
                    <a:lnTo>
                      <a:pt x="738" y="419"/>
                    </a:lnTo>
                    <a:close/>
                    <a:moveTo>
                      <a:pt x="67" y="315"/>
                    </a:moveTo>
                    <a:lnTo>
                      <a:pt x="74" y="309"/>
                    </a:lnTo>
                    <a:lnTo>
                      <a:pt x="84" y="331"/>
                    </a:lnTo>
                    <a:lnTo>
                      <a:pt x="67" y="315"/>
                    </a:lnTo>
                    <a:close/>
                    <a:moveTo>
                      <a:pt x="87" y="335"/>
                    </a:moveTo>
                    <a:lnTo>
                      <a:pt x="82" y="344"/>
                    </a:lnTo>
                    <a:lnTo>
                      <a:pt x="92" y="359"/>
                    </a:lnTo>
                    <a:lnTo>
                      <a:pt x="72" y="340"/>
                    </a:lnTo>
                    <a:lnTo>
                      <a:pt x="74" y="335"/>
                    </a:lnTo>
                    <a:lnTo>
                      <a:pt x="87" y="335"/>
                    </a:lnTo>
                    <a:close/>
                    <a:moveTo>
                      <a:pt x="0" y="158"/>
                    </a:moveTo>
                    <a:lnTo>
                      <a:pt x="49" y="167"/>
                    </a:lnTo>
                    <a:lnTo>
                      <a:pt x="110" y="155"/>
                    </a:lnTo>
                    <a:lnTo>
                      <a:pt x="135" y="156"/>
                    </a:lnTo>
                    <a:lnTo>
                      <a:pt x="137" y="152"/>
                    </a:lnTo>
                    <a:lnTo>
                      <a:pt x="158" y="162"/>
                    </a:lnTo>
                    <a:lnTo>
                      <a:pt x="170" y="158"/>
                    </a:lnTo>
                    <a:lnTo>
                      <a:pt x="232" y="170"/>
                    </a:lnTo>
                    <a:lnTo>
                      <a:pt x="230" y="180"/>
                    </a:lnTo>
                    <a:lnTo>
                      <a:pt x="265" y="182"/>
                    </a:lnTo>
                    <a:lnTo>
                      <a:pt x="285" y="190"/>
                    </a:lnTo>
                    <a:lnTo>
                      <a:pt x="293" y="175"/>
                    </a:lnTo>
                    <a:lnTo>
                      <a:pt x="319" y="174"/>
                    </a:lnTo>
                    <a:lnTo>
                      <a:pt x="368" y="180"/>
                    </a:lnTo>
                    <a:lnTo>
                      <a:pt x="373" y="173"/>
                    </a:lnTo>
                    <a:lnTo>
                      <a:pt x="392" y="176"/>
                    </a:lnTo>
                    <a:lnTo>
                      <a:pt x="399" y="178"/>
                    </a:lnTo>
                    <a:lnTo>
                      <a:pt x="417" y="185"/>
                    </a:lnTo>
                    <a:lnTo>
                      <a:pt x="433" y="168"/>
                    </a:lnTo>
                    <a:lnTo>
                      <a:pt x="426" y="159"/>
                    </a:lnTo>
                    <a:lnTo>
                      <a:pt x="404" y="149"/>
                    </a:lnTo>
                    <a:lnTo>
                      <a:pt x="416" y="132"/>
                    </a:lnTo>
                    <a:lnTo>
                      <a:pt x="432" y="132"/>
                    </a:lnTo>
                    <a:lnTo>
                      <a:pt x="452" y="150"/>
                    </a:lnTo>
                    <a:lnTo>
                      <a:pt x="455" y="158"/>
                    </a:lnTo>
                    <a:lnTo>
                      <a:pt x="489" y="184"/>
                    </a:lnTo>
                    <a:lnTo>
                      <a:pt x="512" y="165"/>
                    </a:lnTo>
                    <a:lnTo>
                      <a:pt x="507" y="156"/>
                    </a:lnTo>
                    <a:lnTo>
                      <a:pt x="545" y="162"/>
                    </a:lnTo>
                    <a:lnTo>
                      <a:pt x="545" y="187"/>
                    </a:lnTo>
                    <a:lnTo>
                      <a:pt x="496" y="192"/>
                    </a:lnTo>
                    <a:lnTo>
                      <a:pt x="503" y="196"/>
                    </a:lnTo>
                    <a:lnTo>
                      <a:pt x="490" y="206"/>
                    </a:lnTo>
                    <a:lnTo>
                      <a:pt x="469" y="198"/>
                    </a:lnTo>
                    <a:lnTo>
                      <a:pt x="454" y="199"/>
                    </a:lnTo>
                    <a:lnTo>
                      <a:pt x="479" y="207"/>
                    </a:lnTo>
                    <a:lnTo>
                      <a:pt x="495" y="208"/>
                    </a:lnTo>
                    <a:lnTo>
                      <a:pt x="480" y="222"/>
                    </a:lnTo>
                    <a:lnTo>
                      <a:pt x="466" y="221"/>
                    </a:lnTo>
                    <a:lnTo>
                      <a:pt x="461" y="225"/>
                    </a:lnTo>
                    <a:lnTo>
                      <a:pt x="429" y="221"/>
                    </a:lnTo>
                    <a:lnTo>
                      <a:pt x="463" y="230"/>
                    </a:lnTo>
                    <a:lnTo>
                      <a:pt x="437" y="244"/>
                    </a:lnTo>
                    <a:lnTo>
                      <a:pt x="424" y="261"/>
                    </a:lnTo>
                    <a:lnTo>
                      <a:pt x="423" y="275"/>
                    </a:lnTo>
                    <a:lnTo>
                      <a:pt x="426" y="282"/>
                    </a:lnTo>
                    <a:lnTo>
                      <a:pt x="438" y="282"/>
                    </a:lnTo>
                    <a:lnTo>
                      <a:pt x="443" y="303"/>
                    </a:lnTo>
                    <a:lnTo>
                      <a:pt x="460" y="299"/>
                    </a:lnTo>
                    <a:lnTo>
                      <a:pt x="510" y="321"/>
                    </a:lnTo>
                    <a:lnTo>
                      <a:pt x="536" y="324"/>
                    </a:lnTo>
                    <a:lnTo>
                      <a:pt x="537" y="348"/>
                    </a:lnTo>
                    <a:lnTo>
                      <a:pt x="552" y="367"/>
                    </a:lnTo>
                    <a:lnTo>
                      <a:pt x="560" y="369"/>
                    </a:lnTo>
                    <a:lnTo>
                      <a:pt x="572" y="357"/>
                    </a:lnTo>
                    <a:lnTo>
                      <a:pt x="561" y="329"/>
                    </a:lnTo>
                    <a:lnTo>
                      <a:pt x="591" y="309"/>
                    </a:lnTo>
                    <a:lnTo>
                      <a:pt x="585" y="293"/>
                    </a:lnTo>
                    <a:lnTo>
                      <a:pt x="570" y="283"/>
                    </a:lnTo>
                    <a:lnTo>
                      <a:pt x="583" y="271"/>
                    </a:lnTo>
                    <a:lnTo>
                      <a:pt x="575" y="240"/>
                    </a:lnTo>
                    <a:lnTo>
                      <a:pt x="615" y="239"/>
                    </a:lnTo>
                    <a:lnTo>
                      <a:pt x="653" y="256"/>
                    </a:lnTo>
                    <a:lnTo>
                      <a:pt x="652" y="273"/>
                    </a:lnTo>
                    <a:lnTo>
                      <a:pt x="674" y="287"/>
                    </a:lnTo>
                    <a:lnTo>
                      <a:pt x="697" y="261"/>
                    </a:lnTo>
                    <a:lnTo>
                      <a:pt x="724" y="299"/>
                    </a:lnTo>
                    <a:lnTo>
                      <a:pt x="728" y="312"/>
                    </a:lnTo>
                    <a:lnTo>
                      <a:pt x="739" y="323"/>
                    </a:lnTo>
                    <a:lnTo>
                      <a:pt x="765" y="330"/>
                    </a:lnTo>
                    <a:lnTo>
                      <a:pt x="733" y="340"/>
                    </a:lnTo>
                    <a:lnTo>
                      <a:pt x="739" y="346"/>
                    </a:lnTo>
                    <a:lnTo>
                      <a:pt x="763" y="334"/>
                    </a:lnTo>
                    <a:lnTo>
                      <a:pt x="778" y="345"/>
                    </a:lnTo>
                    <a:lnTo>
                      <a:pt x="779" y="357"/>
                    </a:lnTo>
                    <a:lnTo>
                      <a:pt x="767" y="366"/>
                    </a:lnTo>
                    <a:lnTo>
                      <a:pt x="751" y="370"/>
                    </a:lnTo>
                    <a:lnTo>
                      <a:pt x="741" y="380"/>
                    </a:lnTo>
                    <a:lnTo>
                      <a:pt x="681" y="380"/>
                    </a:lnTo>
                    <a:lnTo>
                      <a:pt x="660" y="394"/>
                    </a:lnTo>
                    <a:lnTo>
                      <a:pt x="643" y="414"/>
                    </a:lnTo>
                    <a:lnTo>
                      <a:pt x="642" y="419"/>
                    </a:lnTo>
                    <a:lnTo>
                      <a:pt x="659" y="402"/>
                    </a:lnTo>
                    <a:lnTo>
                      <a:pt x="685" y="391"/>
                    </a:lnTo>
                    <a:lnTo>
                      <a:pt x="701" y="395"/>
                    </a:lnTo>
                    <a:lnTo>
                      <a:pt x="702" y="402"/>
                    </a:lnTo>
                    <a:lnTo>
                      <a:pt x="679" y="406"/>
                    </a:lnTo>
                    <a:lnTo>
                      <a:pt x="698" y="408"/>
                    </a:lnTo>
                    <a:lnTo>
                      <a:pt x="693" y="417"/>
                    </a:lnTo>
                    <a:lnTo>
                      <a:pt x="730" y="438"/>
                    </a:lnTo>
                    <a:lnTo>
                      <a:pt x="688" y="460"/>
                    </a:lnTo>
                    <a:lnTo>
                      <a:pt x="686" y="446"/>
                    </a:lnTo>
                    <a:lnTo>
                      <a:pt x="701" y="436"/>
                    </a:lnTo>
                    <a:lnTo>
                      <a:pt x="698" y="432"/>
                    </a:lnTo>
                    <a:lnTo>
                      <a:pt x="675" y="441"/>
                    </a:lnTo>
                    <a:lnTo>
                      <a:pt x="668" y="416"/>
                    </a:lnTo>
                    <a:lnTo>
                      <a:pt x="656" y="412"/>
                    </a:lnTo>
                    <a:lnTo>
                      <a:pt x="647" y="435"/>
                    </a:lnTo>
                    <a:lnTo>
                      <a:pt x="635" y="440"/>
                    </a:lnTo>
                    <a:lnTo>
                      <a:pt x="603" y="441"/>
                    </a:lnTo>
                    <a:lnTo>
                      <a:pt x="585" y="458"/>
                    </a:lnTo>
                    <a:lnTo>
                      <a:pt x="566" y="458"/>
                    </a:lnTo>
                    <a:lnTo>
                      <a:pt x="567" y="465"/>
                    </a:lnTo>
                    <a:lnTo>
                      <a:pt x="535" y="479"/>
                    </a:lnTo>
                    <a:lnTo>
                      <a:pt x="529" y="476"/>
                    </a:lnTo>
                    <a:lnTo>
                      <a:pt x="535" y="437"/>
                    </a:lnTo>
                    <a:lnTo>
                      <a:pt x="525" y="431"/>
                    </a:lnTo>
                    <a:lnTo>
                      <a:pt x="513" y="419"/>
                    </a:lnTo>
                    <a:lnTo>
                      <a:pt x="481" y="403"/>
                    </a:lnTo>
                    <a:lnTo>
                      <a:pt x="473" y="406"/>
                    </a:lnTo>
                    <a:lnTo>
                      <a:pt x="453" y="405"/>
                    </a:lnTo>
                    <a:lnTo>
                      <a:pt x="439" y="399"/>
                    </a:lnTo>
                    <a:lnTo>
                      <a:pt x="429" y="399"/>
                    </a:lnTo>
                    <a:lnTo>
                      <a:pt x="421" y="390"/>
                    </a:lnTo>
                    <a:lnTo>
                      <a:pt x="419" y="394"/>
                    </a:lnTo>
                    <a:lnTo>
                      <a:pt x="165" y="394"/>
                    </a:lnTo>
                    <a:lnTo>
                      <a:pt x="112" y="348"/>
                    </a:lnTo>
                    <a:lnTo>
                      <a:pt x="96" y="331"/>
                    </a:lnTo>
                    <a:lnTo>
                      <a:pt x="99" y="322"/>
                    </a:lnTo>
                    <a:lnTo>
                      <a:pt x="102" y="315"/>
                    </a:lnTo>
                    <a:lnTo>
                      <a:pt x="85" y="306"/>
                    </a:lnTo>
                    <a:lnTo>
                      <a:pt x="51" y="269"/>
                    </a:lnTo>
                    <a:lnTo>
                      <a:pt x="34" y="280"/>
                    </a:lnTo>
                    <a:lnTo>
                      <a:pt x="18" y="263"/>
                    </a:lnTo>
                    <a:lnTo>
                      <a:pt x="11" y="264"/>
                    </a:lnTo>
                    <a:lnTo>
                      <a:pt x="5" y="266"/>
                    </a:lnTo>
                    <a:lnTo>
                      <a:pt x="0" y="264"/>
                    </a:lnTo>
                    <a:lnTo>
                      <a:pt x="0" y="158"/>
                    </a:lnTo>
                    <a:close/>
                    <a:moveTo>
                      <a:pt x="513" y="108"/>
                    </a:moveTo>
                    <a:lnTo>
                      <a:pt x="496" y="120"/>
                    </a:lnTo>
                    <a:lnTo>
                      <a:pt x="514" y="137"/>
                    </a:lnTo>
                    <a:lnTo>
                      <a:pt x="507" y="116"/>
                    </a:lnTo>
                    <a:lnTo>
                      <a:pt x="531" y="107"/>
                    </a:lnTo>
                    <a:lnTo>
                      <a:pt x="547" y="110"/>
                    </a:lnTo>
                    <a:lnTo>
                      <a:pt x="550" y="126"/>
                    </a:lnTo>
                    <a:lnTo>
                      <a:pt x="566" y="125"/>
                    </a:lnTo>
                    <a:lnTo>
                      <a:pt x="580" y="120"/>
                    </a:lnTo>
                    <a:lnTo>
                      <a:pt x="591" y="122"/>
                    </a:lnTo>
                    <a:lnTo>
                      <a:pt x="622" y="127"/>
                    </a:lnTo>
                    <a:lnTo>
                      <a:pt x="667" y="150"/>
                    </a:lnTo>
                    <a:lnTo>
                      <a:pt x="666" y="167"/>
                    </a:lnTo>
                    <a:lnTo>
                      <a:pt x="716" y="192"/>
                    </a:lnTo>
                    <a:lnTo>
                      <a:pt x="709" y="210"/>
                    </a:lnTo>
                    <a:lnTo>
                      <a:pt x="673" y="186"/>
                    </a:lnTo>
                    <a:lnTo>
                      <a:pt x="666" y="201"/>
                    </a:lnTo>
                    <a:lnTo>
                      <a:pt x="698" y="224"/>
                    </a:lnTo>
                    <a:lnTo>
                      <a:pt x="694" y="236"/>
                    </a:lnTo>
                    <a:lnTo>
                      <a:pt x="659" y="221"/>
                    </a:lnTo>
                    <a:lnTo>
                      <a:pt x="659" y="227"/>
                    </a:lnTo>
                    <a:lnTo>
                      <a:pt x="686" y="244"/>
                    </a:lnTo>
                    <a:lnTo>
                      <a:pt x="685" y="247"/>
                    </a:lnTo>
                    <a:lnTo>
                      <a:pt x="635" y="226"/>
                    </a:lnTo>
                    <a:lnTo>
                      <a:pt x="619" y="215"/>
                    </a:lnTo>
                    <a:lnTo>
                      <a:pt x="590" y="216"/>
                    </a:lnTo>
                    <a:lnTo>
                      <a:pt x="577" y="218"/>
                    </a:lnTo>
                    <a:lnTo>
                      <a:pt x="574" y="209"/>
                    </a:lnTo>
                    <a:lnTo>
                      <a:pt x="583" y="204"/>
                    </a:lnTo>
                    <a:lnTo>
                      <a:pt x="598" y="206"/>
                    </a:lnTo>
                    <a:lnTo>
                      <a:pt x="628" y="184"/>
                    </a:lnTo>
                    <a:lnTo>
                      <a:pt x="602" y="167"/>
                    </a:lnTo>
                    <a:lnTo>
                      <a:pt x="510" y="152"/>
                    </a:lnTo>
                    <a:lnTo>
                      <a:pt x="467" y="137"/>
                    </a:lnTo>
                    <a:lnTo>
                      <a:pt x="467" y="125"/>
                    </a:lnTo>
                    <a:lnTo>
                      <a:pt x="482" y="110"/>
                    </a:lnTo>
                    <a:lnTo>
                      <a:pt x="513" y="108"/>
                    </a:lnTo>
                    <a:close/>
                    <a:moveTo>
                      <a:pt x="604" y="0"/>
                    </a:moveTo>
                    <a:lnTo>
                      <a:pt x="730" y="9"/>
                    </a:lnTo>
                    <a:lnTo>
                      <a:pt x="681" y="21"/>
                    </a:lnTo>
                    <a:lnTo>
                      <a:pt x="653" y="32"/>
                    </a:lnTo>
                    <a:lnTo>
                      <a:pt x="635" y="40"/>
                    </a:lnTo>
                    <a:lnTo>
                      <a:pt x="586" y="43"/>
                    </a:lnTo>
                    <a:lnTo>
                      <a:pt x="604" y="51"/>
                    </a:lnTo>
                    <a:lnTo>
                      <a:pt x="596" y="59"/>
                    </a:lnTo>
                    <a:lnTo>
                      <a:pt x="578" y="64"/>
                    </a:lnTo>
                    <a:lnTo>
                      <a:pt x="542" y="67"/>
                    </a:lnTo>
                    <a:lnTo>
                      <a:pt x="579" y="74"/>
                    </a:lnTo>
                    <a:lnTo>
                      <a:pt x="554" y="81"/>
                    </a:lnTo>
                    <a:lnTo>
                      <a:pt x="541" y="79"/>
                    </a:lnTo>
                    <a:lnTo>
                      <a:pt x="468" y="77"/>
                    </a:lnTo>
                    <a:lnTo>
                      <a:pt x="490" y="68"/>
                    </a:lnTo>
                    <a:lnTo>
                      <a:pt x="481" y="63"/>
                    </a:lnTo>
                    <a:lnTo>
                      <a:pt x="515" y="60"/>
                    </a:lnTo>
                    <a:lnTo>
                      <a:pt x="489" y="57"/>
                    </a:lnTo>
                    <a:lnTo>
                      <a:pt x="505" y="48"/>
                    </a:lnTo>
                    <a:lnTo>
                      <a:pt x="529" y="48"/>
                    </a:lnTo>
                    <a:lnTo>
                      <a:pt x="498" y="32"/>
                    </a:lnTo>
                    <a:lnTo>
                      <a:pt x="553" y="40"/>
                    </a:lnTo>
                    <a:lnTo>
                      <a:pt x="529" y="30"/>
                    </a:lnTo>
                    <a:lnTo>
                      <a:pt x="449" y="17"/>
                    </a:lnTo>
                    <a:lnTo>
                      <a:pt x="529" y="6"/>
                    </a:lnTo>
                    <a:lnTo>
                      <a:pt x="604" y="0"/>
                    </a:lnTo>
                    <a:close/>
                    <a:moveTo>
                      <a:pt x="205" y="127"/>
                    </a:moveTo>
                    <a:lnTo>
                      <a:pt x="217" y="118"/>
                    </a:lnTo>
                    <a:lnTo>
                      <a:pt x="247" y="112"/>
                    </a:lnTo>
                    <a:lnTo>
                      <a:pt x="272" y="120"/>
                    </a:lnTo>
                    <a:lnTo>
                      <a:pt x="286" y="130"/>
                    </a:lnTo>
                    <a:lnTo>
                      <a:pt x="292" y="123"/>
                    </a:lnTo>
                    <a:lnTo>
                      <a:pt x="317" y="107"/>
                    </a:lnTo>
                    <a:lnTo>
                      <a:pt x="331" y="129"/>
                    </a:lnTo>
                    <a:lnTo>
                      <a:pt x="354" y="143"/>
                    </a:lnTo>
                    <a:lnTo>
                      <a:pt x="374" y="160"/>
                    </a:lnTo>
                    <a:lnTo>
                      <a:pt x="342" y="168"/>
                    </a:lnTo>
                    <a:lnTo>
                      <a:pt x="318" y="166"/>
                    </a:lnTo>
                    <a:lnTo>
                      <a:pt x="261" y="171"/>
                    </a:lnTo>
                    <a:lnTo>
                      <a:pt x="216" y="155"/>
                    </a:lnTo>
                    <a:lnTo>
                      <a:pt x="267" y="146"/>
                    </a:lnTo>
                    <a:lnTo>
                      <a:pt x="240" y="148"/>
                    </a:lnTo>
                    <a:lnTo>
                      <a:pt x="205" y="140"/>
                    </a:lnTo>
                    <a:lnTo>
                      <a:pt x="205" y="127"/>
                    </a:lnTo>
                    <a:close/>
                    <a:moveTo>
                      <a:pt x="782" y="365"/>
                    </a:moveTo>
                    <a:lnTo>
                      <a:pt x="769" y="387"/>
                    </a:lnTo>
                    <a:lnTo>
                      <a:pt x="777" y="381"/>
                    </a:lnTo>
                    <a:lnTo>
                      <a:pt x="784" y="391"/>
                    </a:lnTo>
                    <a:lnTo>
                      <a:pt x="799" y="391"/>
                    </a:lnTo>
                    <a:lnTo>
                      <a:pt x="801" y="406"/>
                    </a:lnTo>
                    <a:lnTo>
                      <a:pt x="807" y="411"/>
                    </a:lnTo>
                    <a:lnTo>
                      <a:pt x="803" y="423"/>
                    </a:lnTo>
                    <a:lnTo>
                      <a:pt x="794" y="418"/>
                    </a:lnTo>
                    <a:lnTo>
                      <a:pt x="790" y="413"/>
                    </a:lnTo>
                    <a:lnTo>
                      <a:pt x="783" y="419"/>
                    </a:lnTo>
                    <a:lnTo>
                      <a:pt x="778" y="412"/>
                    </a:lnTo>
                    <a:lnTo>
                      <a:pt x="758" y="411"/>
                    </a:lnTo>
                    <a:lnTo>
                      <a:pt x="742" y="412"/>
                    </a:lnTo>
                    <a:lnTo>
                      <a:pt x="754" y="401"/>
                    </a:lnTo>
                    <a:lnTo>
                      <a:pt x="756" y="393"/>
                    </a:lnTo>
                    <a:lnTo>
                      <a:pt x="770" y="367"/>
                    </a:lnTo>
                    <a:lnTo>
                      <a:pt x="782" y="365"/>
                    </a:lnTo>
                    <a:close/>
                    <a:moveTo>
                      <a:pt x="453" y="75"/>
                    </a:moveTo>
                    <a:lnTo>
                      <a:pt x="490" y="88"/>
                    </a:lnTo>
                    <a:lnTo>
                      <a:pt x="546" y="84"/>
                    </a:lnTo>
                    <a:lnTo>
                      <a:pt x="559" y="89"/>
                    </a:lnTo>
                    <a:lnTo>
                      <a:pt x="563" y="90"/>
                    </a:lnTo>
                    <a:lnTo>
                      <a:pt x="554" y="99"/>
                    </a:lnTo>
                    <a:lnTo>
                      <a:pt x="543" y="101"/>
                    </a:lnTo>
                    <a:lnTo>
                      <a:pt x="487" y="101"/>
                    </a:lnTo>
                    <a:lnTo>
                      <a:pt x="448" y="98"/>
                    </a:lnTo>
                    <a:lnTo>
                      <a:pt x="404" y="70"/>
                    </a:lnTo>
                    <a:lnTo>
                      <a:pt x="453" y="75"/>
                    </a:lnTo>
                    <a:close/>
                    <a:moveTo>
                      <a:pt x="220" y="84"/>
                    </a:moveTo>
                    <a:lnTo>
                      <a:pt x="235" y="77"/>
                    </a:lnTo>
                    <a:lnTo>
                      <a:pt x="257" y="80"/>
                    </a:lnTo>
                    <a:lnTo>
                      <a:pt x="272" y="87"/>
                    </a:lnTo>
                    <a:lnTo>
                      <a:pt x="294" y="87"/>
                    </a:lnTo>
                    <a:lnTo>
                      <a:pt x="281" y="82"/>
                    </a:lnTo>
                    <a:lnTo>
                      <a:pt x="280" y="77"/>
                    </a:lnTo>
                    <a:lnTo>
                      <a:pt x="293" y="72"/>
                    </a:lnTo>
                    <a:lnTo>
                      <a:pt x="324" y="83"/>
                    </a:lnTo>
                    <a:lnTo>
                      <a:pt x="326" y="88"/>
                    </a:lnTo>
                    <a:lnTo>
                      <a:pt x="316" y="95"/>
                    </a:lnTo>
                    <a:lnTo>
                      <a:pt x="294" y="94"/>
                    </a:lnTo>
                    <a:lnTo>
                      <a:pt x="255" y="102"/>
                    </a:lnTo>
                    <a:lnTo>
                      <a:pt x="242" y="98"/>
                    </a:lnTo>
                    <a:lnTo>
                      <a:pt x="272" y="92"/>
                    </a:lnTo>
                    <a:lnTo>
                      <a:pt x="213" y="92"/>
                    </a:lnTo>
                    <a:lnTo>
                      <a:pt x="220" y="84"/>
                    </a:lnTo>
                    <a:close/>
                    <a:moveTo>
                      <a:pt x="155" y="102"/>
                    </a:moveTo>
                    <a:lnTo>
                      <a:pt x="180" y="100"/>
                    </a:lnTo>
                    <a:lnTo>
                      <a:pt x="218" y="104"/>
                    </a:lnTo>
                    <a:lnTo>
                      <a:pt x="234" y="112"/>
                    </a:lnTo>
                    <a:lnTo>
                      <a:pt x="199" y="124"/>
                    </a:lnTo>
                    <a:lnTo>
                      <a:pt x="165" y="140"/>
                    </a:lnTo>
                    <a:lnTo>
                      <a:pt x="141" y="129"/>
                    </a:lnTo>
                    <a:lnTo>
                      <a:pt x="155" y="102"/>
                    </a:lnTo>
                    <a:close/>
                    <a:moveTo>
                      <a:pt x="437" y="23"/>
                    </a:moveTo>
                    <a:lnTo>
                      <a:pt x="429" y="20"/>
                    </a:lnTo>
                    <a:lnTo>
                      <a:pt x="507" y="42"/>
                    </a:lnTo>
                    <a:lnTo>
                      <a:pt x="467" y="59"/>
                    </a:lnTo>
                    <a:lnTo>
                      <a:pt x="428" y="48"/>
                    </a:lnTo>
                    <a:lnTo>
                      <a:pt x="401" y="33"/>
                    </a:lnTo>
                    <a:lnTo>
                      <a:pt x="437" y="23"/>
                    </a:lnTo>
                    <a:close/>
                    <a:moveTo>
                      <a:pt x="165" y="81"/>
                    </a:moveTo>
                    <a:lnTo>
                      <a:pt x="199" y="67"/>
                    </a:lnTo>
                    <a:lnTo>
                      <a:pt x="224" y="65"/>
                    </a:lnTo>
                    <a:lnTo>
                      <a:pt x="235" y="67"/>
                    </a:lnTo>
                    <a:lnTo>
                      <a:pt x="206" y="89"/>
                    </a:lnTo>
                    <a:lnTo>
                      <a:pt x="165" y="81"/>
                    </a:lnTo>
                    <a:close/>
                    <a:moveTo>
                      <a:pt x="510" y="199"/>
                    </a:moveTo>
                    <a:lnTo>
                      <a:pt x="557" y="224"/>
                    </a:lnTo>
                    <a:lnTo>
                      <a:pt x="528" y="221"/>
                    </a:lnTo>
                    <a:lnTo>
                      <a:pt x="508" y="231"/>
                    </a:lnTo>
                    <a:lnTo>
                      <a:pt x="505" y="225"/>
                    </a:lnTo>
                    <a:lnTo>
                      <a:pt x="491" y="225"/>
                    </a:lnTo>
                    <a:lnTo>
                      <a:pt x="500" y="212"/>
                    </a:lnTo>
                    <a:lnTo>
                      <a:pt x="504" y="199"/>
                    </a:lnTo>
                    <a:lnTo>
                      <a:pt x="510" y="199"/>
                    </a:lnTo>
                    <a:close/>
                    <a:moveTo>
                      <a:pt x="357" y="110"/>
                    </a:moveTo>
                    <a:lnTo>
                      <a:pt x="402" y="106"/>
                    </a:lnTo>
                    <a:lnTo>
                      <a:pt x="406" y="131"/>
                    </a:lnTo>
                    <a:lnTo>
                      <a:pt x="387" y="138"/>
                    </a:lnTo>
                    <a:lnTo>
                      <a:pt x="348" y="119"/>
                    </a:lnTo>
                    <a:lnTo>
                      <a:pt x="357" y="110"/>
                    </a:lnTo>
                    <a:close/>
                    <a:moveTo>
                      <a:pt x="336" y="75"/>
                    </a:moveTo>
                    <a:lnTo>
                      <a:pt x="360" y="78"/>
                    </a:lnTo>
                    <a:lnTo>
                      <a:pt x="377" y="83"/>
                    </a:lnTo>
                    <a:lnTo>
                      <a:pt x="361" y="75"/>
                    </a:lnTo>
                    <a:lnTo>
                      <a:pt x="397" y="75"/>
                    </a:lnTo>
                    <a:lnTo>
                      <a:pt x="401" y="93"/>
                    </a:lnTo>
                    <a:lnTo>
                      <a:pt x="374" y="95"/>
                    </a:lnTo>
                    <a:lnTo>
                      <a:pt x="336" y="84"/>
                    </a:lnTo>
                    <a:lnTo>
                      <a:pt x="336" y="75"/>
                    </a:lnTo>
                    <a:close/>
                    <a:moveTo>
                      <a:pt x="465" y="106"/>
                    </a:moveTo>
                    <a:lnTo>
                      <a:pt x="449" y="119"/>
                    </a:lnTo>
                    <a:lnTo>
                      <a:pt x="432" y="120"/>
                    </a:lnTo>
                    <a:lnTo>
                      <a:pt x="430" y="129"/>
                    </a:lnTo>
                    <a:lnTo>
                      <a:pt x="419" y="129"/>
                    </a:lnTo>
                    <a:lnTo>
                      <a:pt x="413" y="118"/>
                    </a:lnTo>
                    <a:lnTo>
                      <a:pt x="413" y="104"/>
                    </a:lnTo>
                    <a:lnTo>
                      <a:pt x="465" y="106"/>
                    </a:lnTo>
                    <a:close/>
                    <a:moveTo>
                      <a:pt x="122" y="374"/>
                    </a:moveTo>
                    <a:lnTo>
                      <a:pt x="141" y="379"/>
                    </a:lnTo>
                    <a:lnTo>
                      <a:pt x="158" y="394"/>
                    </a:lnTo>
                    <a:lnTo>
                      <a:pt x="161" y="402"/>
                    </a:lnTo>
                    <a:lnTo>
                      <a:pt x="145" y="399"/>
                    </a:lnTo>
                    <a:lnTo>
                      <a:pt x="113" y="374"/>
                    </a:lnTo>
                    <a:lnTo>
                      <a:pt x="122" y="374"/>
                    </a:lnTo>
                    <a:close/>
                    <a:moveTo>
                      <a:pt x="255" y="54"/>
                    </a:moveTo>
                    <a:lnTo>
                      <a:pt x="277" y="51"/>
                    </a:lnTo>
                    <a:lnTo>
                      <a:pt x="290" y="54"/>
                    </a:lnTo>
                    <a:lnTo>
                      <a:pt x="287" y="58"/>
                    </a:lnTo>
                    <a:lnTo>
                      <a:pt x="283" y="66"/>
                    </a:lnTo>
                    <a:lnTo>
                      <a:pt x="264" y="67"/>
                    </a:lnTo>
                    <a:lnTo>
                      <a:pt x="236" y="62"/>
                    </a:lnTo>
                    <a:lnTo>
                      <a:pt x="255" y="54"/>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94" name="Freeform 188"/>
              <p:cNvSpPr>
                <a:spLocks noEditPoints="1"/>
              </p:cNvSpPr>
              <p:nvPr/>
            </p:nvSpPr>
            <p:spPr bwMode="auto">
              <a:xfrm>
                <a:off x="4311" y="3592"/>
                <a:ext cx="80" cy="439"/>
              </a:xfrm>
              <a:custGeom>
                <a:avLst/>
                <a:gdLst>
                  <a:gd name="T0" fmla="*/ 62 w 80"/>
                  <a:gd name="T1" fmla="*/ 435 h 439"/>
                  <a:gd name="T2" fmla="*/ 52 w 80"/>
                  <a:gd name="T3" fmla="*/ 438 h 439"/>
                  <a:gd name="T4" fmla="*/ 34 w 80"/>
                  <a:gd name="T5" fmla="*/ 428 h 439"/>
                  <a:gd name="T6" fmla="*/ 49 w 80"/>
                  <a:gd name="T7" fmla="*/ 437 h 439"/>
                  <a:gd name="T8" fmla="*/ 34 w 80"/>
                  <a:gd name="T9" fmla="*/ 428 h 439"/>
                  <a:gd name="T10" fmla="*/ 6 w 80"/>
                  <a:gd name="T11" fmla="*/ 377 h 439"/>
                  <a:gd name="T12" fmla="*/ 2 w 80"/>
                  <a:gd name="T13" fmla="*/ 377 h 439"/>
                  <a:gd name="T14" fmla="*/ 1 w 80"/>
                  <a:gd name="T15" fmla="*/ 369 h 439"/>
                  <a:gd name="T16" fmla="*/ 10 w 80"/>
                  <a:gd name="T17" fmla="*/ 356 h 439"/>
                  <a:gd name="T18" fmla="*/ 1 w 80"/>
                  <a:gd name="T19" fmla="*/ 369 h 439"/>
                  <a:gd name="T20" fmla="*/ 65 w 80"/>
                  <a:gd name="T21" fmla="*/ 84 h 439"/>
                  <a:gd name="T22" fmla="*/ 58 w 80"/>
                  <a:gd name="T23" fmla="*/ 124 h 439"/>
                  <a:gd name="T24" fmla="*/ 50 w 80"/>
                  <a:gd name="T25" fmla="*/ 158 h 439"/>
                  <a:gd name="T26" fmla="*/ 42 w 80"/>
                  <a:gd name="T27" fmla="*/ 224 h 439"/>
                  <a:gd name="T28" fmla="*/ 37 w 80"/>
                  <a:gd name="T29" fmla="*/ 257 h 439"/>
                  <a:gd name="T30" fmla="*/ 39 w 80"/>
                  <a:gd name="T31" fmla="*/ 323 h 439"/>
                  <a:gd name="T32" fmla="*/ 23 w 80"/>
                  <a:gd name="T33" fmla="*/ 384 h 439"/>
                  <a:gd name="T34" fmla="*/ 31 w 80"/>
                  <a:gd name="T35" fmla="*/ 398 h 439"/>
                  <a:gd name="T36" fmla="*/ 53 w 80"/>
                  <a:gd name="T37" fmla="*/ 400 h 439"/>
                  <a:gd name="T38" fmla="*/ 44 w 80"/>
                  <a:gd name="T39" fmla="*/ 408 h 439"/>
                  <a:gd name="T40" fmla="*/ 28 w 80"/>
                  <a:gd name="T41" fmla="*/ 415 h 439"/>
                  <a:gd name="T42" fmla="*/ 16 w 80"/>
                  <a:gd name="T43" fmla="*/ 391 h 439"/>
                  <a:gd name="T44" fmla="*/ 14 w 80"/>
                  <a:gd name="T45" fmla="*/ 386 h 439"/>
                  <a:gd name="T46" fmla="*/ 13 w 80"/>
                  <a:gd name="T47" fmla="*/ 371 h 439"/>
                  <a:gd name="T48" fmla="*/ 14 w 80"/>
                  <a:gd name="T49" fmla="*/ 353 h 439"/>
                  <a:gd name="T50" fmla="*/ 15 w 80"/>
                  <a:gd name="T51" fmla="*/ 342 h 439"/>
                  <a:gd name="T52" fmla="*/ 9 w 80"/>
                  <a:gd name="T53" fmla="*/ 329 h 439"/>
                  <a:gd name="T54" fmla="*/ 28 w 80"/>
                  <a:gd name="T55" fmla="*/ 283 h 439"/>
                  <a:gd name="T56" fmla="*/ 21 w 80"/>
                  <a:gd name="T57" fmla="*/ 257 h 439"/>
                  <a:gd name="T58" fmla="*/ 38 w 80"/>
                  <a:gd name="T59" fmla="*/ 184 h 439"/>
                  <a:gd name="T60" fmla="*/ 47 w 80"/>
                  <a:gd name="T61" fmla="*/ 96 h 439"/>
                  <a:gd name="T62" fmla="*/ 56 w 80"/>
                  <a:gd name="T63" fmla="*/ 0 h 439"/>
                  <a:gd name="T64" fmla="*/ 63 w 80"/>
                  <a:gd name="T65" fmla="*/ 35 h 439"/>
                  <a:gd name="T66" fmla="*/ 80 w 80"/>
                  <a:gd name="T67" fmla="*/ 64 h 439"/>
                  <a:gd name="T68" fmla="*/ 64 w 80"/>
                  <a:gd name="T69" fmla="*/ 432 h 439"/>
                  <a:gd name="T70" fmla="*/ 44 w 80"/>
                  <a:gd name="T71" fmla="*/ 422 h 439"/>
                  <a:gd name="T72" fmla="*/ 65 w 80"/>
                  <a:gd name="T73" fmla="*/ 407 h 439"/>
                  <a:gd name="T74" fmla="*/ 12 w 80"/>
                  <a:gd name="T75" fmla="*/ 412 h 439"/>
                  <a:gd name="T76" fmla="*/ 32 w 80"/>
                  <a:gd name="T77" fmla="*/ 422 h 439"/>
                  <a:gd name="T78" fmla="*/ 3 w 80"/>
                  <a:gd name="T79" fmla="*/ 392 h 439"/>
                  <a:gd name="T80" fmla="*/ 13 w 80"/>
                  <a:gd name="T81" fmla="*/ 400 h 439"/>
                  <a:gd name="T82" fmla="*/ 3 w 80"/>
                  <a:gd name="T83" fmla="*/ 392 h 439"/>
                  <a:gd name="T84" fmla="*/ 19 w 80"/>
                  <a:gd name="T85" fmla="*/ 300 h 439"/>
                  <a:gd name="T86" fmla="*/ 18 w 80"/>
                  <a:gd name="T87" fmla="*/ 283 h 439"/>
                  <a:gd name="T88" fmla="*/ 11 w 80"/>
                  <a:gd name="T89" fmla="*/ 323 h 439"/>
                  <a:gd name="T90" fmla="*/ 18 w 80"/>
                  <a:gd name="T91" fmla="*/ 323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 h="439">
                    <a:moveTo>
                      <a:pt x="54" y="435"/>
                    </a:moveTo>
                    <a:lnTo>
                      <a:pt x="62" y="435"/>
                    </a:lnTo>
                    <a:lnTo>
                      <a:pt x="65" y="439"/>
                    </a:lnTo>
                    <a:lnTo>
                      <a:pt x="52" y="438"/>
                    </a:lnTo>
                    <a:lnTo>
                      <a:pt x="54" y="435"/>
                    </a:lnTo>
                    <a:close/>
                    <a:moveTo>
                      <a:pt x="34" y="428"/>
                    </a:moveTo>
                    <a:lnTo>
                      <a:pt x="44" y="428"/>
                    </a:lnTo>
                    <a:lnTo>
                      <a:pt x="49" y="437"/>
                    </a:lnTo>
                    <a:lnTo>
                      <a:pt x="33" y="430"/>
                    </a:lnTo>
                    <a:lnTo>
                      <a:pt x="34" y="428"/>
                    </a:lnTo>
                    <a:close/>
                    <a:moveTo>
                      <a:pt x="3" y="375"/>
                    </a:moveTo>
                    <a:lnTo>
                      <a:pt x="6" y="377"/>
                    </a:lnTo>
                    <a:lnTo>
                      <a:pt x="3" y="387"/>
                    </a:lnTo>
                    <a:lnTo>
                      <a:pt x="2" y="377"/>
                    </a:lnTo>
                    <a:lnTo>
                      <a:pt x="3" y="375"/>
                    </a:lnTo>
                    <a:close/>
                    <a:moveTo>
                      <a:pt x="1" y="369"/>
                    </a:moveTo>
                    <a:lnTo>
                      <a:pt x="6" y="352"/>
                    </a:lnTo>
                    <a:lnTo>
                      <a:pt x="10" y="356"/>
                    </a:lnTo>
                    <a:lnTo>
                      <a:pt x="12" y="368"/>
                    </a:lnTo>
                    <a:lnTo>
                      <a:pt x="1" y="369"/>
                    </a:lnTo>
                    <a:close/>
                    <a:moveTo>
                      <a:pt x="80" y="64"/>
                    </a:moveTo>
                    <a:lnTo>
                      <a:pt x="65" y="84"/>
                    </a:lnTo>
                    <a:lnTo>
                      <a:pt x="65" y="108"/>
                    </a:lnTo>
                    <a:lnTo>
                      <a:pt x="58" y="124"/>
                    </a:lnTo>
                    <a:lnTo>
                      <a:pt x="52" y="138"/>
                    </a:lnTo>
                    <a:lnTo>
                      <a:pt x="50" y="158"/>
                    </a:lnTo>
                    <a:lnTo>
                      <a:pt x="54" y="195"/>
                    </a:lnTo>
                    <a:lnTo>
                      <a:pt x="42" y="224"/>
                    </a:lnTo>
                    <a:lnTo>
                      <a:pt x="44" y="245"/>
                    </a:lnTo>
                    <a:lnTo>
                      <a:pt x="37" y="257"/>
                    </a:lnTo>
                    <a:lnTo>
                      <a:pt x="32" y="297"/>
                    </a:lnTo>
                    <a:lnTo>
                      <a:pt x="39" y="323"/>
                    </a:lnTo>
                    <a:lnTo>
                      <a:pt x="20" y="372"/>
                    </a:lnTo>
                    <a:lnTo>
                      <a:pt x="23" y="384"/>
                    </a:lnTo>
                    <a:lnTo>
                      <a:pt x="31" y="383"/>
                    </a:lnTo>
                    <a:lnTo>
                      <a:pt x="31" y="398"/>
                    </a:lnTo>
                    <a:lnTo>
                      <a:pt x="48" y="400"/>
                    </a:lnTo>
                    <a:lnTo>
                      <a:pt x="53" y="400"/>
                    </a:lnTo>
                    <a:lnTo>
                      <a:pt x="61" y="402"/>
                    </a:lnTo>
                    <a:lnTo>
                      <a:pt x="44" y="408"/>
                    </a:lnTo>
                    <a:lnTo>
                      <a:pt x="42" y="423"/>
                    </a:lnTo>
                    <a:lnTo>
                      <a:pt x="28" y="415"/>
                    </a:lnTo>
                    <a:lnTo>
                      <a:pt x="19" y="407"/>
                    </a:lnTo>
                    <a:lnTo>
                      <a:pt x="16" y="391"/>
                    </a:lnTo>
                    <a:lnTo>
                      <a:pt x="13" y="388"/>
                    </a:lnTo>
                    <a:lnTo>
                      <a:pt x="14" y="386"/>
                    </a:lnTo>
                    <a:lnTo>
                      <a:pt x="10" y="379"/>
                    </a:lnTo>
                    <a:lnTo>
                      <a:pt x="13" y="371"/>
                    </a:lnTo>
                    <a:lnTo>
                      <a:pt x="13" y="357"/>
                    </a:lnTo>
                    <a:lnTo>
                      <a:pt x="14" y="353"/>
                    </a:lnTo>
                    <a:lnTo>
                      <a:pt x="11" y="346"/>
                    </a:lnTo>
                    <a:lnTo>
                      <a:pt x="15" y="342"/>
                    </a:lnTo>
                    <a:lnTo>
                      <a:pt x="0" y="339"/>
                    </a:lnTo>
                    <a:lnTo>
                      <a:pt x="9" y="329"/>
                    </a:lnTo>
                    <a:lnTo>
                      <a:pt x="19" y="327"/>
                    </a:lnTo>
                    <a:lnTo>
                      <a:pt x="28" y="283"/>
                    </a:lnTo>
                    <a:lnTo>
                      <a:pt x="13" y="279"/>
                    </a:lnTo>
                    <a:lnTo>
                      <a:pt x="21" y="257"/>
                    </a:lnTo>
                    <a:lnTo>
                      <a:pt x="19" y="234"/>
                    </a:lnTo>
                    <a:lnTo>
                      <a:pt x="38" y="184"/>
                    </a:lnTo>
                    <a:lnTo>
                      <a:pt x="37" y="143"/>
                    </a:lnTo>
                    <a:lnTo>
                      <a:pt x="47" y="96"/>
                    </a:lnTo>
                    <a:lnTo>
                      <a:pt x="49" y="10"/>
                    </a:lnTo>
                    <a:lnTo>
                      <a:pt x="56" y="0"/>
                    </a:lnTo>
                    <a:lnTo>
                      <a:pt x="65" y="22"/>
                    </a:lnTo>
                    <a:lnTo>
                      <a:pt x="63" y="35"/>
                    </a:lnTo>
                    <a:lnTo>
                      <a:pt x="72" y="63"/>
                    </a:lnTo>
                    <a:lnTo>
                      <a:pt x="80" y="64"/>
                    </a:lnTo>
                    <a:close/>
                    <a:moveTo>
                      <a:pt x="65" y="407"/>
                    </a:moveTo>
                    <a:lnTo>
                      <a:pt x="64" y="432"/>
                    </a:lnTo>
                    <a:lnTo>
                      <a:pt x="48" y="431"/>
                    </a:lnTo>
                    <a:lnTo>
                      <a:pt x="44" y="422"/>
                    </a:lnTo>
                    <a:lnTo>
                      <a:pt x="50" y="408"/>
                    </a:lnTo>
                    <a:lnTo>
                      <a:pt x="65" y="407"/>
                    </a:lnTo>
                    <a:close/>
                    <a:moveTo>
                      <a:pt x="28" y="425"/>
                    </a:moveTo>
                    <a:lnTo>
                      <a:pt x="12" y="412"/>
                    </a:lnTo>
                    <a:lnTo>
                      <a:pt x="9" y="407"/>
                    </a:lnTo>
                    <a:lnTo>
                      <a:pt x="32" y="422"/>
                    </a:lnTo>
                    <a:lnTo>
                      <a:pt x="28" y="425"/>
                    </a:lnTo>
                    <a:close/>
                    <a:moveTo>
                      <a:pt x="3" y="392"/>
                    </a:moveTo>
                    <a:lnTo>
                      <a:pt x="10" y="390"/>
                    </a:lnTo>
                    <a:lnTo>
                      <a:pt x="13" y="400"/>
                    </a:lnTo>
                    <a:lnTo>
                      <a:pt x="9" y="403"/>
                    </a:lnTo>
                    <a:lnTo>
                      <a:pt x="3" y="392"/>
                    </a:lnTo>
                    <a:close/>
                    <a:moveTo>
                      <a:pt x="18" y="283"/>
                    </a:moveTo>
                    <a:lnTo>
                      <a:pt x="19" y="300"/>
                    </a:lnTo>
                    <a:lnTo>
                      <a:pt x="12" y="298"/>
                    </a:lnTo>
                    <a:lnTo>
                      <a:pt x="18" y="283"/>
                    </a:lnTo>
                    <a:close/>
                    <a:moveTo>
                      <a:pt x="18" y="323"/>
                    </a:moveTo>
                    <a:lnTo>
                      <a:pt x="11" y="323"/>
                    </a:lnTo>
                    <a:lnTo>
                      <a:pt x="17" y="306"/>
                    </a:lnTo>
                    <a:lnTo>
                      <a:pt x="18" y="323"/>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95" name="Freeform 189"/>
              <p:cNvSpPr>
                <a:spLocks noEditPoints="1"/>
              </p:cNvSpPr>
              <p:nvPr/>
            </p:nvSpPr>
            <p:spPr bwMode="auto">
              <a:xfrm>
                <a:off x="4230" y="3120"/>
                <a:ext cx="96" cy="41"/>
              </a:xfrm>
              <a:custGeom>
                <a:avLst/>
                <a:gdLst>
                  <a:gd name="T0" fmla="*/ 1 w 96"/>
                  <a:gd name="T1" fmla="*/ 4 h 41"/>
                  <a:gd name="T2" fmla="*/ 21 w 96"/>
                  <a:gd name="T3" fmla="*/ 0 h 41"/>
                  <a:gd name="T4" fmla="*/ 96 w 96"/>
                  <a:gd name="T5" fmla="*/ 31 h 41"/>
                  <a:gd name="T6" fmla="*/ 94 w 96"/>
                  <a:gd name="T7" fmla="*/ 37 h 41"/>
                  <a:gd name="T8" fmla="*/ 68 w 96"/>
                  <a:gd name="T9" fmla="*/ 41 h 41"/>
                  <a:gd name="T10" fmla="*/ 64 w 96"/>
                  <a:gd name="T11" fmla="*/ 32 h 41"/>
                  <a:gd name="T12" fmla="*/ 22 w 96"/>
                  <a:gd name="T13" fmla="*/ 10 h 41"/>
                  <a:gd name="T14" fmla="*/ 19 w 96"/>
                  <a:gd name="T15" fmla="*/ 10 h 41"/>
                  <a:gd name="T16" fmla="*/ 10 w 96"/>
                  <a:gd name="T17" fmla="*/ 17 h 41"/>
                  <a:gd name="T18" fmla="*/ 0 w 96"/>
                  <a:gd name="T19" fmla="*/ 17 h 41"/>
                  <a:gd name="T20" fmla="*/ 1 w 96"/>
                  <a:gd name="T21" fmla="*/ 4 h 41"/>
                  <a:gd name="T22" fmla="*/ 9 w 96"/>
                  <a:gd name="T23" fmla="*/ 23 h 41"/>
                  <a:gd name="T24" fmla="*/ 15 w 96"/>
                  <a:gd name="T25" fmla="*/ 29 h 41"/>
                  <a:gd name="T26" fmla="*/ 10 w 96"/>
                  <a:gd name="T27" fmla="*/ 32 h 41"/>
                  <a:gd name="T28" fmla="*/ 8 w 96"/>
                  <a:gd name="T29" fmla="*/ 29 h 41"/>
                  <a:gd name="T30" fmla="*/ 9 w 96"/>
                  <a:gd name="T31"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41">
                    <a:moveTo>
                      <a:pt x="1" y="4"/>
                    </a:moveTo>
                    <a:lnTo>
                      <a:pt x="21" y="0"/>
                    </a:lnTo>
                    <a:lnTo>
                      <a:pt x="96" y="31"/>
                    </a:lnTo>
                    <a:lnTo>
                      <a:pt x="94" y="37"/>
                    </a:lnTo>
                    <a:lnTo>
                      <a:pt x="68" y="41"/>
                    </a:lnTo>
                    <a:lnTo>
                      <a:pt x="64" y="32"/>
                    </a:lnTo>
                    <a:lnTo>
                      <a:pt x="22" y="10"/>
                    </a:lnTo>
                    <a:lnTo>
                      <a:pt x="19" y="10"/>
                    </a:lnTo>
                    <a:lnTo>
                      <a:pt x="10" y="17"/>
                    </a:lnTo>
                    <a:lnTo>
                      <a:pt x="0" y="17"/>
                    </a:lnTo>
                    <a:lnTo>
                      <a:pt x="1" y="4"/>
                    </a:lnTo>
                    <a:close/>
                    <a:moveTo>
                      <a:pt x="9" y="23"/>
                    </a:moveTo>
                    <a:lnTo>
                      <a:pt x="15" y="29"/>
                    </a:lnTo>
                    <a:lnTo>
                      <a:pt x="10" y="32"/>
                    </a:lnTo>
                    <a:lnTo>
                      <a:pt x="8" y="29"/>
                    </a:lnTo>
                    <a:lnTo>
                      <a:pt x="9" y="23"/>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96" name="Freeform 190"/>
              <p:cNvSpPr>
                <a:spLocks noEditPoints="1"/>
              </p:cNvSpPr>
              <p:nvPr/>
            </p:nvSpPr>
            <p:spPr bwMode="auto">
              <a:xfrm>
                <a:off x="5076" y="2722"/>
                <a:ext cx="41" cy="37"/>
              </a:xfrm>
              <a:custGeom>
                <a:avLst/>
                <a:gdLst>
                  <a:gd name="T0" fmla="*/ 32 w 41"/>
                  <a:gd name="T1" fmla="*/ 19 h 37"/>
                  <a:gd name="T2" fmla="*/ 40 w 41"/>
                  <a:gd name="T3" fmla="*/ 21 h 37"/>
                  <a:gd name="T4" fmla="*/ 41 w 41"/>
                  <a:gd name="T5" fmla="*/ 34 h 37"/>
                  <a:gd name="T6" fmla="*/ 35 w 41"/>
                  <a:gd name="T7" fmla="*/ 37 h 37"/>
                  <a:gd name="T8" fmla="*/ 27 w 41"/>
                  <a:gd name="T9" fmla="*/ 35 h 37"/>
                  <a:gd name="T10" fmla="*/ 28 w 41"/>
                  <a:gd name="T11" fmla="*/ 25 h 37"/>
                  <a:gd name="T12" fmla="*/ 32 w 41"/>
                  <a:gd name="T13" fmla="*/ 19 h 37"/>
                  <a:gd name="T14" fmla="*/ 23 w 41"/>
                  <a:gd name="T15" fmla="*/ 0 h 37"/>
                  <a:gd name="T16" fmla="*/ 23 w 41"/>
                  <a:gd name="T17" fmla="*/ 9 h 37"/>
                  <a:gd name="T18" fmla="*/ 20 w 41"/>
                  <a:gd name="T19" fmla="*/ 10 h 37"/>
                  <a:gd name="T20" fmla="*/ 26 w 41"/>
                  <a:gd name="T21" fmla="*/ 16 h 37"/>
                  <a:gd name="T22" fmla="*/ 25 w 41"/>
                  <a:gd name="T23" fmla="*/ 31 h 37"/>
                  <a:gd name="T24" fmla="*/ 18 w 41"/>
                  <a:gd name="T25" fmla="*/ 37 h 37"/>
                  <a:gd name="T26" fmla="*/ 4 w 41"/>
                  <a:gd name="T27" fmla="*/ 37 h 37"/>
                  <a:gd name="T28" fmla="*/ 4 w 41"/>
                  <a:gd name="T29" fmla="*/ 33 h 37"/>
                  <a:gd name="T30" fmla="*/ 0 w 41"/>
                  <a:gd name="T31" fmla="*/ 26 h 37"/>
                  <a:gd name="T32" fmla="*/ 1 w 41"/>
                  <a:gd name="T33" fmla="*/ 10 h 37"/>
                  <a:gd name="T34" fmla="*/ 23 w 41"/>
                  <a:gd name="T3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37">
                    <a:moveTo>
                      <a:pt x="32" y="19"/>
                    </a:moveTo>
                    <a:lnTo>
                      <a:pt x="40" y="21"/>
                    </a:lnTo>
                    <a:lnTo>
                      <a:pt x="41" y="34"/>
                    </a:lnTo>
                    <a:lnTo>
                      <a:pt x="35" y="37"/>
                    </a:lnTo>
                    <a:lnTo>
                      <a:pt x="27" y="35"/>
                    </a:lnTo>
                    <a:lnTo>
                      <a:pt x="28" y="25"/>
                    </a:lnTo>
                    <a:lnTo>
                      <a:pt x="32" y="19"/>
                    </a:lnTo>
                    <a:close/>
                    <a:moveTo>
                      <a:pt x="23" y="0"/>
                    </a:moveTo>
                    <a:lnTo>
                      <a:pt x="23" y="9"/>
                    </a:lnTo>
                    <a:lnTo>
                      <a:pt x="20" y="10"/>
                    </a:lnTo>
                    <a:lnTo>
                      <a:pt x="26" y="16"/>
                    </a:lnTo>
                    <a:lnTo>
                      <a:pt x="25" y="31"/>
                    </a:lnTo>
                    <a:lnTo>
                      <a:pt x="18" y="37"/>
                    </a:lnTo>
                    <a:lnTo>
                      <a:pt x="4" y="37"/>
                    </a:lnTo>
                    <a:lnTo>
                      <a:pt x="4" y="33"/>
                    </a:lnTo>
                    <a:lnTo>
                      <a:pt x="0" y="26"/>
                    </a:lnTo>
                    <a:lnTo>
                      <a:pt x="1" y="10"/>
                    </a:lnTo>
                    <a:lnTo>
                      <a:pt x="23" y="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97" name="Freeform 191"/>
              <p:cNvSpPr>
                <a:spLocks noEditPoints="1"/>
              </p:cNvSpPr>
              <p:nvPr/>
            </p:nvSpPr>
            <p:spPr bwMode="auto">
              <a:xfrm>
                <a:off x="4448" y="3982"/>
                <a:ext cx="27" cy="14"/>
              </a:xfrm>
              <a:custGeom>
                <a:avLst/>
                <a:gdLst>
                  <a:gd name="T0" fmla="*/ 25 w 27"/>
                  <a:gd name="T1" fmla="*/ 2 h 14"/>
                  <a:gd name="T2" fmla="*/ 27 w 27"/>
                  <a:gd name="T3" fmla="*/ 5 h 14"/>
                  <a:gd name="T4" fmla="*/ 13 w 27"/>
                  <a:gd name="T5" fmla="*/ 14 h 14"/>
                  <a:gd name="T6" fmla="*/ 9 w 27"/>
                  <a:gd name="T7" fmla="*/ 10 h 14"/>
                  <a:gd name="T8" fmla="*/ 18 w 27"/>
                  <a:gd name="T9" fmla="*/ 1 h 14"/>
                  <a:gd name="T10" fmla="*/ 25 w 27"/>
                  <a:gd name="T11" fmla="*/ 2 h 14"/>
                  <a:gd name="T12" fmla="*/ 9 w 27"/>
                  <a:gd name="T13" fmla="*/ 0 h 14"/>
                  <a:gd name="T14" fmla="*/ 5 w 27"/>
                  <a:gd name="T15" fmla="*/ 11 h 14"/>
                  <a:gd name="T16" fmla="*/ 0 w 27"/>
                  <a:gd name="T17" fmla="*/ 10 h 14"/>
                  <a:gd name="T18" fmla="*/ 9 w 27"/>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14">
                    <a:moveTo>
                      <a:pt x="25" y="2"/>
                    </a:moveTo>
                    <a:lnTo>
                      <a:pt x="27" y="5"/>
                    </a:lnTo>
                    <a:lnTo>
                      <a:pt x="13" y="14"/>
                    </a:lnTo>
                    <a:lnTo>
                      <a:pt x="9" y="10"/>
                    </a:lnTo>
                    <a:lnTo>
                      <a:pt x="18" y="1"/>
                    </a:lnTo>
                    <a:lnTo>
                      <a:pt x="25" y="2"/>
                    </a:lnTo>
                    <a:close/>
                    <a:moveTo>
                      <a:pt x="9" y="0"/>
                    </a:moveTo>
                    <a:lnTo>
                      <a:pt x="5" y="11"/>
                    </a:lnTo>
                    <a:lnTo>
                      <a:pt x="0" y="10"/>
                    </a:lnTo>
                    <a:lnTo>
                      <a:pt x="9" y="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98" name="Freeform 192"/>
              <p:cNvSpPr>
                <a:spLocks noEditPoints="1"/>
              </p:cNvSpPr>
              <p:nvPr/>
            </p:nvSpPr>
            <p:spPr bwMode="auto">
              <a:xfrm>
                <a:off x="6628" y="3580"/>
                <a:ext cx="10" cy="22"/>
              </a:xfrm>
              <a:custGeom>
                <a:avLst/>
                <a:gdLst>
                  <a:gd name="T0" fmla="*/ 3 w 10"/>
                  <a:gd name="T1" fmla="*/ 15 h 22"/>
                  <a:gd name="T2" fmla="*/ 8 w 10"/>
                  <a:gd name="T3" fmla="*/ 17 h 22"/>
                  <a:gd name="T4" fmla="*/ 9 w 10"/>
                  <a:gd name="T5" fmla="*/ 22 h 22"/>
                  <a:gd name="T6" fmla="*/ 1 w 10"/>
                  <a:gd name="T7" fmla="*/ 20 h 22"/>
                  <a:gd name="T8" fmla="*/ 1 w 10"/>
                  <a:gd name="T9" fmla="*/ 11 h 22"/>
                  <a:gd name="T10" fmla="*/ 3 w 10"/>
                  <a:gd name="T11" fmla="*/ 15 h 22"/>
                  <a:gd name="T12" fmla="*/ 0 w 10"/>
                  <a:gd name="T13" fmla="*/ 0 h 22"/>
                  <a:gd name="T14" fmla="*/ 10 w 10"/>
                  <a:gd name="T15" fmla="*/ 3 h 22"/>
                  <a:gd name="T16" fmla="*/ 4 w 10"/>
                  <a:gd name="T17" fmla="*/ 6 h 22"/>
                  <a:gd name="T18" fmla="*/ 0 w 10"/>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2">
                    <a:moveTo>
                      <a:pt x="3" y="15"/>
                    </a:moveTo>
                    <a:lnTo>
                      <a:pt x="8" y="17"/>
                    </a:lnTo>
                    <a:lnTo>
                      <a:pt x="9" y="22"/>
                    </a:lnTo>
                    <a:lnTo>
                      <a:pt x="1" y="20"/>
                    </a:lnTo>
                    <a:lnTo>
                      <a:pt x="1" y="11"/>
                    </a:lnTo>
                    <a:lnTo>
                      <a:pt x="3" y="15"/>
                    </a:lnTo>
                    <a:close/>
                    <a:moveTo>
                      <a:pt x="0" y="0"/>
                    </a:moveTo>
                    <a:lnTo>
                      <a:pt x="10" y="3"/>
                    </a:lnTo>
                    <a:lnTo>
                      <a:pt x="4" y="6"/>
                    </a:lnTo>
                    <a:lnTo>
                      <a:pt x="0" y="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399" name="Freeform 193"/>
              <p:cNvSpPr>
                <a:spLocks noEditPoints="1"/>
              </p:cNvSpPr>
              <p:nvPr/>
            </p:nvSpPr>
            <p:spPr bwMode="auto">
              <a:xfrm>
                <a:off x="4959" y="2800"/>
                <a:ext cx="130" cy="112"/>
              </a:xfrm>
              <a:custGeom>
                <a:avLst/>
                <a:gdLst>
                  <a:gd name="T0" fmla="*/ 129 w 130"/>
                  <a:gd name="T1" fmla="*/ 94 h 112"/>
                  <a:gd name="T2" fmla="*/ 130 w 130"/>
                  <a:gd name="T3" fmla="*/ 104 h 112"/>
                  <a:gd name="T4" fmla="*/ 128 w 130"/>
                  <a:gd name="T5" fmla="*/ 112 h 112"/>
                  <a:gd name="T6" fmla="*/ 123 w 130"/>
                  <a:gd name="T7" fmla="*/ 107 h 112"/>
                  <a:gd name="T8" fmla="*/ 121 w 130"/>
                  <a:gd name="T9" fmla="*/ 99 h 112"/>
                  <a:gd name="T10" fmla="*/ 129 w 130"/>
                  <a:gd name="T11" fmla="*/ 94 h 112"/>
                  <a:gd name="T12" fmla="*/ 63 w 130"/>
                  <a:gd name="T13" fmla="*/ 0 h 112"/>
                  <a:gd name="T14" fmla="*/ 68 w 130"/>
                  <a:gd name="T15" fmla="*/ 7 h 112"/>
                  <a:gd name="T16" fmla="*/ 86 w 130"/>
                  <a:gd name="T17" fmla="*/ 15 h 112"/>
                  <a:gd name="T18" fmla="*/ 90 w 130"/>
                  <a:gd name="T19" fmla="*/ 18 h 112"/>
                  <a:gd name="T20" fmla="*/ 99 w 130"/>
                  <a:gd name="T21" fmla="*/ 18 h 112"/>
                  <a:gd name="T22" fmla="*/ 103 w 130"/>
                  <a:gd name="T23" fmla="*/ 19 h 112"/>
                  <a:gd name="T24" fmla="*/ 116 w 130"/>
                  <a:gd name="T25" fmla="*/ 24 h 112"/>
                  <a:gd name="T26" fmla="*/ 116 w 130"/>
                  <a:gd name="T27" fmla="*/ 39 h 112"/>
                  <a:gd name="T28" fmla="*/ 112 w 130"/>
                  <a:gd name="T29" fmla="*/ 40 h 112"/>
                  <a:gd name="T30" fmla="*/ 107 w 130"/>
                  <a:gd name="T31" fmla="*/ 42 h 112"/>
                  <a:gd name="T32" fmla="*/ 103 w 130"/>
                  <a:gd name="T33" fmla="*/ 45 h 112"/>
                  <a:gd name="T34" fmla="*/ 99 w 130"/>
                  <a:gd name="T35" fmla="*/ 53 h 112"/>
                  <a:gd name="T36" fmla="*/ 99 w 130"/>
                  <a:gd name="T37" fmla="*/ 56 h 112"/>
                  <a:gd name="T38" fmla="*/ 103 w 130"/>
                  <a:gd name="T39" fmla="*/ 59 h 112"/>
                  <a:gd name="T40" fmla="*/ 112 w 130"/>
                  <a:gd name="T41" fmla="*/ 59 h 112"/>
                  <a:gd name="T42" fmla="*/ 112 w 130"/>
                  <a:gd name="T43" fmla="*/ 63 h 112"/>
                  <a:gd name="T44" fmla="*/ 107 w 130"/>
                  <a:gd name="T45" fmla="*/ 73 h 112"/>
                  <a:gd name="T46" fmla="*/ 112 w 130"/>
                  <a:gd name="T47" fmla="*/ 87 h 112"/>
                  <a:gd name="T48" fmla="*/ 99 w 130"/>
                  <a:gd name="T49" fmla="*/ 94 h 112"/>
                  <a:gd name="T50" fmla="*/ 74 w 130"/>
                  <a:gd name="T51" fmla="*/ 91 h 112"/>
                  <a:gd name="T52" fmla="*/ 70 w 130"/>
                  <a:gd name="T53" fmla="*/ 97 h 112"/>
                  <a:gd name="T54" fmla="*/ 67 w 130"/>
                  <a:gd name="T55" fmla="*/ 97 h 112"/>
                  <a:gd name="T56" fmla="*/ 62 w 130"/>
                  <a:gd name="T57" fmla="*/ 97 h 112"/>
                  <a:gd name="T58" fmla="*/ 61 w 130"/>
                  <a:gd name="T59" fmla="*/ 97 h 112"/>
                  <a:gd name="T60" fmla="*/ 57 w 130"/>
                  <a:gd name="T61" fmla="*/ 97 h 112"/>
                  <a:gd name="T62" fmla="*/ 56 w 130"/>
                  <a:gd name="T63" fmla="*/ 96 h 112"/>
                  <a:gd name="T64" fmla="*/ 56 w 130"/>
                  <a:gd name="T65" fmla="*/ 97 h 112"/>
                  <a:gd name="T66" fmla="*/ 56 w 130"/>
                  <a:gd name="T67" fmla="*/ 97 h 112"/>
                  <a:gd name="T68" fmla="*/ 37 w 130"/>
                  <a:gd name="T69" fmla="*/ 97 h 112"/>
                  <a:gd name="T70" fmla="*/ 32 w 130"/>
                  <a:gd name="T71" fmla="*/ 90 h 112"/>
                  <a:gd name="T72" fmla="*/ 24 w 130"/>
                  <a:gd name="T73" fmla="*/ 90 h 112"/>
                  <a:gd name="T74" fmla="*/ 29 w 130"/>
                  <a:gd name="T75" fmla="*/ 87 h 112"/>
                  <a:gd name="T76" fmla="*/ 33 w 130"/>
                  <a:gd name="T77" fmla="*/ 65 h 112"/>
                  <a:gd name="T78" fmla="*/ 19 w 130"/>
                  <a:gd name="T79" fmla="*/ 41 h 112"/>
                  <a:gd name="T80" fmla="*/ 3 w 130"/>
                  <a:gd name="T81" fmla="*/ 37 h 112"/>
                  <a:gd name="T82" fmla="*/ 0 w 130"/>
                  <a:gd name="T83" fmla="*/ 29 h 112"/>
                  <a:gd name="T84" fmla="*/ 1 w 130"/>
                  <a:gd name="T85" fmla="*/ 28 h 112"/>
                  <a:gd name="T86" fmla="*/ 7 w 130"/>
                  <a:gd name="T87" fmla="*/ 28 h 112"/>
                  <a:gd name="T88" fmla="*/ 13 w 130"/>
                  <a:gd name="T89" fmla="*/ 25 h 112"/>
                  <a:gd name="T90" fmla="*/ 29 w 130"/>
                  <a:gd name="T91" fmla="*/ 29 h 112"/>
                  <a:gd name="T92" fmla="*/ 26 w 130"/>
                  <a:gd name="T93" fmla="*/ 16 h 112"/>
                  <a:gd name="T94" fmla="*/ 31 w 130"/>
                  <a:gd name="T95" fmla="*/ 15 h 112"/>
                  <a:gd name="T96" fmla="*/ 43 w 130"/>
                  <a:gd name="T97" fmla="*/ 18 h 112"/>
                  <a:gd name="T98" fmla="*/ 56 w 130"/>
                  <a:gd name="T99" fmla="*/ 10 h 112"/>
                  <a:gd name="T100" fmla="*/ 58 w 130"/>
                  <a:gd name="T101" fmla="*/ 1 h 112"/>
                  <a:gd name="T102" fmla="*/ 63 w 130"/>
                  <a:gd name="T10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 h="112">
                    <a:moveTo>
                      <a:pt x="129" y="94"/>
                    </a:moveTo>
                    <a:lnTo>
                      <a:pt x="130" y="104"/>
                    </a:lnTo>
                    <a:lnTo>
                      <a:pt x="128" y="112"/>
                    </a:lnTo>
                    <a:lnTo>
                      <a:pt x="123" y="107"/>
                    </a:lnTo>
                    <a:lnTo>
                      <a:pt x="121" y="99"/>
                    </a:lnTo>
                    <a:lnTo>
                      <a:pt x="129" y="94"/>
                    </a:lnTo>
                    <a:close/>
                    <a:moveTo>
                      <a:pt x="63" y="0"/>
                    </a:moveTo>
                    <a:lnTo>
                      <a:pt x="68" y="7"/>
                    </a:lnTo>
                    <a:lnTo>
                      <a:pt x="86" y="15"/>
                    </a:lnTo>
                    <a:lnTo>
                      <a:pt x="90" y="18"/>
                    </a:lnTo>
                    <a:lnTo>
                      <a:pt x="99" y="18"/>
                    </a:lnTo>
                    <a:lnTo>
                      <a:pt x="103" y="19"/>
                    </a:lnTo>
                    <a:lnTo>
                      <a:pt x="116" y="24"/>
                    </a:lnTo>
                    <a:lnTo>
                      <a:pt x="116" y="39"/>
                    </a:lnTo>
                    <a:lnTo>
                      <a:pt x="112" y="40"/>
                    </a:lnTo>
                    <a:lnTo>
                      <a:pt x="107" y="42"/>
                    </a:lnTo>
                    <a:lnTo>
                      <a:pt x="103" y="45"/>
                    </a:lnTo>
                    <a:lnTo>
                      <a:pt x="99" y="53"/>
                    </a:lnTo>
                    <a:lnTo>
                      <a:pt x="99" y="56"/>
                    </a:lnTo>
                    <a:lnTo>
                      <a:pt x="103" y="59"/>
                    </a:lnTo>
                    <a:lnTo>
                      <a:pt x="112" y="59"/>
                    </a:lnTo>
                    <a:lnTo>
                      <a:pt x="112" y="63"/>
                    </a:lnTo>
                    <a:lnTo>
                      <a:pt x="107" y="73"/>
                    </a:lnTo>
                    <a:lnTo>
                      <a:pt x="112" y="87"/>
                    </a:lnTo>
                    <a:lnTo>
                      <a:pt x="99" y="94"/>
                    </a:lnTo>
                    <a:lnTo>
                      <a:pt x="74" y="91"/>
                    </a:lnTo>
                    <a:lnTo>
                      <a:pt x="70" y="97"/>
                    </a:lnTo>
                    <a:lnTo>
                      <a:pt x="67" y="97"/>
                    </a:lnTo>
                    <a:lnTo>
                      <a:pt x="62" y="97"/>
                    </a:lnTo>
                    <a:lnTo>
                      <a:pt x="61" y="97"/>
                    </a:lnTo>
                    <a:lnTo>
                      <a:pt x="57" y="97"/>
                    </a:lnTo>
                    <a:lnTo>
                      <a:pt x="56" y="96"/>
                    </a:lnTo>
                    <a:lnTo>
                      <a:pt x="56" y="97"/>
                    </a:lnTo>
                    <a:lnTo>
                      <a:pt x="56" y="97"/>
                    </a:lnTo>
                    <a:lnTo>
                      <a:pt x="37" y="97"/>
                    </a:lnTo>
                    <a:lnTo>
                      <a:pt x="32" y="90"/>
                    </a:lnTo>
                    <a:lnTo>
                      <a:pt x="24" y="90"/>
                    </a:lnTo>
                    <a:lnTo>
                      <a:pt x="29" y="87"/>
                    </a:lnTo>
                    <a:lnTo>
                      <a:pt x="33" y="65"/>
                    </a:lnTo>
                    <a:lnTo>
                      <a:pt x="19" y="41"/>
                    </a:lnTo>
                    <a:lnTo>
                      <a:pt x="3" y="37"/>
                    </a:lnTo>
                    <a:lnTo>
                      <a:pt x="0" y="29"/>
                    </a:lnTo>
                    <a:lnTo>
                      <a:pt x="1" y="28"/>
                    </a:lnTo>
                    <a:lnTo>
                      <a:pt x="7" y="28"/>
                    </a:lnTo>
                    <a:lnTo>
                      <a:pt x="13" y="25"/>
                    </a:lnTo>
                    <a:lnTo>
                      <a:pt x="29" y="29"/>
                    </a:lnTo>
                    <a:lnTo>
                      <a:pt x="26" y="16"/>
                    </a:lnTo>
                    <a:lnTo>
                      <a:pt x="31" y="15"/>
                    </a:lnTo>
                    <a:lnTo>
                      <a:pt x="43" y="18"/>
                    </a:lnTo>
                    <a:lnTo>
                      <a:pt x="56" y="10"/>
                    </a:lnTo>
                    <a:lnTo>
                      <a:pt x="58" y="1"/>
                    </a:lnTo>
                    <a:lnTo>
                      <a:pt x="63" y="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400" name="Freeform 194"/>
              <p:cNvSpPr>
                <a:spLocks noEditPoints="1"/>
              </p:cNvSpPr>
              <p:nvPr/>
            </p:nvSpPr>
            <p:spPr bwMode="auto">
              <a:xfrm>
                <a:off x="5186" y="2909"/>
                <a:ext cx="59" cy="78"/>
              </a:xfrm>
              <a:custGeom>
                <a:avLst/>
                <a:gdLst>
                  <a:gd name="T0" fmla="*/ 0 w 59"/>
                  <a:gd name="T1" fmla="*/ 24 h 78"/>
                  <a:gd name="T2" fmla="*/ 6 w 59"/>
                  <a:gd name="T3" fmla="*/ 18 h 78"/>
                  <a:gd name="T4" fmla="*/ 9 w 59"/>
                  <a:gd name="T5" fmla="*/ 10 h 78"/>
                  <a:gd name="T6" fmla="*/ 15 w 59"/>
                  <a:gd name="T7" fmla="*/ 7 h 78"/>
                  <a:gd name="T8" fmla="*/ 25 w 59"/>
                  <a:gd name="T9" fmla="*/ 5 h 78"/>
                  <a:gd name="T10" fmla="*/ 25 w 59"/>
                  <a:gd name="T11" fmla="*/ 3 h 78"/>
                  <a:gd name="T12" fmla="*/ 34 w 59"/>
                  <a:gd name="T13" fmla="*/ 0 h 78"/>
                  <a:gd name="T14" fmla="*/ 37 w 59"/>
                  <a:gd name="T15" fmla="*/ 0 h 78"/>
                  <a:gd name="T16" fmla="*/ 47 w 59"/>
                  <a:gd name="T17" fmla="*/ 4 h 78"/>
                  <a:gd name="T18" fmla="*/ 55 w 59"/>
                  <a:gd name="T19" fmla="*/ 3 h 78"/>
                  <a:gd name="T20" fmla="*/ 59 w 59"/>
                  <a:gd name="T21" fmla="*/ 3 h 78"/>
                  <a:gd name="T22" fmla="*/ 55 w 59"/>
                  <a:gd name="T23" fmla="*/ 10 h 78"/>
                  <a:gd name="T24" fmla="*/ 46 w 59"/>
                  <a:gd name="T25" fmla="*/ 8 h 78"/>
                  <a:gd name="T26" fmla="*/ 42 w 59"/>
                  <a:gd name="T27" fmla="*/ 9 h 78"/>
                  <a:gd name="T28" fmla="*/ 37 w 59"/>
                  <a:gd name="T29" fmla="*/ 11 h 78"/>
                  <a:gd name="T30" fmla="*/ 33 w 59"/>
                  <a:gd name="T31" fmla="*/ 10 h 78"/>
                  <a:gd name="T32" fmla="*/ 39 w 59"/>
                  <a:gd name="T33" fmla="*/ 18 h 78"/>
                  <a:gd name="T34" fmla="*/ 34 w 59"/>
                  <a:gd name="T35" fmla="*/ 15 h 78"/>
                  <a:gd name="T36" fmla="*/ 35 w 59"/>
                  <a:gd name="T37" fmla="*/ 20 h 78"/>
                  <a:gd name="T38" fmla="*/ 30 w 59"/>
                  <a:gd name="T39" fmla="*/ 16 h 78"/>
                  <a:gd name="T40" fmla="*/ 32 w 59"/>
                  <a:gd name="T41" fmla="*/ 20 h 78"/>
                  <a:gd name="T42" fmla="*/ 23 w 59"/>
                  <a:gd name="T43" fmla="*/ 12 h 78"/>
                  <a:gd name="T44" fmla="*/ 29 w 59"/>
                  <a:gd name="T45" fmla="*/ 29 h 78"/>
                  <a:gd name="T46" fmla="*/ 27 w 59"/>
                  <a:gd name="T47" fmla="*/ 32 h 78"/>
                  <a:gd name="T48" fmla="*/ 31 w 59"/>
                  <a:gd name="T49" fmla="*/ 33 h 78"/>
                  <a:gd name="T50" fmla="*/ 35 w 59"/>
                  <a:gd name="T51" fmla="*/ 40 h 78"/>
                  <a:gd name="T52" fmla="*/ 36 w 59"/>
                  <a:gd name="T53" fmla="*/ 46 h 78"/>
                  <a:gd name="T54" fmla="*/ 28 w 59"/>
                  <a:gd name="T55" fmla="*/ 44 h 78"/>
                  <a:gd name="T56" fmla="*/ 30 w 59"/>
                  <a:gd name="T57" fmla="*/ 51 h 78"/>
                  <a:gd name="T58" fmla="*/ 24 w 59"/>
                  <a:gd name="T59" fmla="*/ 47 h 78"/>
                  <a:gd name="T60" fmla="*/ 28 w 59"/>
                  <a:gd name="T61" fmla="*/ 57 h 78"/>
                  <a:gd name="T62" fmla="*/ 28 w 59"/>
                  <a:gd name="T63" fmla="*/ 62 h 78"/>
                  <a:gd name="T64" fmla="*/ 23 w 59"/>
                  <a:gd name="T65" fmla="*/ 56 h 78"/>
                  <a:gd name="T66" fmla="*/ 22 w 59"/>
                  <a:gd name="T67" fmla="*/ 60 h 78"/>
                  <a:gd name="T68" fmla="*/ 17 w 59"/>
                  <a:gd name="T69" fmla="*/ 54 h 78"/>
                  <a:gd name="T70" fmla="*/ 15 w 59"/>
                  <a:gd name="T71" fmla="*/ 57 h 78"/>
                  <a:gd name="T72" fmla="*/ 14 w 59"/>
                  <a:gd name="T73" fmla="*/ 48 h 78"/>
                  <a:gd name="T74" fmla="*/ 9 w 59"/>
                  <a:gd name="T75" fmla="*/ 44 h 78"/>
                  <a:gd name="T76" fmla="*/ 11 w 59"/>
                  <a:gd name="T77" fmla="*/ 40 h 78"/>
                  <a:gd name="T78" fmla="*/ 15 w 59"/>
                  <a:gd name="T79" fmla="*/ 39 h 78"/>
                  <a:gd name="T80" fmla="*/ 26 w 59"/>
                  <a:gd name="T81" fmla="*/ 42 h 78"/>
                  <a:gd name="T82" fmla="*/ 28 w 59"/>
                  <a:gd name="T83" fmla="*/ 40 h 78"/>
                  <a:gd name="T84" fmla="*/ 21 w 59"/>
                  <a:gd name="T85" fmla="*/ 36 h 78"/>
                  <a:gd name="T86" fmla="*/ 9 w 59"/>
                  <a:gd name="T87" fmla="*/ 39 h 78"/>
                  <a:gd name="T88" fmla="*/ 0 w 59"/>
                  <a:gd name="T89" fmla="*/ 24 h 78"/>
                  <a:gd name="T90" fmla="*/ 32 w 59"/>
                  <a:gd name="T91" fmla="*/ 70 h 78"/>
                  <a:gd name="T92" fmla="*/ 56 w 59"/>
                  <a:gd name="T93" fmla="*/ 74 h 78"/>
                  <a:gd name="T94" fmla="*/ 55 w 59"/>
                  <a:gd name="T95" fmla="*/ 77 h 78"/>
                  <a:gd name="T96" fmla="*/ 43 w 59"/>
                  <a:gd name="T97" fmla="*/ 78 h 78"/>
                  <a:gd name="T98" fmla="*/ 30 w 59"/>
                  <a:gd name="T99" fmla="*/ 74 h 78"/>
                  <a:gd name="T100" fmla="*/ 32 w 59"/>
                  <a:gd name="T101" fmla="*/ 7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 h="78">
                    <a:moveTo>
                      <a:pt x="0" y="24"/>
                    </a:moveTo>
                    <a:lnTo>
                      <a:pt x="6" y="18"/>
                    </a:lnTo>
                    <a:lnTo>
                      <a:pt x="9" y="10"/>
                    </a:lnTo>
                    <a:lnTo>
                      <a:pt x="15" y="7"/>
                    </a:lnTo>
                    <a:lnTo>
                      <a:pt x="25" y="5"/>
                    </a:lnTo>
                    <a:lnTo>
                      <a:pt x="25" y="3"/>
                    </a:lnTo>
                    <a:lnTo>
                      <a:pt x="34" y="0"/>
                    </a:lnTo>
                    <a:lnTo>
                      <a:pt x="37" y="0"/>
                    </a:lnTo>
                    <a:lnTo>
                      <a:pt x="47" y="4"/>
                    </a:lnTo>
                    <a:lnTo>
                      <a:pt x="55" y="3"/>
                    </a:lnTo>
                    <a:lnTo>
                      <a:pt x="59" y="3"/>
                    </a:lnTo>
                    <a:lnTo>
                      <a:pt x="55" y="10"/>
                    </a:lnTo>
                    <a:lnTo>
                      <a:pt x="46" y="8"/>
                    </a:lnTo>
                    <a:lnTo>
                      <a:pt x="42" y="9"/>
                    </a:lnTo>
                    <a:lnTo>
                      <a:pt x="37" y="11"/>
                    </a:lnTo>
                    <a:lnTo>
                      <a:pt x="33" y="10"/>
                    </a:lnTo>
                    <a:lnTo>
                      <a:pt x="39" y="18"/>
                    </a:lnTo>
                    <a:lnTo>
                      <a:pt x="34" y="15"/>
                    </a:lnTo>
                    <a:lnTo>
                      <a:pt x="35" y="20"/>
                    </a:lnTo>
                    <a:lnTo>
                      <a:pt x="30" y="16"/>
                    </a:lnTo>
                    <a:lnTo>
                      <a:pt x="32" y="20"/>
                    </a:lnTo>
                    <a:lnTo>
                      <a:pt x="23" y="12"/>
                    </a:lnTo>
                    <a:lnTo>
                      <a:pt x="29" y="29"/>
                    </a:lnTo>
                    <a:lnTo>
                      <a:pt x="27" y="32"/>
                    </a:lnTo>
                    <a:lnTo>
                      <a:pt x="31" y="33"/>
                    </a:lnTo>
                    <a:lnTo>
                      <a:pt x="35" y="40"/>
                    </a:lnTo>
                    <a:lnTo>
                      <a:pt x="36" y="46"/>
                    </a:lnTo>
                    <a:lnTo>
                      <a:pt x="28" y="44"/>
                    </a:lnTo>
                    <a:lnTo>
                      <a:pt x="30" y="51"/>
                    </a:lnTo>
                    <a:lnTo>
                      <a:pt x="24" y="47"/>
                    </a:lnTo>
                    <a:lnTo>
                      <a:pt x="28" y="57"/>
                    </a:lnTo>
                    <a:lnTo>
                      <a:pt x="28" y="62"/>
                    </a:lnTo>
                    <a:lnTo>
                      <a:pt x="23" y="56"/>
                    </a:lnTo>
                    <a:lnTo>
                      <a:pt x="22" y="60"/>
                    </a:lnTo>
                    <a:lnTo>
                      <a:pt x="17" y="54"/>
                    </a:lnTo>
                    <a:lnTo>
                      <a:pt x="15" y="57"/>
                    </a:lnTo>
                    <a:lnTo>
                      <a:pt x="14" y="48"/>
                    </a:lnTo>
                    <a:lnTo>
                      <a:pt x="9" y="44"/>
                    </a:lnTo>
                    <a:lnTo>
                      <a:pt x="11" y="40"/>
                    </a:lnTo>
                    <a:lnTo>
                      <a:pt x="15" y="39"/>
                    </a:lnTo>
                    <a:lnTo>
                      <a:pt x="26" y="42"/>
                    </a:lnTo>
                    <a:lnTo>
                      <a:pt x="28" y="40"/>
                    </a:lnTo>
                    <a:lnTo>
                      <a:pt x="21" y="36"/>
                    </a:lnTo>
                    <a:lnTo>
                      <a:pt x="9" y="39"/>
                    </a:lnTo>
                    <a:lnTo>
                      <a:pt x="0" y="24"/>
                    </a:lnTo>
                    <a:close/>
                    <a:moveTo>
                      <a:pt x="32" y="70"/>
                    </a:moveTo>
                    <a:lnTo>
                      <a:pt x="56" y="74"/>
                    </a:lnTo>
                    <a:lnTo>
                      <a:pt x="55" y="77"/>
                    </a:lnTo>
                    <a:lnTo>
                      <a:pt x="43" y="78"/>
                    </a:lnTo>
                    <a:lnTo>
                      <a:pt x="30" y="74"/>
                    </a:lnTo>
                    <a:lnTo>
                      <a:pt x="32" y="7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401" name="Freeform 195"/>
              <p:cNvSpPr>
                <a:spLocks noEditPoints="1"/>
              </p:cNvSpPr>
              <p:nvPr/>
            </p:nvSpPr>
            <p:spPr bwMode="auto">
              <a:xfrm>
                <a:off x="5867" y="3327"/>
                <a:ext cx="423" cy="180"/>
              </a:xfrm>
              <a:custGeom>
                <a:avLst/>
                <a:gdLst>
                  <a:gd name="T0" fmla="*/ 160 w 423"/>
                  <a:gd name="T1" fmla="*/ 49 h 180"/>
                  <a:gd name="T2" fmla="*/ 181 w 423"/>
                  <a:gd name="T3" fmla="*/ 46 h 180"/>
                  <a:gd name="T4" fmla="*/ 193 w 423"/>
                  <a:gd name="T5" fmla="*/ 13 h 180"/>
                  <a:gd name="T6" fmla="*/ 212 w 423"/>
                  <a:gd name="T7" fmla="*/ 42 h 180"/>
                  <a:gd name="T8" fmla="*/ 208 w 423"/>
                  <a:gd name="T9" fmla="*/ 76 h 180"/>
                  <a:gd name="T10" fmla="*/ 183 w 423"/>
                  <a:gd name="T11" fmla="*/ 112 h 180"/>
                  <a:gd name="T12" fmla="*/ 142 w 423"/>
                  <a:gd name="T13" fmla="*/ 99 h 180"/>
                  <a:gd name="T14" fmla="*/ 137 w 423"/>
                  <a:gd name="T15" fmla="*/ 44 h 180"/>
                  <a:gd name="T16" fmla="*/ 35 w 423"/>
                  <a:gd name="T17" fmla="*/ 20 h 180"/>
                  <a:gd name="T18" fmla="*/ 98 w 423"/>
                  <a:gd name="T19" fmla="*/ 94 h 180"/>
                  <a:gd name="T20" fmla="*/ 51 w 423"/>
                  <a:gd name="T21" fmla="*/ 91 h 180"/>
                  <a:gd name="T22" fmla="*/ 27 w 423"/>
                  <a:gd name="T23" fmla="*/ 36 h 180"/>
                  <a:gd name="T24" fmla="*/ 0 w 423"/>
                  <a:gd name="T25" fmla="*/ 4 h 180"/>
                  <a:gd name="T26" fmla="*/ 361 w 423"/>
                  <a:gd name="T27" fmla="*/ 78 h 180"/>
                  <a:gd name="T28" fmla="*/ 365 w 423"/>
                  <a:gd name="T29" fmla="*/ 93 h 180"/>
                  <a:gd name="T30" fmla="*/ 388 w 423"/>
                  <a:gd name="T31" fmla="*/ 87 h 180"/>
                  <a:gd name="T32" fmla="*/ 412 w 423"/>
                  <a:gd name="T33" fmla="*/ 91 h 180"/>
                  <a:gd name="T34" fmla="*/ 423 w 423"/>
                  <a:gd name="T35" fmla="*/ 168 h 180"/>
                  <a:gd name="T36" fmla="*/ 403 w 423"/>
                  <a:gd name="T37" fmla="*/ 142 h 180"/>
                  <a:gd name="T38" fmla="*/ 353 w 423"/>
                  <a:gd name="T39" fmla="*/ 111 h 180"/>
                  <a:gd name="T40" fmla="*/ 358 w 423"/>
                  <a:gd name="T41" fmla="*/ 90 h 180"/>
                  <a:gd name="T42" fmla="*/ 344 w 423"/>
                  <a:gd name="T43" fmla="*/ 68 h 180"/>
                  <a:gd name="T44" fmla="*/ 280 w 423"/>
                  <a:gd name="T45" fmla="*/ 46 h 180"/>
                  <a:gd name="T46" fmla="*/ 231 w 423"/>
                  <a:gd name="T47" fmla="*/ 66 h 180"/>
                  <a:gd name="T48" fmla="*/ 261 w 423"/>
                  <a:gd name="T49" fmla="*/ 69 h 180"/>
                  <a:gd name="T50" fmla="*/ 243 w 423"/>
                  <a:gd name="T51" fmla="*/ 85 h 180"/>
                  <a:gd name="T52" fmla="*/ 262 w 423"/>
                  <a:gd name="T53" fmla="*/ 129 h 180"/>
                  <a:gd name="T54" fmla="*/ 239 w 423"/>
                  <a:gd name="T55" fmla="*/ 93 h 180"/>
                  <a:gd name="T56" fmla="*/ 234 w 423"/>
                  <a:gd name="T57" fmla="*/ 129 h 180"/>
                  <a:gd name="T58" fmla="*/ 226 w 423"/>
                  <a:gd name="T59" fmla="*/ 104 h 180"/>
                  <a:gd name="T60" fmla="*/ 227 w 423"/>
                  <a:gd name="T61" fmla="*/ 64 h 180"/>
                  <a:gd name="T62" fmla="*/ 266 w 423"/>
                  <a:gd name="T63" fmla="*/ 54 h 180"/>
                  <a:gd name="T64" fmla="*/ 147 w 423"/>
                  <a:gd name="T65" fmla="*/ 138 h 180"/>
                  <a:gd name="T66" fmla="*/ 172 w 423"/>
                  <a:gd name="T67" fmla="*/ 148 h 180"/>
                  <a:gd name="T68" fmla="*/ 184 w 423"/>
                  <a:gd name="T69" fmla="*/ 156 h 180"/>
                  <a:gd name="T70" fmla="*/ 117 w 423"/>
                  <a:gd name="T71" fmla="*/ 151 h 180"/>
                  <a:gd name="T72" fmla="*/ 98 w 423"/>
                  <a:gd name="T73" fmla="*/ 141 h 180"/>
                  <a:gd name="T74" fmla="*/ 309 w 423"/>
                  <a:gd name="T75" fmla="*/ 33 h 180"/>
                  <a:gd name="T76" fmla="*/ 299 w 423"/>
                  <a:gd name="T77" fmla="*/ 83 h 180"/>
                  <a:gd name="T78" fmla="*/ 303 w 423"/>
                  <a:gd name="T79" fmla="*/ 39 h 180"/>
                  <a:gd name="T80" fmla="*/ 317 w 423"/>
                  <a:gd name="T81" fmla="*/ 95 h 180"/>
                  <a:gd name="T82" fmla="*/ 330 w 423"/>
                  <a:gd name="T83" fmla="*/ 108 h 180"/>
                  <a:gd name="T84" fmla="*/ 305 w 423"/>
                  <a:gd name="T85" fmla="*/ 96 h 180"/>
                  <a:gd name="T86" fmla="*/ 264 w 423"/>
                  <a:gd name="T87" fmla="*/ 174 h 180"/>
                  <a:gd name="T88" fmla="*/ 233 w 423"/>
                  <a:gd name="T89" fmla="*/ 165 h 180"/>
                  <a:gd name="T90" fmla="*/ 257 w 423"/>
                  <a:gd name="T91" fmla="*/ 165 h 180"/>
                  <a:gd name="T92" fmla="*/ 218 w 423"/>
                  <a:gd name="T93" fmla="*/ 165 h 180"/>
                  <a:gd name="T94" fmla="*/ 118 w 423"/>
                  <a:gd name="T95" fmla="*/ 93 h 180"/>
                  <a:gd name="T96" fmla="*/ 117 w 423"/>
                  <a:gd name="T97" fmla="*/ 101 h 180"/>
                  <a:gd name="T98" fmla="*/ 289 w 423"/>
                  <a:gd name="T99" fmla="*/ 107 h 180"/>
                  <a:gd name="T100" fmla="*/ 297 w 423"/>
                  <a:gd name="T101" fmla="*/ 105 h 180"/>
                  <a:gd name="T102" fmla="*/ 224 w 423"/>
                  <a:gd name="T103" fmla="*/ 175 h 180"/>
                  <a:gd name="T104" fmla="*/ 110 w 423"/>
                  <a:gd name="T105" fmla="*/ 100 h 180"/>
                  <a:gd name="T106" fmla="*/ 110 w 423"/>
                  <a:gd name="T107" fmla="*/ 10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3" h="180">
                    <a:moveTo>
                      <a:pt x="137" y="44"/>
                    </a:moveTo>
                    <a:lnTo>
                      <a:pt x="145" y="54"/>
                    </a:lnTo>
                    <a:lnTo>
                      <a:pt x="160" y="49"/>
                    </a:lnTo>
                    <a:lnTo>
                      <a:pt x="164" y="45"/>
                    </a:lnTo>
                    <a:lnTo>
                      <a:pt x="174" y="49"/>
                    </a:lnTo>
                    <a:lnTo>
                      <a:pt x="181" y="46"/>
                    </a:lnTo>
                    <a:lnTo>
                      <a:pt x="187" y="30"/>
                    </a:lnTo>
                    <a:lnTo>
                      <a:pt x="190" y="29"/>
                    </a:lnTo>
                    <a:lnTo>
                      <a:pt x="193" y="13"/>
                    </a:lnTo>
                    <a:lnTo>
                      <a:pt x="206" y="13"/>
                    </a:lnTo>
                    <a:lnTo>
                      <a:pt x="209" y="17"/>
                    </a:lnTo>
                    <a:lnTo>
                      <a:pt x="212" y="42"/>
                    </a:lnTo>
                    <a:lnTo>
                      <a:pt x="222" y="53"/>
                    </a:lnTo>
                    <a:lnTo>
                      <a:pt x="212" y="53"/>
                    </a:lnTo>
                    <a:lnTo>
                      <a:pt x="208" y="76"/>
                    </a:lnTo>
                    <a:lnTo>
                      <a:pt x="199" y="77"/>
                    </a:lnTo>
                    <a:lnTo>
                      <a:pt x="195" y="109"/>
                    </a:lnTo>
                    <a:lnTo>
                      <a:pt x="183" y="112"/>
                    </a:lnTo>
                    <a:lnTo>
                      <a:pt x="156" y="105"/>
                    </a:lnTo>
                    <a:lnTo>
                      <a:pt x="152" y="100"/>
                    </a:lnTo>
                    <a:lnTo>
                      <a:pt x="142" y="99"/>
                    </a:lnTo>
                    <a:lnTo>
                      <a:pt x="130" y="67"/>
                    </a:lnTo>
                    <a:lnTo>
                      <a:pt x="129" y="49"/>
                    </a:lnTo>
                    <a:lnTo>
                      <a:pt x="137" y="44"/>
                    </a:lnTo>
                    <a:close/>
                    <a:moveTo>
                      <a:pt x="0" y="0"/>
                    </a:moveTo>
                    <a:lnTo>
                      <a:pt x="25" y="4"/>
                    </a:lnTo>
                    <a:lnTo>
                      <a:pt x="35" y="20"/>
                    </a:lnTo>
                    <a:lnTo>
                      <a:pt x="42" y="23"/>
                    </a:lnTo>
                    <a:lnTo>
                      <a:pt x="66" y="53"/>
                    </a:lnTo>
                    <a:lnTo>
                      <a:pt x="98" y="94"/>
                    </a:lnTo>
                    <a:lnTo>
                      <a:pt x="100" y="117"/>
                    </a:lnTo>
                    <a:lnTo>
                      <a:pt x="89" y="124"/>
                    </a:lnTo>
                    <a:lnTo>
                      <a:pt x="51" y="91"/>
                    </a:lnTo>
                    <a:lnTo>
                      <a:pt x="51" y="79"/>
                    </a:lnTo>
                    <a:lnTo>
                      <a:pt x="33" y="53"/>
                    </a:lnTo>
                    <a:lnTo>
                      <a:pt x="27" y="36"/>
                    </a:lnTo>
                    <a:lnTo>
                      <a:pt x="20" y="33"/>
                    </a:lnTo>
                    <a:lnTo>
                      <a:pt x="20" y="23"/>
                    </a:lnTo>
                    <a:lnTo>
                      <a:pt x="0" y="4"/>
                    </a:lnTo>
                    <a:lnTo>
                      <a:pt x="0" y="0"/>
                    </a:lnTo>
                    <a:close/>
                    <a:moveTo>
                      <a:pt x="359" y="72"/>
                    </a:moveTo>
                    <a:lnTo>
                      <a:pt x="361" y="78"/>
                    </a:lnTo>
                    <a:lnTo>
                      <a:pt x="360" y="87"/>
                    </a:lnTo>
                    <a:lnTo>
                      <a:pt x="362" y="95"/>
                    </a:lnTo>
                    <a:lnTo>
                      <a:pt x="365" y="93"/>
                    </a:lnTo>
                    <a:lnTo>
                      <a:pt x="371" y="103"/>
                    </a:lnTo>
                    <a:lnTo>
                      <a:pt x="381" y="89"/>
                    </a:lnTo>
                    <a:lnTo>
                      <a:pt x="388" y="87"/>
                    </a:lnTo>
                    <a:lnTo>
                      <a:pt x="387" y="84"/>
                    </a:lnTo>
                    <a:lnTo>
                      <a:pt x="394" y="80"/>
                    </a:lnTo>
                    <a:lnTo>
                      <a:pt x="412" y="91"/>
                    </a:lnTo>
                    <a:lnTo>
                      <a:pt x="417" y="91"/>
                    </a:lnTo>
                    <a:lnTo>
                      <a:pt x="423" y="93"/>
                    </a:lnTo>
                    <a:lnTo>
                      <a:pt x="423" y="168"/>
                    </a:lnTo>
                    <a:lnTo>
                      <a:pt x="412" y="157"/>
                    </a:lnTo>
                    <a:lnTo>
                      <a:pt x="392" y="161"/>
                    </a:lnTo>
                    <a:lnTo>
                      <a:pt x="403" y="142"/>
                    </a:lnTo>
                    <a:lnTo>
                      <a:pt x="395" y="126"/>
                    </a:lnTo>
                    <a:lnTo>
                      <a:pt x="375" y="116"/>
                    </a:lnTo>
                    <a:lnTo>
                      <a:pt x="353" y="111"/>
                    </a:lnTo>
                    <a:lnTo>
                      <a:pt x="347" y="109"/>
                    </a:lnTo>
                    <a:lnTo>
                      <a:pt x="340" y="95"/>
                    </a:lnTo>
                    <a:lnTo>
                      <a:pt x="358" y="90"/>
                    </a:lnTo>
                    <a:lnTo>
                      <a:pt x="344" y="90"/>
                    </a:lnTo>
                    <a:lnTo>
                      <a:pt x="326" y="73"/>
                    </a:lnTo>
                    <a:lnTo>
                      <a:pt x="344" y="68"/>
                    </a:lnTo>
                    <a:lnTo>
                      <a:pt x="359" y="72"/>
                    </a:lnTo>
                    <a:close/>
                    <a:moveTo>
                      <a:pt x="277" y="43"/>
                    </a:moveTo>
                    <a:lnTo>
                      <a:pt x="280" y="46"/>
                    </a:lnTo>
                    <a:lnTo>
                      <a:pt x="271" y="58"/>
                    </a:lnTo>
                    <a:lnTo>
                      <a:pt x="236" y="57"/>
                    </a:lnTo>
                    <a:lnTo>
                      <a:pt x="231" y="66"/>
                    </a:lnTo>
                    <a:lnTo>
                      <a:pt x="237" y="80"/>
                    </a:lnTo>
                    <a:lnTo>
                      <a:pt x="245" y="72"/>
                    </a:lnTo>
                    <a:lnTo>
                      <a:pt x="261" y="69"/>
                    </a:lnTo>
                    <a:lnTo>
                      <a:pt x="262" y="71"/>
                    </a:lnTo>
                    <a:lnTo>
                      <a:pt x="263" y="81"/>
                    </a:lnTo>
                    <a:lnTo>
                      <a:pt x="243" y="85"/>
                    </a:lnTo>
                    <a:lnTo>
                      <a:pt x="253" y="101"/>
                    </a:lnTo>
                    <a:lnTo>
                      <a:pt x="264" y="111"/>
                    </a:lnTo>
                    <a:lnTo>
                      <a:pt x="262" y="129"/>
                    </a:lnTo>
                    <a:lnTo>
                      <a:pt x="249" y="127"/>
                    </a:lnTo>
                    <a:lnTo>
                      <a:pt x="239" y="104"/>
                    </a:lnTo>
                    <a:lnTo>
                      <a:pt x="239" y="93"/>
                    </a:lnTo>
                    <a:lnTo>
                      <a:pt x="233" y="97"/>
                    </a:lnTo>
                    <a:lnTo>
                      <a:pt x="235" y="101"/>
                    </a:lnTo>
                    <a:lnTo>
                      <a:pt x="234" y="129"/>
                    </a:lnTo>
                    <a:lnTo>
                      <a:pt x="228" y="130"/>
                    </a:lnTo>
                    <a:lnTo>
                      <a:pt x="224" y="127"/>
                    </a:lnTo>
                    <a:lnTo>
                      <a:pt x="226" y="104"/>
                    </a:lnTo>
                    <a:lnTo>
                      <a:pt x="221" y="104"/>
                    </a:lnTo>
                    <a:lnTo>
                      <a:pt x="220" y="94"/>
                    </a:lnTo>
                    <a:lnTo>
                      <a:pt x="227" y="64"/>
                    </a:lnTo>
                    <a:lnTo>
                      <a:pt x="231" y="56"/>
                    </a:lnTo>
                    <a:lnTo>
                      <a:pt x="238" y="48"/>
                    </a:lnTo>
                    <a:lnTo>
                      <a:pt x="266" y="54"/>
                    </a:lnTo>
                    <a:lnTo>
                      <a:pt x="277" y="43"/>
                    </a:lnTo>
                    <a:close/>
                    <a:moveTo>
                      <a:pt x="111" y="131"/>
                    </a:moveTo>
                    <a:lnTo>
                      <a:pt x="147" y="138"/>
                    </a:lnTo>
                    <a:lnTo>
                      <a:pt x="153" y="135"/>
                    </a:lnTo>
                    <a:lnTo>
                      <a:pt x="168" y="141"/>
                    </a:lnTo>
                    <a:lnTo>
                      <a:pt x="172" y="148"/>
                    </a:lnTo>
                    <a:lnTo>
                      <a:pt x="187" y="150"/>
                    </a:lnTo>
                    <a:lnTo>
                      <a:pt x="187" y="153"/>
                    </a:lnTo>
                    <a:lnTo>
                      <a:pt x="184" y="156"/>
                    </a:lnTo>
                    <a:lnTo>
                      <a:pt x="167" y="160"/>
                    </a:lnTo>
                    <a:lnTo>
                      <a:pt x="145" y="151"/>
                    </a:lnTo>
                    <a:lnTo>
                      <a:pt x="117" y="151"/>
                    </a:lnTo>
                    <a:lnTo>
                      <a:pt x="112" y="144"/>
                    </a:lnTo>
                    <a:lnTo>
                      <a:pt x="101" y="142"/>
                    </a:lnTo>
                    <a:lnTo>
                      <a:pt x="98" y="141"/>
                    </a:lnTo>
                    <a:lnTo>
                      <a:pt x="107" y="131"/>
                    </a:lnTo>
                    <a:lnTo>
                      <a:pt x="111" y="131"/>
                    </a:lnTo>
                    <a:close/>
                    <a:moveTo>
                      <a:pt x="309" y="33"/>
                    </a:moveTo>
                    <a:lnTo>
                      <a:pt x="311" y="60"/>
                    </a:lnTo>
                    <a:lnTo>
                      <a:pt x="305" y="83"/>
                    </a:lnTo>
                    <a:lnTo>
                      <a:pt x="299" y="83"/>
                    </a:lnTo>
                    <a:lnTo>
                      <a:pt x="295" y="71"/>
                    </a:lnTo>
                    <a:lnTo>
                      <a:pt x="297" y="54"/>
                    </a:lnTo>
                    <a:lnTo>
                      <a:pt x="303" y="39"/>
                    </a:lnTo>
                    <a:lnTo>
                      <a:pt x="309" y="33"/>
                    </a:lnTo>
                    <a:close/>
                    <a:moveTo>
                      <a:pt x="305" y="96"/>
                    </a:moveTo>
                    <a:lnTo>
                      <a:pt x="317" y="95"/>
                    </a:lnTo>
                    <a:lnTo>
                      <a:pt x="327" y="99"/>
                    </a:lnTo>
                    <a:lnTo>
                      <a:pt x="330" y="105"/>
                    </a:lnTo>
                    <a:lnTo>
                      <a:pt x="330" y="108"/>
                    </a:lnTo>
                    <a:lnTo>
                      <a:pt x="317" y="104"/>
                    </a:lnTo>
                    <a:lnTo>
                      <a:pt x="302" y="106"/>
                    </a:lnTo>
                    <a:lnTo>
                      <a:pt x="305" y="96"/>
                    </a:lnTo>
                    <a:close/>
                    <a:moveTo>
                      <a:pt x="279" y="171"/>
                    </a:moveTo>
                    <a:lnTo>
                      <a:pt x="265" y="177"/>
                    </a:lnTo>
                    <a:lnTo>
                      <a:pt x="264" y="174"/>
                    </a:lnTo>
                    <a:lnTo>
                      <a:pt x="278" y="167"/>
                    </a:lnTo>
                    <a:lnTo>
                      <a:pt x="279" y="171"/>
                    </a:lnTo>
                    <a:close/>
                    <a:moveTo>
                      <a:pt x="233" y="165"/>
                    </a:moveTo>
                    <a:lnTo>
                      <a:pt x="236" y="162"/>
                    </a:lnTo>
                    <a:lnTo>
                      <a:pt x="256" y="162"/>
                    </a:lnTo>
                    <a:lnTo>
                      <a:pt x="257" y="165"/>
                    </a:lnTo>
                    <a:lnTo>
                      <a:pt x="233" y="165"/>
                    </a:lnTo>
                    <a:close/>
                    <a:moveTo>
                      <a:pt x="200" y="162"/>
                    </a:moveTo>
                    <a:lnTo>
                      <a:pt x="218" y="165"/>
                    </a:lnTo>
                    <a:lnTo>
                      <a:pt x="201" y="168"/>
                    </a:lnTo>
                    <a:lnTo>
                      <a:pt x="200" y="162"/>
                    </a:lnTo>
                    <a:close/>
                    <a:moveTo>
                      <a:pt x="118" y="93"/>
                    </a:moveTo>
                    <a:lnTo>
                      <a:pt x="123" y="93"/>
                    </a:lnTo>
                    <a:lnTo>
                      <a:pt x="123" y="101"/>
                    </a:lnTo>
                    <a:lnTo>
                      <a:pt x="117" y="101"/>
                    </a:lnTo>
                    <a:lnTo>
                      <a:pt x="118" y="93"/>
                    </a:lnTo>
                    <a:close/>
                    <a:moveTo>
                      <a:pt x="297" y="105"/>
                    </a:moveTo>
                    <a:lnTo>
                      <a:pt x="289" y="107"/>
                    </a:lnTo>
                    <a:lnTo>
                      <a:pt x="286" y="100"/>
                    </a:lnTo>
                    <a:lnTo>
                      <a:pt x="294" y="100"/>
                    </a:lnTo>
                    <a:lnTo>
                      <a:pt x="297" y="105"/>
                    </a:lnTo>
                    <a:close/>
                    <a:moveTo>
                      <a:pt x="236" y="180"/>
                    </a:moveTo>
                    <a:lnTo>
                      <a:pt x="224" y="177"/>
                    </a:lnTo>
                    <a:lnTo>
                      <a:pt x="224" y="175"/>
                    </a:lnTo>
                    <a:lnTo>
                      <a:pt x="235" y="178"/>
                    </a:lnTo>
                    <a:lnTo>
                      <a:pt x="236" y="180"/>
                    </a:lnTo>
                    <a:close/>
                    <a:moveTo>
                      <a:pt x="110" y="100"/>
                    </a:moveTo>
                    <a:lnTo>
                      <a:pt x="94" y="87"/>
                    </a:lnTo>
                    <a:lnTo>
                      <a:pt x="102" y="80"/>
                    </a:lnTo>
                    <a:lnTo>
                      <a:pt x="110" y="100"/>
                    </a:lnTo>
                    <a:close/>
                  </a:path>
                </a:pathLst>
              </a:custGeom>
              <a:solidFill>
                <a:schemeClr val="bg1">
                  <a:lumMod val="50000"/>
                </a:schemeClr>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402" name="Freeform 196"/>
              <p:cNvSpPr>
                <a:spLocks noEditPoints="1"/>
              </p:cNvSpPr>
              <p:nvPr/>
            </p:nvSpPr>
            <p:spPr bwMode="auto">
              <a:xfrm>
                <a:off x="5066" y="2847"/>
                <a:ext cx="105" cy="120"/>
              </a:xfrm>
              <a:custGeom>
                <a:avLst/>
                <a:gdLst>
                  <a:gd name="T0" fmla="*/ 63 w 105"/>
                  <a:gd name="T1" fmla="*/ 8 h 120"/>
                  <a:gd name="T2" fmla="*/ 59 w 105"/>
                  <a:gd name="T3" fmla="*/ 16 h 120"/>
                  <a:gd name="T4" fmla="*/ 54 w 105"/>
                  <a:gd name="T5" fmla="*/ 16 h 120"/>
                  <a:gd name="T6" fmla="*/ 50 w 105"/>
                  <a:gd name="T7" fmla="*/ 25 h 120"/>
                  <a:gd name="T8" fmla="*/ 63 w 105"/>
                  <a:gd name="T9" fmla="*/ 50 h 120"/>
                  <a:gd name="T10" fmla="*/ 83 w 105"/>
                  <a:gd name="T11" fmla="*/ 61 h 120"/>
                  <a:gd name="T12" fmla="*/ 87 w 105"/>
                  <a:gd name="T13" fmla="*/ 65 h 120"/>
                  <a:gd name="T14" fmla="*/ 92 w 105"/>
                  <a:gd name="T15" fmla="*/ 65 h 120"/>
                  <a:gd name="T16" fmla="*/ 105 w 105"/>
                  <a:gd name="T17" fmla="*/ 79 h 120"/>
                  <a:gd name="T18" fmla="*/ 104 w 105"/>
                  <a:gd name="T19" fmla="*/ 83 h 120"/>
                  <a:gd name="T20" fmla="*/ 98 w 105"/>
                  <a:gd name="T21" fmla="*/ 79 h 120"/>
                  <a:gd name="T22" fmla="*/ 91 w 105"/>
                  <a:gd name="T23" fmla="*/ 82 h 120"/>
                  <a:gd name="T24" fmla="*/ 94 w 105"/>
                  <a:gd name="T25" fmla="*/ 93 h 120"/>
                  <a:gd name="T26" fmla="*/ 86 w 105"/>
                  <a:gd name="T27" fmla="*/ 103 h 120"/>
                  <a:gd name="T28" fmla="*/ 80 w 105"/>
                  <a:gd name="T29" fmla="*/ 105 h 120"/>
                  <a:gd name="T30" fmla="*/ 79 w 105"/>
                  <a:gd name="T31" fmla="*/ 82 h 120"/>
                  <a:gd name="T32" fmla="*/ 74 w 105"/>
                  <a:gd name="T33" fmla="*/ 79 h 120"/>
                  <a:gd name="T34" fmla="*/ 50 w 105"/>
                  <a:gd name="T35" fmla="*/ 65 h 120"/>
                  <a:gd name="T36" fmla="*/ 29 w 105"/>
                  <a:gd name="T37" fmla="*/ 40 h 120"/>
                  <a:gd name="T38" fmla="*/ 22 w 105"/>
                  <a:gd name="T39" fmla="*/ 36 h 120"/>
                  <a:gd name="T40" fmla="*/ 13 w 105"/>
                  <a:gd name="T41" fmla="*/ 40 h 120"/>
                  <a:gd name="T42" fmla="*/ 5 w 105"/>
                  <a:gd name="T43" fmla="*/ 40 h 120"/>
                  <a:gd name="T44" fmla="*/ 0 w 105"/>
                  <a:gd name="T45" fmla="*/ 26 h 120"/>
                  <a:gd name="T46" fmla="*/ 5 w 105"/>
                  <a:gd name="T47" fmla="*/ 16 h 120"/>
                  <a:gd name="T48" fmla="*/ 5 w 105"/>
                  <a:gd name="T49" fmla="*/ 12 h 120"/>
                  <a:gd name="T50" fmla="*/ 13 w 105"/>
                  <a:gd name="T51" fmla="*/ 12 h 120"/>
                  <a:gd name="T52" fmla="*/ 13 w 105"/>
                  <a:gd name="T53" fmla="*/ 9 h 120"/>
                  <a:gd name="T54" fmla="*/ 17 w 105"/>
                  <a:gd name="T55" fmla="*/ 12 h 120"/>
                  <a:gd name="T56" fmla="*/ 23 w 105"/>
                  <a:gd name="T57" fmla="*/ 8 h 120"/>
                  <a:gd name="T58" fmla="*/ 30 w 105"/>
                  <a:gd name="T59" fmla="*/ 9 h 120"/>
                  <a:gd name="T60" fmla="*/ 30 w 105"/>
                  <a:gd name="T61" fmla="*/ 0 h 120"/>
                  <a:gd name="T62" fmla="*/ 48 w 105"/>
                  <a:gd name="T63" fmla="*/ 2 h 120"/>
                  <a:gd name="T64" fmla="*/ 54 w 105"/>
                  <a:gd name="T65" fmla="*/ 5 h 120"/>
                  <a:gd name="T66" fmla="*/ 64 w 105"/>
                  <a:gd name="T67" fmla="*/ 6 h 120"/>
                  <a:gd name="T68" fmla="*/ 63 w 105"/>
                  <a:gd name="T69" fmla="*/ 8 h 120"/>
                  <a:gd name="T70" fmla="*/ 53 w 105"/>
                  <a:gd name="T71" fmla="*/ 102 h 120"/>
                  <a:gd name="T72" fmla="*/ 78 w 105"/>
                  <a:gd name="T73" fmla="*/ 102 h 120"/>
                  <a:gd name="T74" fmla="*/ 76 w 105"/>
                  <a:gd name="T75" fmla="*/ 116 h 120"/>
                  <a:gd name="T76" fmla="*/ 73 w 105"/>
                  <a:gd name="T77" fmla="*/ 120 h 120"/>
                  <a:gd name="T78" fmla="*/ 49 w 105"/>
                  <a:gd name="T79" fmla="*/ 108 h 120"/>
                  <a:gd name="T80" fmla="*/ 53 w 105"/>
                  <a:gd name="T81" fmla="*/ 102 h 120"/>
                  <a:gd name="T82" fmla="*/ 23 w 105"/>
                  <a:gd name="T83" fmla="*/ 92 h 120"/>
                  <a:gd name="T84" fmla="*/ 12 w 105"/>
                  <a:gd name="T85" fmla="*/ 93 h 120"/>
                  <a:gd name="T86" fmla="*/ 11 w 105"/>
                  <a:gd name="T87" fmla="*/ 69 h 120"/>
                  <a:gd name="T88" fmla="*/ 22 w 105"/>
                  <a:gd name="T89" fmla="*/ 67 h 120"/>
                  <a:gd name="T90" fmla="*/ 24 w 105"/>
                  <a:gd name="T91" fmla="*/ 79 h 120"/>
                  <a:gd name="T92" fmla="*/ 23 w 105"/>
                  <a:gd name="T93"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5" h="120">
                    <a:moveTo>
                      <a:pt x="63" y="8"/>
                    </a:moveTo>
                    <a:lnTo>
                      <a:pt x="59" y="16"/>
                    </a:lnTo>
                    <a:lnTo>
                      <a:pt x="54" y="16"/>
                    </a:lnTo>
                    <a:lnTo>
                      <a:pt x="50" y="25"/>
                    </a:lnTo>
                    <a:lnTo>
                      <a:pt x="63" y="50"/>
                    </a:lnTo>
                    <a:lnTo>
                      <a:pt x="83" y="61"/>
                    </a:lnTo>
                    <a:lnTo>
                      <a:pt x="87" y="65"/>
                    </a:lnTo>
                    <a:lnTo>
                      <a:pt x="92" y="65"/>
                    </a:lnTo>
                    <a:lnTo>
                      <a:pt x="105" y="79"/>
                    </a:lnTo>
                    <a:lnTo>
                      <a:pt x="104" y="83"/>
                    </a:lnTo>
                    <a:lnTo>
                      <a:pt x="98" y="79"/>
                    </a:lnTo>
                    <a:lnTo>
                      <a:pt x="91" y="82"/>
                    </a:lnTo>
                    <a:lnTo>
                      <a:pt x="94" y="93"/>
                    </a:lnTo>
                    <a:lnTo>
                      <a:pt x="86" y="103"/>
                    </a:lnTo>
                    <a:lnTo>
                      <a:pt x="80" y="105"/>
                    </a:lnTo>
                    <a:lnTo>
                      <a:pt x="79" y="82"/>
                    </a:lnTo>
                    <a:lnTo>
                      <a:pt x="74" y="79"/>
                    </a:lnTo>
                    <a:lnTo>
                      <a:pt x="50" y="65"/>
                    </a:lnTo>
                    <a:lnTo>
                      <a:pt x="29" y="40"/>
                    </a:lnTo>
                    <a:lnTo>
                      <a:pt x="22" y="36"/>
                    </a:lnTo>
                    <a:lnTo>
                      <a:pt x="13" y="40"/>
                    </a:lnTo>
                    <a:lnTo>
                      <a:pt x="5" y="40"/>
                    </a:lnTo>
                    <a:lnTo>
                      <a:pt x="0" y="26"/>
                    </a:lnTo>
                    <a:lnTo>
                      <a:pt x="5" y="16"/>
                    </a:lnTo>
                    <a:lnTo>
                      <a:pt x="5" y="12"/>
                    </a:lnTo>
                    <a:lnTo>
                      <a:pt x="13" y="12"/>
                    </a:lnTo>
                    <a:lnTo>
                      <a:pt x="13" y="9"/>
                    </a:lnTo>
                    <a:lnTo>
                      <a:pt x="17" y="12"/>
                    </a:lnTo>
                    <a:lnTo>
                      <a:pt x="23" y="8"/>
                    </a:lnTo>
                    <a:lnTo>
                      <a:pt x="30" y="9"/>
                    </a:lnTo>
                    <a:lnTo>
                      <a:pt x="30" y="0"/>
                    </a:lnTo>
                    <a:lnTo>
                      <a:pt x="48" y="2"/>
                    </a:lnTo>
                    <a:lnTo>
                      <a:pt x="54" y="5"/>
                    </a:lnTo>
                    <a:lnTo>
                      <a:pt x="64" y="6"/>
                    </a:lnTo>
                    <a:lnTo>
                      <a:pt x="63" y="8"/>
                    </a:lnTo>
                    <a:close/>
                    <a:moveTo>
                      <a:pt x="53" y="102"/>
                    </a:moveTo>
                    <a:lnTo>
                      <a:pt x="78" y="102"/>
                    </a:lnTo>
                    <a:lnTo>
                      <a:pt x="76" y="116"/>
                    </a:lnTo>
                    <a:lnTo>
                      <a:pt x="73" y="120"/>
                    </a:lnTo>
                    <a:lnTo>
                      <a:pt x="49" y="108"/>
                    </a:lnTo>
                    <a:lnTo>
                      <a:pt x="53" y="102"/>
                    </a:lnTo>
                    <a:close/>
                    <a:moveTo>
                      <a:pt x="23" y="92"/>
                    </a:moveTo>
                    <a:lnTo>
                      <a:pt x="12" y="93"/>
                    </a:lnTo>
                    <a:lnTo>
                      <a:pt x="11" y="69"/>
                    </a:lnTo>
                    <a:lnTo>
                      <a:pt x="22" y="67"/>
                    </a:lnTo>
                    <a:lnTo>
                      <a:pt x="24" y="79"/>
                    </a:lnTo>
                    <a:lnTo>
                      <a:pt x="23" y="92"/>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403" name="Freeform 197"/>
              <p:cNvSpPr>
                <a:spLocks noEditPoints="1"/>
              </p:cNvSpPr>
              <p:nvPr/>
            </p:nvSpPr>
            <p:spPr bwMode="auto">
              <a:xfrm>
                <a:off x="6183" y="2865"/>
                <a:ext cx="149" cy="168"/>
              </a:xfrm>
              <a:custGeom>
                <a:avLst/>
                <a:gdLst>
                  <a:gd name="T0" fmla="*/ 117 w 149"/>
                  <a:gd name="T1" fmla="*/ 67 h 168"/>
                  <a:gd name="T2" fmla="*/ 107 w 149"/>
                  <a:gd name="T3" fmla="*/ 84 h 168"/>
                  <a:gd name="T4" fmla="*/ 101 w 149"/>
                  <a:gd name="T5" fmla="*/ 118 h 168"/>
                  <a:gd name="T6" fmla="*/ 85 w 149"/>
                  <a:gd name="T7" fmla="*/ 125 h 168"/>
                  <a:gd name="T8" fmla="*/ 68 w 149"/>
                  <a:gd name="T9" fmla="*/ 122 h 168"/>
                  <a:gd name="T10" fmla="*/ 58 w 149"/>
                  <a:gd name="T11" fmla="*/ 142 h 168"/>
                  <a:gd name="T12" fmla="*/ 52 w 149"/>
                  <a:gd name="T13" fmla="*/ 130 h 168"/>
                  <a:gd name="T14" fmla="*/ 43 w 149"/>
                  <a:gd name="T15" fmla="*/ 125 h 168"/>
                  <a:gd name="T16" fmla="*/ 25 w 149"/>
                  <a:gd name="T17" fmla="*/ 135 h 168"/>
                  <a:gd name="T18" fmla="*/ 14 w 149"/>
                  <a:gd name="T19" fmla="*/ 133 h 168"/>
                  <a:gd name="T20" fmla="*/ 19 w 149"/>
                  <a:gd name="T21" fmla="*/ 127 h 168"/>
                  <a:gd name="T22" fmla="*/ 46 w 149"/>
                  <a:gd name="T23" fmla="*/ 113 h 168"/>
                  <a:gd name="T24" fmla="*/ 65 w 149"/>
                  <a:gd name="T25" fmla="*/ 106 h 168"/>
                  <a:gd name="T26" fmla="*/ 73 w 149"/>
                  <a:gd name="T27" fmla="*/ 101 h 168"/>
                  <a:gd name="T28" fmla="*/ 97 w 149"/>
                  <a:gd name="T29" fmla="*/ 73 h 168"/>
                  <a:gd name="T30" fmla="*/ 107 w 149"/>
                  <a:gd name="T31" fmla="*/ 46 h 168"/>
                  <a:gd name="T32" fmla="*/ 117 w 149"/>
                  <a:gd name="T33" fmla="*/ 1 h 168"/>
                  <a:gd name="T34" fmla="*/ 149 w 149"/>
                  <a:gd name="T35" fmla="*/ 12 h 168"/>
                  <a:gd name="T36" fmla="*/ 135 w 149"/>
                  <a:gd name="T37" fmla="*/ 28 h 168"/>
                  <a:gd name="T38" fmla="*/ 104 w 149"/>
                  <a:gd name="T39" fmla="*/ 34 h 168"/>
                  <a:gd name="T40" fmla="*/ 95 w 149"/>
                  <a:gd name="T41" fmla="*/ 35 h 168"/>
                  <a:gd name="T42" fmla="*/ 110 w 149"/>
                  <a:gd name="T43" fmla="*/ 20 h 168"/>
                  <a:gd name="T44" fmla="*/ 111 w 149"/>
                  <a:gd name="T45" fmla="*/ 0 h 168"/>
                  <a:gd name="T46" fmla="*/ 15 w 149"/>
                  <a:gd name="T47" fmla="*/ 134 h 168"/>
                  <a:gd name="T48" fmla="*/ 25 w 149"/>
                  <a:gd name="T49" fmla="*/ 146 h 168"/>
                  <a:gd name="T50" fmla="*/ 14 w 149"/>
                  <a:gd name="T51" fmla="*/ 168 h 168"/>
                  <a:gd name="T52" fmla="*/ 3 w 149"/>
                  <a:gd name="T53" fmla="*/ 156 h 168"/>
                  <a:gd name="T54" fmla="*/ 3 w 149"/>
                  <a:gd name="T55" fmla="*/ 148 h 168"/>
                  <a:gd name="T56" fmla="*/ 12 w 149"/>
                  <a:gd name="T57" fmla="*/ 133 h 168"/>
                  <a:gd name="T58" fmla="*/ 28 w 149"/>
                  <a:gd name="T59" fmla="*/ 138 h 168"/>
                  <a:gd name="T60" fmla="*/ 33 w 149"/>
                  <a:gd name="T61" fmla="*/ 131 h 168"/>
                  <a:gd name="T62" fmla="*/ 40 w 149"/>
                  <a:gd name="T63" fmla="*/ 128 h 168"/>
                  <a:gd name="T64" fmla="*/ 48 w 149"/>
                  <a:gd name="T65" fmla="*/ 130 h 168"/>
                  <a:gd name="T66" fmla="*/ 45 w 149"/>
                  <a:gd name="T67" fmla="*/ 142 h 168"/>
                  <a:gd name="T68" fmla="*/ 34 w 149"/>
                  <a:gd name="T69" fmla="*/ 14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168">
                    <a:moveTo>
                      <a:pt x="107" y="46"/>
                    </a:moveTo>
                    <a:lnTo>
                      <a:pt x="117" y="67"/>
                    </a:lnTo>
                    <a:lnTo>
                      <a:pt x="112" y="82"/>
                    </a:lnTo>
                    <a:lnTo>
                      <a:pt x="107" y="84"/>
                    </a:lnTo>
                    <a:lnTo>
                      <a:pt x="107" y="97"/>
                    </a:lnTo>
                    <a:lnTo>
                      <a:pt x="101" y="118"/>
                    </a:lnTo>
                    <a:lnTo>
                      <a:pt x="96" y="122"/>
                    </a:lnTo>
                    <a:lnTo>
                      <a:pt x="85" y="125"/>
                    </a:lnTo>
                    <a:lnTo>
                      <a:pt x="78" y="125"/>
                    </a:lnTo>
                    <a:lnTo>
                      <a:pt x="68" y="122"/>
                    </a:lnTo>
                    <a:lnTo>
                      <a:pt x="70" y="131"/>
                    </a:lnTo>
                    <a:lnTo>
                      <a:pt x="58" y="142"/>
                    </a:lnTo>
                    <a:lnTo>
                      <a:pt x="52" y="134"/>
                    </a:lnTo>
                    <a:lnTo>
                      <a:pt x="52" y="130"/>
                    </a:lnTo>
                    <a:lnTo>
                      <a:pt x="56" y="125"/>
                    </a:lnTo>
                    <a:lnTo>
                      <a:pt x="43" y="125"/>
                    </a:lnTo>
                    <a:lnTo>
                      <a:pt x="28" y="132"/>
                    </a:lnTo>
                    <a:lnTo>
                      <a:pt x="25" y="135"/>
                    </a:lnTo>
                    <a:lnTo>
                      <a:pt x="21" y="131"/>
                    </a:lnTo>
                    <a:lnTo>
                      <a:pt x="14" y="133"/>
                    </a:lnTo>
                    <a:lnTo>
                      <a:pt x="14" y="127"/>
                    </a:lnTo>
                    <a:lnTo>
                      <a:pt x="19" y="127"/>
                    </a:lnTo>
                    <a:lnTo>
                      <a:pt x="31" y="115"/>
                    </a:lnTo>
                    <a:lnTo>
                      <a:pt x="46" y="113"/>
                    </a:lnTo>
                    <a:lnTo>
                      <a:pt x="55" y="111"/>
                    </a:lnTo>
                    <a:lnTo>
                      <a:pt x="65" y="106"/>
                    </a:lnTo>
                    <a:lnTo>
                      <a:pt x="70" y="90"/>
                    </a:lnTo>
                    <a:lnTo>
                      <a:pt x="73" y="101"/>
                    </a:lnTo>
                    <a:lnTo>
                      <a:pt x="86" y="90"/>
                    </a:lnTo>
                    <a:lnTo>
                      <a:pt x="97" y="73"/>
                    </a:lnTo>
                    <a:lnTo>
                      <a:pt x="97" y="54"/>
                    </a:lnTo>
                    <a:lnTo>
                      <a:pt x="107" y="46"/>
                    </a:lnTo>
                    <a:close/>
                    <a:moveTo>
                      <a:pt x="111" y="0"/>
                    </a:moveTo>
                    <a:lnTo>
                      <a:pt x="117" y="1"/>
                    </a:lnTo>
                    <a:lnTo>
                      <a:pt x="132" y="15"/>
                    </a:lnTo>
                    <a:lnTo>
                      <a:pt x="149" y="12"/>
                    </a:lnTo>
                    <a:lnTo>
                      <a:pt x="148" y="29"/>
                    </a:lnTo>
                    <a:lnTo>
                      <a:pt x="135" y="28"/>
                    </a:lnTo>
                    <a:lnTo>
                      <a:pt x="127" y="40"/>
                    </a:lnTo>
                    <a:lnTo>
                      <a:pt x="104" y="34"/>
                    </a:lnTo>
                    <a:lnTo>
                      <a:pt x="98" y="47"/>
                    </a:lnTo>
                    <a:lnTo>
                      <a:pt x="95" y="35"/>
                    </a:lnTo>
                    <a:lnTo>
                      <a:pt x="101" y="26"/>
                    </a:lnTo>
                    <a:lnTo>
                      <a:pt x="110" y="20"/>
                    </a:lnTo>
                    <a:lnTo>
                      <a:pt x="114" y="8"/>
                    </a:lnTo>
                    <a:lnTo>
                      <a:pt x="111" y="0"/>
                    </a:lnTo>
                    <a:close/>
                    <a:moveTo>
                      <a:pt x="12" y="133"/>
                    </a:moveTo>
                    <a:lnTo>
                      <a:pt x="15" y="134"/>
                    </a:lnTo>
                    <a:lnTo>
                      <a:pt x="22" y="137"/>
                    </a:lnTo>
                    <a:lnTo>
                      <a:pt x="25" y="146"/>
                    </a:lnTo>
                    <a:lnTo>
                      <a:pt x="19" y="163"/>
                    </a:lnTo>
                    <a:lnTo>
                      <a:pt x="14" y="168"/>
                    </a:lnTo>
                    <a:lnTo>
                      <a:pt x="2" y="162"/>
                    </a:lnTo>
                    <a:lnTo>
                      <a:pt x="3" y="156"/>
                    </a:lnTo>
                    <a:lnTo>
                      <a:pt x="8" y="147"/>
                    </a:lnTo>
                    <a:lnTo>
                      <a:pt x="3" y="148"/>
                    </a:lnTo>
                    <a:lnTo>
                      <a:pt x="0" y="140"/>
                    </a:lnTo>
                    <a:lnTo>
                      <a:pt x="12" y="133"/>
                    </a:lnTo>
                    <a:close/>
                    <a:moveTo>
                      <a:pt x="28" y="146"/>
                    </a:moveTo>
                    <a:lnTo>
                      <a:pt x="28" y="138"/>
                    </a:lnTo>
                    <a:lnTo>
                      <a:pt x="26" y="139"/>
                    </a:lnTo>
                    <a:lnTo>
                      <a:pt x="33" y="131"/>
                    </a:lnTo>
                    <a:lnTo>
                      <a:pt x="39" y="133"/>
                    </a:lnTo>
                    <a:lnTo>
                      <a:pt x="40" y="128"/>
                    </a:lnTo>
                    <a:lnTo>
                      <a:pt x="44" y="127"/>
                    </a:lnTo>
                    <a:lnTo>
                      <a:pt x="48" y="130"/>
                    </a:lnTo>
                    <a:lnTo>
                      <a:pt x="50" y="134"/>
                    </a:lnTo>
                    <a:lnTo>
                      <a:pt x="45" y="142"/>
                    </a:lnTo>
                    <a:lnTo>
                      <a:pt x="38" y="142"/>
                    </a:lnTo>
                    <a:lnTo>
                      <a:pt x="34" y="148"/>
                    </a:lnTo>
                    <a:lnTo>
                      <a:pt x="28" y="146"/>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404" name="Freeform 198"/>
              <p:cNvSpPr>
                <a:spLocks noEditPoints="1"/>
              </p:cNvSpPr>
              <p:nvPr/>
            </p:nvSpPr>
            <p:spPr bwMode="auto">
              <a:xfrm>
                <a:off x="5916" y="3308"/>
                <a:ext cx="178" cy="73"/>
              </a:xfrm>
              <a:custGeom>
                <a:avLst/>
                <a:gdLst>
                  <a:gd name="T0" fmla="*/ 83 w 178"/>
                  <a:gd name="T1" fmla="*/ 61 h 73"/>
                  <a:gd name="T2" fmla="*/ 87 w 178"/>
                  <a:gd name="T3" fmla="*/ 60 h 73"/>
                  <a:gd name="T4" fmla="*/ 100 w 178"/>
                  <a:gd name="T5" fmla="*/ 66 h 73"/>
                  <a:gd name="T6" fmla="*/ 103 w 178"/>
                  <a:gd name="T7" fmla="*/ 51 h 73"/>
                  <a:gd name="T8" fmla="*/ 118 w 178"/>
                  <a:gd name="T9" fmla="*/ 46 h 73"/>
                  <a:gd name="T10" fmla="*/ 123 w 178"/>
                  <a:gd name="T11" fmla="*/ 37 h 73"/>
                  <a:gd name="T12" fmla="*/ 127 w 178"/>
                  <a:gd name="T13" fmla="*/ 29 h 73"/>
                  <a:gd name="T14" fmla="*/ 133 w 178"/>
                  <a:gd name="T15" fmla="*/ 37 h 73"/>
                  <a:gd name="T16" fmla="*/ 139 w 178"/>
                  <a:gd name="T17" fmla="*/ 32 h 73"/>
                  <a:gd name="T18" fmla="*/ 137 w 178"/>
                  <a:gd name="T19" fmla="*/ 25 h 73"/>
                  <a:gd name="T20" fmla="*/ 151 w 178"/>
                  <a:gd name="T21" fmla="*/ 3 h 73"/>
                  <a:gd name="T22" fmla="*/ 156 w 178"/>
                  <a:gd name="T23" fmla="*/ 0 h 73"/>
                  <a:gd name="T24" fmla="*/ 161 w 178"/>
                  <a:gd name="T25" fmla="*/ 6 h 73"/>
                  <a:gd name="T26" fmla="*/ 161 w 178"/>
                  <a:gd name="T27" fmla="*/ 15 h 73"/>
                  <a:gd name="T28" fmla="*/ 166 w 178"/>
                  <a:gd name="T29" fmla="*/ 15 h 73"/>
                  <a:gd name="T30" fmla="*/ 178 w 178"/>
                  <a:gd name="T31" fmla="*/ 22 h 73"/>
                  <a:gd name="T32" fmla="*/ 170 w 178"/>
                  <a:gd name="T33" fmla="*/ 25 h 73"/>
                  <a:gd name="T34" fmla="*/ 166 w 178"/>
                  <a:gd name="T35" fmla="*/ 25 h 73"/>
                  <a:gd name="T36" fmla="*/ 169 w 178"/>
                  <a:gd name="T37" fmla="*/ 31 h 73"/>
                  <a:gd name="T38" fmla="*/ 160 w 178"/>
                  <a:gd name="T39" fmla="*/ 36 h 73"/>
                  <a:gd name="T40" fmla="*/ 157 w 178"/>
                  <a:gd name="T41" fmla="*/ 32 h 73"/>
                  <a:gd name="T42" fmla="*/ 144 w 178"/>
                  <a:gd name="T43" fmla="*/ 32 h 73"/>
                  <a:gd name="T44" fmla="*/ 141 w 178"/>
                  <a:gd name="T45" fmla="*/ 48 h 73"/>
                  <a:gd name="T46" fmla="*/ 138 w 178"/>
                  <a:gd name="T47" fmla="*/ 49 h 73"/>
                  <a:gd name="T48" fmla="*/ 132 w 178"/>
                  <a:gd name="T49" fmla="*/ 65 h 73"/>
                  <a:gd name="T50" fmla="*/ 125 w 178"/>
                  <a:gd name="T51" fmla="*/ 68 h 73"/>
                  <a:gd name="T52" fmla="*/ 115 w 178"/>
                  <a:gd name="T53" fmla="*/ 64 h 73"/>
                  <a:gd name="T54" fmla="*/ 111 w 178"/>
                  <a:gd name="T55" fmla="*/ 68 h 73"/>
                  <a:gd name="T56" fmla="*/ 96 w 178"/>
                  <a:gd name="T57" fmla="*/ 73 h 73"/>
                  <a:gd name="T58" fmla="*/ 88 w 178"/>
                  <a:gd name="T59" fmla="*/ 63 h 73"/>
                  <a:gd name="T60" fmla="*/ 80 w 178"/>
                  <a:gd name="T61" fmla="*/ 68 h 73"/>
                  <a:gd name="T62" fmla="*/ 83 w 178"/>
                  <a:gd name="T63" fmla="*/ 61 h 73"/>
                  <a:gd name="T64" fmla="*/ 2 w 178"/>
                  <a:gd name="T65" fmla="*/ 17 h 73"/>
                  <a:gd name="T66" fmla="*/ 0 w 178"/>
                  <a:gd name="T67" fmla="*/ 8 h 73"/>
                  <a:gd name="T68" fmla="*/ 1 w 178"/>
                  <a:gd name="T69" fmla="*/ 3 h 73"/>
                  <a:gd name="T70" fmla="*/ 10 w 178"/>
                  <a:gd name="T71" fmla="*/ 10 h 73"/>
                  <a:gd name="T72" fmla="*/ 9 w 178"/>
                  <a:gd name="T73" fmla="*/ 17 h 73"/>
                  <a:gd name="T74" fmla="*/ 13 w 178"/>
                  <a:gd name="T75" fmla="*/ 14 h 73"/>
                  <a:gd name="T76" fmla="*/ 16 w 178"/>
                  <a:gd name="T77" fmla="*/ 15 h 73"/>
                  <a:gd name="T78" fmla="*/ 19 w 178"/>
                  <a:gd name="T79" fmla="*/ 10 h 73"/>
                  <a:gd name="T80" fmla="*/ 28 w 178"/>
                  <a:gd name="T81" fmla="*/ 19 h 73"/>
                  <a:gd name="T82" fmla="*/ 31 w 178"/>
                  <a:gd name="T83" fmla="*/ 28 h 73"/>
                  <a:gd name="T84" fmla="*/ 31 w 178"/>
                  <a:gd name="T85" fmla="*/ 42 h 73"/>
                  <a:gd name="T86" fmla="*/ 31 w 178"/>
                  <a:gd name="T87" fmla="*/ 50 h 73"/>
                  <a:gd name="T88" fmla="*/ 34 w 178"/>
                  <a:gd name="T89" fmla="*/ 52 h 73"/>
                  <a:gd name="T90" fmla="*/ 38 w 178"/>
                  <a:gd name="T91" fmla="*/ 66 h 73"/>
                  <a:gd name="T92" fmla="*/ 38 w 178"/>
                  <a:gd name="T93" fmla="*/ 66 h 73"/>
                  <a:gd name="T94" fmla="*/ 37 w 178"/>
                  <a:gd name="T95" fmla="*/ 65 h 73"/>
                  <a:gd name="T96" fmla="*/ 32 w 178"/>
                  <a:gd name="T97" fmla="*/ 66 h 73"/>
                  <a:gd name="T98" fmla="*/ 31 w 178"/>
                  <a:gd name="T99" fmla="*/ 67 h 73"/>
                  <a:gd name="T100" fmla="*/ 30 w 178"/>
                  <a:gd name="T101" fmla="*/ 65 h 73"/>
                  <a:gd name="T102" fmla="*/ 11 w 178"/>
                  <a:gd name="T103" fmla="*/ 49 h 73"/>
                  <a:gd name="T104" fmla="*/ 12 w 178"/>
                  <a:gd name="T105" fmla="*/ 46 h 73"/>
                  <a:gd name="T106" fmla="*/ 6 w 178"/>
                  <a:gd name="T107" fmla="*/ 38 h 73"/>
                  <a:gd name="T108" fmla="*/ 3 w 178"/>
                  <a:gd name="T109" fmla="*/ 25 h 73"/>
                  <a:gd name="T110" fmla="*/ 2 w 178"/>
                  <a:gd name="T111" fmla="*/ 1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8" h="73">
                    <a:moveTo>
                      <a:pt x="83" y="61"/>
                    </a:moveTo>
                    <a:lnTo>
                      <a:pt x="87" y="60"/>
                    </a:lnTo>
                    <a:lnTo>
                      <a:pt x="100" y="66"/>
                    </a:lnTo>
                    <a:lnTo>
                      <a:pt x="103" y="51"/>
                    </a:lnTo>
                    <a:lnTo>
                      <a:pt x="118" y="46"/>
                    </a:lnTo>
                    <a:lnTo>
                      <a:pt x="123" y="37"/>
                    </a:lnTo>
                    <a:lnTo>
                      <a:pt x="127" y="29"/>
                    </a:lnTo>
                    <a:lnTo>
                      <a:pt x="133" y="37"/>
                    </a:lnTo>
                    <a:lnTo>
                      <a:pt x="139" y="32"/>
                    </a:lnTo>
                    <a:lnTo>
                      <a:pt x="137" y="25"/>
                    </a:lnTo>
                    <a:lnTo>
                      <a:pt x="151" y="3"/>
                    </a:lnTo>
                    <a:lnTo>
                      <a:pt x="156" y="0"/>
                    </a:lnTo>
                    <a:lnTo>
                      <a:pt x="161" y="6"/>
                    </a:lnTo>
                    <a:lnTo>
                      <a:pt x="161" y="15"/>
                    </a:lnTo>
                    <a:lnTo>
                      <a:pt x="166" y="15"/>
                    </a:lnTo>
                    <a:lnTo>
                      <a:pt x="178" y="22"/>
                    </a:lnTo>
                    <a:lnTo>
                      <a:pt x="170" y="25"/>
                    </a:lnTo>
                    <a:lnTo>
                      <a:pt x="166" y="25"/>
                    </a:lnTo>
                    <a:lnTo>
                      <a:pt x="169" y="31"/>
                    </a:lnTo>
                    <a:lnTo>
                      <a:pt x="160" y="36"/>
                    </a:lnTo>
                    <a:lnTo>
                      <a:pt x="157" y="32"/>
                    </a:lnTo>
                    <a:lnTo>
                      <a:pt x="144" y="32"/>
                    </a:lnTo>
                    <a:lnTo>
                      <a:pt x="141" y="48"/>
                    </a:lnTo>
                    <a:lnTo>
                      <a:pt x="138" y="49"/>
                    </a:lnTo>
                    <a:lnTo>
                      <a:pt x="132" y="65"/>
                    </a:lnTo>
                    <a:lnTo>
                      <a:pt x="125" y="68"/>
                    </a:lnTo>
                    <a:lnTo>
                      <a:pt x="115" y="64"/>
                    </a:lnTo>
                    <a:lnTo>
                      <a:pt x="111" y="68"/>
                    </a:lnTo>
                    <a:lnTo>
                      <a:pt x="96" y="73"/>
                    </a:lnTo>
                    <a:lnTo>
                      <a:pt x="88" y="63"/>
                    </a:lnTo>
                    <a:lnTo>
                      <a:pt x="80" y="68"/>
                    </a:lnTo>
                    <a:lnTo>
                      <a:pt x="83" y="61"/>
                    </a:lnTo>
                    <a:close/>
                    <a:moveTo>
                      <a:pt x="2" y="17"/>
                    </a:moveTo>
                    <a:lnTo>
                      <a:pt x="0" y="8"/>
                    </a:lnTo>
                    <a:lnTo>
                      <a:pt x="1" y="3"/>
                    </a:lnTo>
                    <a:lnTo>
                      <a:pt x="10" y="10"/>
                    </a:lnTo>
                    <a:lnTo>
                      <a:pt x="9" y="17"/>
                    </a:lnTo>
                    <a:lnTo>
                      <a:pt x="13" y="14"/>
                    </a:lnTo>
                    <a:lnTo>
                      <a:pt x="16" y="15"/>
                    </a:lnTo>
                    <a:lnTo>
                      <a:pt x="19" y="10"/>
                    </a:lnTo>
                    <a:lnTo>
                      <a:pt x="28" y="19"/>
                    </a:lnTo>
                    <a:lnTo>
                      <a:pt x="31" y="28"/>
                    </a:lnTo>
                    <a:lnTo>
                      <a:pt x="31" y="42"/>
                    </a:lnTo>
                    <a:lnTo>
                      <a:pt x="31" y="50"/>
                    </a:lnTo>
                    <a:lnTo>
                      <a:pt x="34" y="52"/>
                    </a:lnTo>
                    <a:lnTo>
                      <a:pt x="38" y="66"/>
                    </a:lnTo>
                    <a:lnTo>
                      <a:pt x="38" y="66"/>
                    </a:lnTo>
                    <a:lnTo>
                      <a:pt x="37" y="65"/>
                    </a:lnTo>
                    <a:lnTo>
                      <a:pt x="32" y="66"/>
                    </a:lnTo>
                    <a:lnTo>
                      <a:pt x="31" y="67"/>
                    </a:lnTo>
                    <a:lnTo>
                      <a:pt x="30" y="65"/>
                    </a:lnTo>
                    <a:lnTo>
                      <a:pt x="11" y="49"/>
                    </a:lnTo>
                    <a:lnTo>
                      <a:pt x="12" y="46"/>
                    </a:lnTo>
                    <a:lnTo>
                      <a:pt x="6" y="38"/>
                    </a:lnTo>
                    <a:lnTo>
                      <a:pt x="3" y="25"/>
                    </a:lnTo>
                    <a:lnTo>
                      <a:pt x="2" y="17"/>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405" name="Freeform 199"/>
              <p:cNvSpPr>
                <a:spLocks noEditPoints="1"/>
              </p:cNvSpPr>
              <p:nvPr/>
            </p:nvSpPr>
            <p:spPr bwMode="auto">
              <a:xfrm>
                <a:off x="6522" y="3788"/>
                <a:ext cx="110" cy="142"/>
              </a:xfrm>
              <a:custGeom>
                <a:avLst/>
                <a:gdLst>
                  <a:gd name="T0" fmla="*/ 46 w 110"/>
                  <a:gd name="T1" fmla="*/ 85 h 142"/>
                  <a:gd name="T2" fmla="*/ 52 w 110"/>
                  <a:gd name="T3" fmla="*/ 80 h 142"/>
                  <a:gd name="T4" fmla="*/ 56 w 110"/>
                  <a:gd name="T5" fmla="*/ 70 h 142"/>
                  <a:gd name="T6" fmla="*/ 67 w 110"/>
                  <a:gd name="T7" fmla="*/ 75 h 142"/>
                  <a:gd name="T8" fmla="*/ 71 w 110"/>
                  <a:gd name="T9" fmla="*/ 86 h 142"/>
                  <a:gd name="T10" fmla="*/ 57 w 110"/>
                  <a:gd name="T11" fmla="*/ 103 h 142"/>
                  <a:gd name="T12" fmla="*/ 61 w 110"/>
                  <a:gd name="T13" fmla="*/ 109 h 142"/>
                  <a:gd name="T14" fmla="*/ 58 w 110"/>
                  <a:gd name="T15" fmla="*/ 110 h 142"/>
                  <a:gd name="T16" fmla="*/ 55 w 110"/>
                  <a:gd name="T17" fmla="*/ 109 h 142"/>
                  <a:gd name="T18" fmla="*/ 45 w 110"/>
                  <a:gd name="T19" fmla="*/ 114 h 142"/>
                  <a:gd name="T20" fmla="*/ 43 w 110"/>
                  <a:gd name="T21" fmla="*/ 122 h 142"/>
                  <a:gd name="T22" fmla="*/ 37 w 110"/>
                  <a:gd name="T23" fmla="*/ 134 h 142"/>
                  <a:gd name="T24" fmla="*/ 29 w 110"/>
                  <a:gd name="T25" fmla="*/ 142 h 142"/>
                  <a:gd name="T26" fmla="*/ 18 w 110"/>
                  <a:gd name="T27" fmla="*/ 142 h 142"/>
                  <a:gd name="T28" fmla="*/ 4 w 110"/>
                  <a:gd name="T29" fmla="*/ 137 h 142"/>
                  <a:gd name="T30" fmla="*/ 0 w 110"/>
                  <a:gd name="T31" fmla="*/ 133 h 142"/>
                  <a:gd name="T32" fmla="*/ 6 w 110"/>
                  <a:gd name="T33" fmla="*/ 122 h 142"/>
                  <a:gd name="T34" fmla="*/ 18 w 110"/>
                  <a:gd name="T35" fmla="*/ 111 h 142"/>
                  <a:gd name="T36" fmla="*/ 30 w 110"/>
                  <a:gd name="T37" fmla="*/ 106 h 142"/>
                  <a:gd name="T38" fmla="*/ 42 w 110"/>
                  <a:gd name="T39" fmla="*/ 97 h 142"/>
                  <a:gd name="T40" fmla="*/ 46 w 110"/>
                  <a:gd name="T41" fmla="*/ 85 h 142"/>
                  <a:gd name="T42" fmla="*/ 61 w 110"/>
                  <a:gd name="T43" fmla="*/ 0 h 142"/>
                  <a:gd name="T44" fmla="*/ 72 w 110"/>
                  <a:gd name="T45" fmla="*/ 10 h 142"/>
                  <a:gd name="T46" fmla="*/ 78 w 110"/>
                  <a:gd name="T47" fmla="*/ 28 h 142"/>
                  <a:gd name="T48" fmla="*/ 82 w 110"/>
                  <a:gd name="T49" fmla="*/ 32 h 142"/>
                  <a:gd name="T50" fmla="*/ 82 w 110"/>
                  <a:gd name="T51" fmla="*/ 18 h 142"/>
                  <a:gd name="T52" fmla="*/ 88 w 110"/>
                  <a:gd name="T53" fmla="*/ 37 h 142"/>
                  <a:gd name="T54" fmla="*/ 98 w 110"/>
                  <a:gd name="T55" fmla="*/ 41 h 142"/>
                  <a:gd name="T56" fmla="*/ 106 w 110"/>
                  <a:gd name="T57" fmla="*/ 36 h 142"/>
                  <a:gd name="T58" fmla="*/ 110 w 110"/>
                  <a:gd name="T59" fmla="*/ 38 h 142"/>
                  <a:gd name="T60" fmla="*/ 108 w 110"/>
                  <a:gd name="T61" fmla="*/ 48 h 142"/>
                  <a:gd name="T62" fmla="*/ 105 w 110"/>
                  <a:gd name="T63" fmla="*/ 55 h 142"/>
                  <a:gd name="T64" fmla="*/ 98 w 110"/>
                  <a:gd name="T65" fmla="*/ 55 h 142"/>
                  <a:gd name="T66" fmla="*/ 97 w 110"/>
                  <a:gd name="T67" fmla="*/ 62 h 142"/>
                  <a:gd name="T68" fmla="*/ 89 w 110"/>
                  <a:gd name="T69" fmla="*/ 78 h 142"/>
                  <a:gd name="T70" fmla="*/ 80 w 110"/>
                  <a:gd name="T71" fmla="*/ 84 h 142"/>
                  <a:gd name="T72" fmla="*/ 74 w 110"/>
                  <a:gd name="T73" fmla="*/ 80 h 142"/>
                  <a:gd name="T74" fmla="*/ 80 w 110"/>
                  <a:gd name="T75" fmla="*/ 67 h 142"/>
                  <a:gd name="T76" fmla="*/ 67 w 110"/>
                  <a:gd name="T77" fmla="*/ 59 h 142"/>
                  <a:gd name="T78" fmla="*/ 66 w 110"/>
                  <a:gd name="T79" fmla="*/ 56 h 142"/>
                  <a:gd name="T80" fmla="*/ 75 w 110"/>
                  <a:gd name="T81" fmla="*/ 51 h 142"/>
                  <a:gd name="T82" fmla="*/ 76 w 110"/>
                  <a:gd name="T83" fmla="*/ 38 h 142"/>
                  <a:gd name="T84" fmla="*/ 57 w 110"/>
                  <a:gd name="T85" fmla="*/ 0 h 142"/>
                  <a:gd name="T86" fmla="*/ 61 w 110"/>
                  <a:gd name="T8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0" h="142">
                    <a:moveTo>
                      <a:pt x="46" y="85"/>
                    </a:moveTo>
                    <a:lnTo>
                      <a:pt x="52" y="80"/>
                    </a:lnTo>
                    <a:lnTo>
                      <a:pt x="56" y="70"/>
                    </a:lnTo>
                    <a:lnTo>
                      <a:pt x="67" y="75"/>
                    </a:lnTo>
                    <a:lnTo>
                      <a:pt x="71" y="86"/>
                    </a:lnTo>
                    <a:lnTo>
                      <a:pt x="57" y="103"/>
                    </a:lnTo>
                    <a:lnTo>
                      <a:pt x="61" y="109"/>
                    </a:lnTo>
                    <a:lnTo>
                      <a:pt x="58" y="110"/>
                    </a:lnTo>
                    <a:lnTo>
                      <a:pt x="55" y="109"/>
                    </a:lnTo>
                    <a:lnTo>
                      <a:pt x="45" y="114"/>
                    </a:lnTo>
                    <a:lnTo>
                      <a:pt x="43" y="122"/>
                    </a:lnTo>
                    <a:lnTo>
                      <a:pt x="37" y="134"/>
                    </a:lnTo>
                    <a:lnTo>
                      <a:pt x="29" y="142"/>
                    </a:lnTo>
                    <a:lnTo>
                      <a:pt x="18" y="142"/>
                    </a:lnTo>
                    <a:lnTo>
                      <a:pt x="4" y="137"/>
                    </a:lnTo>
                    <a:lnTo>
                      <a:pt x="0" y="133"/>
                    </a:lnTo>
                    <a:lnTo>
                      <a:pt x="6" y="122"/>
                    </a:lnTo>
                    <a:lnTo>
                      <a:pt x="18" y="111"/>
                    </a:lnTo>
                    <a:lnTo>
                      <a:pt x="30" y="106"/>
                    </a:lnTo>
                    <a:lnTo>
                      <a:pt x="42" y="97"/>
                    </a:lnTo>
                    <a:lnTo>
                      <a:pt x="46" y="85"/>
                    </a:lnTo>
                    <a:close/>
                    <a:moveTo>
                      <a:pt x="61" y="0"/>
                    </a:moveTo>
                    <a:lnTo>
                      <a:pt x="72" y="10"/>
                    </a:lnTo>
                    <a:lnTo>
                      <a:pt x="78" y="28"/>
                    </a:lnTo>
                    <a:lnTo>
                      <a:pt x="82" y="32"/>
                    </a:lnTo>
                    <a:lnTo>
                      <a:pt x="82" y="18"/>
                    </a:lnTo>
                    <a:lnTo>
                      <a:pt x="88" y="37"/>
                    </a:lnTo>
                    <a:lnTo>
                      <a:pt x="98" y="41"/>
                    </a:lnTo>
                    <a:lnTo>
                      <a:pt x="106" y="36"/>
                    </a:lnTo>
                    <a:lnTo>
                      <a:pt x="110" y="38"/>
                    </a:lnTo>
                    <a:lnTo>
                      <a:pt x="108" y="48"/>
                    </a:lnTo>
                    <a:lnTo>
                      <a:pt x="105" y="55"/>
                    </a:lnTo>
                    <a:lnTo>
                      <a:pt x="98" y="55"/>
                    </a:lnTo>
                    <a:lnTo>
                      <a:pt x="97" y="62"/>
                    </a:lnTo>
                    <a:lnTo>
                      <a:pt x="89" y="78"/>
                    </a:lnTo>
                    <a:lnTo>
                      <a:pt x="80" y="84"/>
                    </a:lnTo>
                    <a:lnTo>
                      <a:pt x="74" y="80"/>
                    </a:lnTo>
                    <a:lnTo>
                      <a:pt x="80" y="67"/>
                    </a:lnTo>
                    <a:lnTo>
                      <a:pt x="67" y="59"/>
                    </a:lnTo>
                    <a:lnTo>
                      <a:pt x="66" y="56"/>
                    </a:lnTo>
                    <a:lnTo>
                      <a:pt x="75" y="51"/>
                    </a:lnTo>
                    <a:lnTo>
                      <a:pt x="76" y="38"/>
                    </a:lnTo>
                    <a:lnTo>
                      <a:pt x="57" y="0"/>
                    </a:lnTo>
                    <a:lnTo>
                      <a:pt x="61" y="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406" name="Freeform 200"/>
              <p:cNvSpPr>
                <a:spLocks noEditPoints="1"/>
              </p:cNvSpPr>
              <p:nvPr/>
            </p:nvSpPr>
            <p:spPr bwMode="auto">
              <a:xfrm>
                <a:off x="5314" y="3014"/>
                <a:ext cx="12" cy="15"/>
              </a:xfrm>
              <a:custGeom>
                <a:avLst/>
                <a:gdLst>
                  <a:gd name="T0" fmla="*/ 12 w 12"/>
                  <a:gd name="T1" fmla="*/ 2 h 15"/>
                  <a:gd name="T2" fmla="*/ 12 w 12"/>
                  <a:gd name="T3" fmla="*/ 5 h 15"/>
                  <a:gd name="T4" fmla="*/ 12 w 12"/>
                  <a:gd name="T5" fmla="*/ 9 h 15"/>
                  <a:gd name="T6" fmla="*/ 12 w 12"/>
                  <a:gd name="T7" fmla="*/ 12 h 15"/>
                  <a:gd name="T8" fmla="*/ 10 w 12"/>
                  <a:gd name="T9" fmla="*/ 13 h 15"/>
                  <a:gd name="T10" fmla="*/ 7 w 12"/>
                  <a:gd name="T11" fmla="*/ 14 h 15"/>
                  <a:gd name="T12" fmla="*/ 6 w 12"/>
                  <a:gd name="T13" fmla="*/ 13 h 15"/>
                  <a:gd name="T14" fmla="*/ 7 w 12"/>
                  <a:gd name="T15" fmla="*/ 11 h 15"/>
                  <a:gd name="T16" fmla="*/ 10 w 12"/>
                  <a:gd name="T17" fmla="*/ 9 h 15"/>
                  <a:gd name="T18" fmla="*/ 9 w 12"/>
                  <a:gd name="T19" fmla="*/ 8 h 15"/>
                  <a:gd name="T20" fmla="*/ 7 w 12"/>
                  <a:gd name="T21" fmla="*/ 8 h 15"/>
                  <a:gd name="T22" fmla="*/ 7 w 12"/>
                  <a:gd name="T23" fmla="*/ 6 h 15"/>
                  <a:gd name="T24" fmla="*/ 8 w 12"/>
                  <a:gd name="T25" fmla="*/ 3 h 15"/>
                  <a:gd name="T26" fmla="*/ 9 w 12"/>
                  <a:gd name="T27" fmla="*/ 0 h 15"/>
                  <a:gd name="T28" fmla="*/ 12 w 12"/>
                  <a:gd name="T29" fmla="*/ 2 h 15"/>
                  <a:gd name="T30" fmla="*/ 0 w 12"/>
                  <a:gd name="T31" fmla="*/ 14 h 15"/>
                  <a:gd name="T32" fmla="*/ 3 w 12"/>
                  <a:gd name="T33" fmla="*/ 11 h 15"/>
                  <a:gd name="T34" fmla="*/ 4 w 12"/>
                  <a:gd name="T35" fmla="*/ 11 h 15"/>
                  <a:gd name="T36" fmla="*/ 1 w 12"/>
                  <a:gd name="T37" fmla="*/ 15 h 15"/>
                  <a:gd name="T38" fmla="*/ 0 w 12"/>
                  <a:gd name="T3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5">
                    <a:moveTo>
                      <a:pt x="12" y="2"/>
                    </a:moveTo>
                    <a:lnTo>
                      <a:pt x="12" y="5"/>
                    </a:lnTo>
                    <a:lnTo>
                      <a:pt x="12" y="9"/>
                    </a:lnTo>
                    <a:lnTo>
                      <a:pt x="12" y="12"/>
                    </a:lnTo>
                    <a:lnTo>
                      <a:pt x="10" y="13"/>
                    </a:lnTo>
                    <a:lnTo>
                      <a:pt x="7" y="14"/>
                    </a:lnTo>
                    <a:lnTo>
                      <a:pt x="6" y="13"/>
                    </a:lnTo>
                    <a:lnTo>
                      <a:pt x="7" y="11"/>
                    </a:lnTo>
                    <a:lnTo>
                      <a:pt x="10" y="9"/>
                    </a:lnTo>
                    <a:lnTo>
                      <a:pt x="9" y="8"/>
                    </a:lnTo>
                    <a:lnTo>
                      <a:pt x="7" y="8"/>
                    </a:lnTo>
                    <a:lnTo>
                      <a:pt x="7" y="6"/>
                    </a:lnTo>
                    <a:lnTo>
                      <a:pt x="8" y="3"/>
                    </a:lnTo>
                    <a:lnTo>
                      <a:pt x="9" y="0"/>
                    </a:lnTo>
                    <a:lnTo>
                      <a:pt x="12" y="2"/>
                    </a:lnTo>
                    <a:close/>
                    <a:moveTo>
                      <a:pt x="0" y="14"/>
                    </a:moveTo>
                    <a:lnTo>
                      <a:pt x="3" y="11"/>
                    </a:lnTo>
                    <a:lnTo>
                      <a:pt x="4" y="11"/>
                    </a:lnTo>
                    <a:lnTo>
                      <a:pt x="1" y="15"/>
                    </a:lnTo>
                    <a:lnTo>
                      <a:pt x="0" y="14"/>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407" name="Freeform 201"/>
              <p:cNvSpPr>
                <a:spLocks noEditPoints="1"/>
              </p:cNvSpPr>
              <p:nvPr/>
            </p:nvSpPr>
            <p:spPr bwMode="auto">
              <a:xfrm>
                <a:off x="6290" y="3420"/>
                <a:ext cx="111" cy="95"/>
              </a:xfrm>
              <a:custGeom>
                <a:avLst/>
                <a:gdLst>
                  <a:gd name="T0" fmla="*/ 0 w 111"/>
                  <a:gd name="T1" fmla="*/ 0 h 95"/>
                  <a:gd name="T2" fmla="*/ 30 w 111"/>
                  <a:gd name="T3" fmla="*/ 15 h 95"/>
                  <a:gd name="T4" fmla="*/ 44 w 111"/>
                  <a:gd name="T5" fmla="*/ 24 h 95"/>
                  <a:gd name="T6" fmla="*/ 44 w 111"/>
                  <a:gd name="T7" fmla="*/ 33 h 95"/>
                  <a:gd name="T8" fmla="*/ 61 w 111"/>
                  <a:gd name="T9" fmla="*/ 40 h 95"/>
                  <a:gd name="T10" fmla="*/ 63 w 111"/>
                  <a:gd name="T11" fmla="*/ 49 h 95"/>
                  <a:gd name="T12" fmla="*/ 54 w 111"/>
                  <a:gd name="T13" fmla="*/ 49 h 95"/>
                  <a:gd name="T14" fmla="*/ 91 w 111"/>
                  <a:gd name="T15" fmla="*/ 94 h 95"/>
                  <a:gd name="T16" fmla="*/ 85 w 111"/>
                  <a:gd name="T17" fmla="*/ 95 h 95"/>
                  <a:gd name="T18" fmla="*/ 61 w 111"/>
                  <a:gd name="T19" fmla="*/ 86 h 95"/>
                  <a:gd name="T20" fmla="*/ 46 w 111"/>
                  <a:gd name="T21" fmla="*/ 64 h 95"/>
                  <a:gd name="T22" fmla="*/ 33 w 111"/>
                  <a:gd name="T23" fmla="*/ 59 h 95"/>
                  <a:gd name="T24" fmla="*/ 28 w 111"/>
                  <a:gd name="T25" fmla="*/ 61 h 95"/>
                  <a:gd name="T26" fmla="*/ 24 w 111"/>
                  <a:gd name="T27" fmla="*/ 71 h 95"/>
                  <a:gd name="T28" fmla="*/ 13 w 111"/>
                  <a:gd name="T29" fmla="*/ 79 h 95"/>
                  <a:gd name="T30" fmla="*/ 1 w 111"/>
                  <a:gd name="T31" fmla="*/ 78 h 95"/>
                  <a:gd name="T32" fmla="*/ 0 w 111"/>
                  <a:gd name="T33" fmla="*/ 75 h 95"/>
                  <a:gd name="T34" fmla="*/ 0 w 111"/>
                  <a:gd name="T35" fmla="*/ 0 h 95"/>
                  <a:gd name="T36" fmla="*/ 97 w 111"/>
                  <a:gd name="T37" fmla="*/ 19 h 95"/>
                  <a:gd name="T38" fmla="*/ 104 w 111"/>
                  <a:gd name="T39" fmla="*/ 21 h 95"/>
                  <a:gd name="T40" fmla="*/ 101 w 111"/>
                  <a:gd name="T41" fmla="*/ 34 h 95"/>
                  <a:gd name="T42" fmla="*/ 86 w 111"/>
                  <a:gd name="T43" fmla="*/ 44 h 95"/>
                  <a:gd name="T44" fmla="*/ 78 w 111"/>
                  <a:gd name="T45" fmla="*/ 44 h 95"/>
                  <a:gd name="T46" fmla="*/ 66 w 111"/>
                  <a:gd name="T47" fmla="*/ 37 h 95"/>
                  <a:gd name="T48" fmla="*/ 67 w 111"/>
                  <a:gd name="T49" fmla="*/ 33 h 95"/>
                  <a:gd name="T50" fmla="*/ 76 w 111"/>
                  <a:gd name="T51" fmla="*/ 34 h 95"/>
                  <a:gd name="T52" fmla="*/ 88 w 111"/>
                  <a:gd name="T53" fmla="*/ 34 h 95"/>
                  <a:gd name="T54" fmla="*/ 97 w 111"/>
                  <a:gd name="T55" fmla="*/ 26 h 95"/>
                  <a:gd name="T56" fmla="*/ 97 w 111"/>
                  <a:gd name="T57" fmla="*/ 19 h 95"/>
                  <a:gd name="T58" fmla="*/ 89 w 111"/>
                  <a:gd name="T59" fmla="*/ 0 h 95"/>
                  <a:gd name="T60" fmla="*/ 100 w 111"/>
                  <a:gd name="T61" fmla="*/ 8 h 95"/>
                  <a:gd name="T62" fmla="*/ 109 w 111"/>
                  <a:gd name="T63" fmla="*/ 18 h 95"/>
                  <a:gd name="T64" fmla="*/ 111 w 111"/>
                  <a:gd name="T65" fmla="*/ 21 h 95"/>
                  <a:gd name="T66" fmla="*/ 109 w 111"/>
                  <a:gd name="T67" fmla="*/ 26 h 95"/>
                  <a:gd name="T68" fmla="*/ 106 w 111"/>
                  <a:gd name="T69" fmla="*/ 25 h 95"/>
                  <a:gd name="T70" fmla="*/ 103 w 111"/>
                  <a:gd name="T71" fmla="*/ 13 h 95"/>
                  <a:gd name="T72" fmla="*/ 88 w 111"/>
                  <a:gd name="T73" fmla="*/ 2 h 95"/>
                  <a:gd name="T74" fmla="*/ 89 w 111"/>
                  <a:gd name="T7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1" h="95">
                    <a:moveTo>
                      <a:pt x="0" y="0"/>
                    </a:moveTo>
                    <a:lnTo>
                      <a:pt x="30" y="15"/>
                    </a:lnTo>
                    <a:lnTo>
                      <a:pt x="44" y="24"/>
                    </a:lnTo>
                    <a:lnTo>
                      <a:pt x="44" y="33"/>
                    </a:lnTo>
                    <a:lnTo>
                      <a:pt x="61" y="40"/>
                    </a:lnTo>
                    <a:lnTo>
                      <a:pt x="63" y="49"/>
                    </a:lnTo>
                    <a:lnTo>
                      <a:pt x="54" y="49"/>
                    </a:lnTo>
                    <a:lnTo>
                      <a:pt x="91" y="94"/>
                    </a:lnTo>
                    <a:lnTo>
                      <a:pt x="85" y="95"/>
                    </a:lnTo>
                    <a:lnTo>
                      <a:pt x="61" y="86"/>
                    </a:lnTo>
                    <a:lnTo>
                      <a:pt x="46" y="64"/>
                    </a:lnTo>
                    <a:lnTo>
                      <a:pt x="33" y="59"/>
                    </a:lnTo>
                    <a:lnTo>
                      <a:pt x="28" y="61"/>
                    </a:lnTo>
                    <a:lnTo>
                      <a:pt x="24" y="71"/>
                    </a:lnTo>
                    <a:lnTo>
                      <a:pt x="13" y="79"/>
                    </a:lnTo>
                    <a:lnTo>
                      <a:pt x="1" y="78"/>
                    </a:lnTo>
                    <a:lnTo>
                      <a:pt x="0" y="75"/>
                    </a:lnTo>
                    <a:lnTo>
                      <a:pt x="0" y="0"/>
                    </a:lnTo>
                    <a:close/>
                    <a:moveTo>
                      <a:pt x="97" y="19"/>
                    </a:moveTo>
                    <a:lnTo>
                      <a:pt x="104" y="21"/>
                    </a:lnTo>
                    <a:lnTo>
                      <a:pt x="101" y="34"/>
                    </a:lnTo>
                    <a:lnTo>
                      <a:pt x="86" y="44"/>
                    </a:lnTo>
                    <a:lnTo>
                      <a:pt x="78" y="44"/>
                    </a:lnTo>
                    <a:lnTo>
                      <a:pt x="66" y="37"/>
                    </a:lnTo>
                    <a:lnTo>
                      <a:pt x="67" y="33"/>
                    </a:lnTo>
                    <a:lnTo>
                      <a:pt x="76" y="34"/>
                    </a:lnTo>
                    <a:lnTo>
                      <a:pt x="88" y="34"/>
                    </a:lnTo>
                    <a:lnTo>
                      <a:pt x="97" y="26"/>
                    </a:lnTo>
                    <a:lnTo>
                      <a:pt x="97" y="19"/>
                    </a:lnTo>
                    <a:close/>
                    <a:moveTo>
                      <a:pt x="89" y="0"/>
                    </a:moveTo>
                    <a:lnTo>
                      <a:pt x="100" y="8"/>
                    </a:lnTo>
                    <a:lnTo>
                      <a:pt x="109" y="18"/>
                    </a:lnTo>
                    <a:lnTo>
                      <a:pt x="111" y="21"/>
                    </a:lnTo>
                    <a:lnTo>
                      <a:pt x="109" y="26"/>
                    </a:lnTo>
                    <a:lnTo>
                      <a:pt x="106" y="25"/>
                    </a:lnTo>
                    <a:lnTo>
                      <a:pt x="103" y="13"/>
                    </a:lnTo>
                    <a:lnTo>
                      <a:pt x="88" y="2"/>
                    </a:lnTo>
                    <a:lnTo>
                      <a:pt x="89" y="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408" name="Freeform 202"/>
              <p:cNvSpPr>
                <a:spLocks noEditPoints="1"/>
              </p:cNvSpPr>
              <p:nvPr/>
            </p:nvSpPr>
            <p:spPr bwMode="auto">
              <a:xfrm>
                <a:off x="6073" y="3173"/>
                <a:ext cx="86" cy="154"/>
              </a:xfrm>
              <a:custGeom>
                <a:avLst/>
                <a:gdLst>
                  <a:gd name="T0" fmla="*/ 46 w 86"/>
                  <a:gd name="T1" fmla="*/ 4 h 154"/>
                  <a:gd name="T2" fmla="*/ 37 w 86"/>
                  <a:gd name="T3" fmla="*/ 39 h 154"/>
                  <a:gd name="T4" fmla="*/ 41 w 86"/>
                  <a:gd name="T5" fmla="*/ 55 h 154"/>
                  <a:gd name="T6" fmla="*/ 51 w 86"/>
                  <a:gd name="T7" fmla="*/ 63 h 154"/>
                  <a:gd name="T8" fmla="*/ 35 w 86"/>
                  <a:gd name="T9" fmla="*/ 59 h 154"/>
                  <a:gd name="T10" fmla="*/ 31 w 86"/>
                  <a:gd name="T11" fmla="*/ 53 h 154"/>
                  <a:gd name="T12" fmla="*/ 32 w 86"/>
                  <a:gd name="T13" fmla="*/ 46 h 154"/>
                  <a:gd name="T14" fmla="*/ 25 w 86"/>
                  <a:gd name="T15" fmla="*/ 46 h 154"/>
                  <a:gd name="T16" fmla="*/ 29 w 86"/>
                  <a:gd name="T17" fmla="*/ 31 h 154"/>
                  <a:gd name="T18" fmla="*/ 31 w 86"/>
                  <a:gd name="T19" fmla="*/ 4 h 154"/>
                  <a:gd name="T20" fmla="*/ 52 w 86"/>
                  <a:gd name="T21" fmla="*/ 122 h 154"/>
                  <a:gd name="T22" fmla="*/ 59 w 86"/>
                  <a:gd name="T23" fmla="*/ 118 h 154"/>
                  <a:gd name="T24" fmla="*/ 65 w 86"/>
                  <a:gd name="T25" fmla="*/ 117 h 154"/>
                  <a:gd name="T26" fmla="*/ 68 w 86"/>
                  <a:gd name="T27" fmla="*/ 112 h 154"/>
                  <a:gd name="T28" fmla="*/ 83 w 86"/>
                  <a:gd name="T29" fmla="*/ 114 h 154"/>
                  <a:gd name="T30" fmla="*/ 81 w 86"/>
                  <a:gd name="T31" fmla="*/ 145 h 154"/>
                  <a:gd name="T32" fmla="*/ 74 w 86"/>
                  <a:gd name="T33" fmla="*/ 141 h 154"/>
                  <a:gd name="T34" fmla="*/ 74 w 86"/>
                  <a:gd name="T35" fmla="*/ 154 h 154"/>
                  <a:gd name="T36" fmla="*/ 61 w 86"/>
                  <a:gd name="T37" fmla="*/ 137 h 154"/>
                  <a:gd name="T38" fmla="*/ 57 w 86"/>
                  <a:gd name="T39" fmla="*/ 127 h 154"/>
                  <a:gd name="T40" fmla="*/ 51 w 86"/>
                  <a:gd name="T41" fmla="*/ 133 h 154"/>
                  <a:gd name="T42" fmla="*/ 45 w 86"/>
                  <a:gd name="T43" fmla="*/ 137 h 154"/>
                  <a:gd name="T44" fmla="*/ 44 w 86"/>
                  <a:gd name="T45" fmla="*/ 125 h 154"/>
                  <a:gd name="T46" fmla="*/ 20 w 86"/>
                  <a:gd name="T47" fmla="*/ 86 h 154"/>
                  <a:gd name="T48" fmla="*/ 18 w 86"/>
                  <a:gd name="T49" fmla="*/ 101 h 154"/>
                  <a:gd name="T50" fmla="*/ 0 w 86"/>
                  <a:gd name="T51" fmla="*/ 118 h 154"/>
                  <a:gd name="T52" fmla="*/ 16 w 86"/>
                  <a:gd name="T53" fmla="*/ 98 h 154"/>
                  <a:gd name="T54" fmla="*/ 54 w 86"/>
                  <a:gd name="T55" fmla="*/ 85 h 154"/>
                  <a:gd name="T56" fmla="*/ 43 w 86"/>
                  <a:gd name="T57" fmla="*/ 80 h 154"/>
                  <a:gd name="T58" fmla="*/ 55 w 86"/>
                  <a:gd name="T59" fmla="*/ 111 h 154"/>
                  <a:gd name="T60" fmla="*/ 56 w 86"/>
                  <a:gd name="T61" fmla="*/ 90 h 154"/>
                  <a:gd name="T62" fmla="*/ 65 w 86"/>
                  <a:gd name="T63" fmla="*/ 81 h 154"/>
                  <a:gd name="T64" fmla="*/ 73 w 86"/>
                  <a:gd name="T65" fmla="*/ 103 h 154"/>
                  <a:gd name="T66" fmla="*/ 64 w 86"/>
                  <a:gd name="T67" fmla="*/ 91 h 154"/>
                  <a:gd name="T68" fmla="*/ 64 w 86"/>
                  <a:gd name="T69" fmla="*/ 72 h 154"/>
                  <a:gd name="T70" fmla="*/ 76 w 86"/>
                  <a:gd name="T71" fmla="*/ 90 h 154"/>
                  <a:gd name="T72" fmla="*/ 64 w 86"/>
                  <a:gd name="T73" fmla="*/ 72 h 154"/>
                  <a:gd name="T74" fmla="*/ 55 w 86"/>
                  <a:gd name="T75" fmla="*/ 71 h 154"/>
                  <a:gd name="T76" fmla="*/ 62 w 86"/>
                  <a:gd name="T77" fmla="*/ 82 h 154"/>
                  <a:gd name="T78" fmla="*/ 54 w 86"/>
                  <a:gd name="T79" fmla="*/ 7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6" h="154">
                    <a:moveTo>
                      <a:pt x="34" y="0"/>
                    </a:moveTo>
                    <a:lnTo>
                      <a:pt x="46" y="4"/>
                    </a:lnTo>
                    <a:lnTo>
                      <a:pt x="48" y="21"/>
                    </a:lnTo>
                    <a:lnTo>
                      <a:pt x="37" y="39"/>
                    </a:lnTo>
                    <a:lnTo>
                      <a:pt x="40" y="48"/>
                    </a:lnTo>
                    <a:lnTo>
                      <a:pt x="41" y="55"/>
                    </a:lnTo>
                    <a:lnTo>
                      <a:pt x="48" y="56"/>
                    </a:lnTo>
                    <a:lnTo>
                      <a:pt x="51" y="63"/>
                    </a:lnTo>
                    <a:lnTo>
                      <a:pt x="48" y="65"/>
                    </a:lnTo>
                    <a:lnTo>
                      <a:pt x="35" y="59"/>
                    </a:lnTo>
                    <a:lnTo>
                      <a:pt x="31" y="56"/>
                    </a:lnTo>
                    <a:lnTo>
                      <a:pt x="31" y="53"/>
                    </a:lnTo>
                    <a:lnTo>
                      <a:pt x="33" y="50"/>
                    </a:lnTo>
                    <a:lnTo>
                      <a:pt x="32" y="46"/>
                    </a:lnTo>
                    <a:lnTo>
                      <a:pt x="28" y="51"/>
                    </a:lnTo>
                    <a:lnTo>
                      <a:pt x="25" y="46"/>
                    </a:lnTo>
                    <a:lnTo>
                      <a:pt x="23" y="28"/>
                    </a:lnTo>
                    <a:lnTo>
                      <a:pt x="29" y="31"/>
                    </a:lnTo>
                    <a:lnTo>
                      <a:pt x="27" y="20"/>
                    </a:lnTo>
                    <a:lnTo>
                      <a:pt x="31" y="4"/>
                    </a:lnTo>
                    <a:lnTo>
                      <a:pt x="34" y="0"/>
                    </a:lnTo>
                    <a:close/>
                    <a:moveTo>
                      <a:pt x="52" y="122"/>
                    </a:moveTo>
                    <a:lnTo>
                      <a:pt x="56" y="117"/>
                    </a:lnTo>
                    <a:lnTo>
                      <a:pt x="59" y="118"/>
                    </a:lnTo>
                    <a:lnTo>
                      <a:pt x="62" y="123"/>
                    </a:lnTo>
                    <a:lnTo>
                      <a:pt x="65" y="117"/>
                    </a:lnTo>
                    <a:lnTo>
                      <a:pt x="68" y="119"/>
                    </a:lnTo>
                    <a:lnTo>
                      <a:pt x="68" y="112"/>
                    </a:lnTo>
                    <a:lnTo>
                      <a:pt x="74" y="104"/>
                    </a:lnTo>
                    <a:lnTo>
                      <a:pt x="83" y="114"/>
                    </a:lnTo>
                    <a:lnTo>
                      <a:pt x="86" y="134"/>
                    </a:lnTo>
                    <a:lnTo>
                      <a:pt x="81" y="145"/>
                    </a:lnTo>
                    <a:lnTo>
                      <a:pt x="78" y="133"/>
                    </a:lnTo>
                    <a:lnTo>
                      <a:pt x="74" y="141"/>
                    </a:lnTo>
                    <a:lnTo>
                      <a:pt x="78" y="146"/>
                    </a:lnTo>
                    <a:lnTo>
                      <a:pt x="74" y="154"/>
                    </a:lnTo>
                    <a:lnTo>
                      <a:pt x="63" y="147"/>
                    </a:lnTo>
                    <a:lnTo>
                      <a:pt x="61" y="137"/>
                    </a:lnTo>
                    <a:lnTo>
                      <a:pt x="63" y="130"/>
                    </a:lnTo>
                    <a:lnTo>
                      <a:pt x="57" y="127"/>
                    </a:lnTo>
                    <a:lnTo>
                      <a:pt x="56" y="129"/>
                    </a:lnTo>
                    <a:lnTo>
                      <a:pt x="51" y="133"/>
                    </a:lnTo>
                    <a:lnTo>
                      <a:pt x="49" y="127"/>
                    </a:lnTo>
                    <a:lnTo>
                      <a:pt x="45" y="137"/>
                    </a:lnTo>
                    <a:lnTo>
                      <a:pt x="42" y="138"/>
                    </a:lnTo>
                    <a:lnTo>
                      <a:pt x="44" y="125"/>
                    </a:lnTo>
                    <a:lnTo>
                      <a:pt x="52" y="122"/>
                    </a:lnTo>
                    <a:close/>
                    <a:moveTo>
                      <a:pt x="20" y="86"/>
                    </a:moveTo>
                    <a:lnTo>
                      <a:pt x="25" y="95"/>
                    </a:lnTo>
                    <a:lnTo>
                      <a:pt x="18" y="101"/>
                    </a:lnTo>
                    <a:lnTo>
                      <a:pt x="0" y="122"/>
                    </a:lnTo>
                    <a:lnTo>
                      <a:pt x="0" y="118"/>
                    </a:lnTo>
                    <a:lnTo>
                      <a:pt x="6" y="110"/>
                    </a:lnTo>
                    <a:lnTo>
                      <a:pt x="16" y="98"/>
                    </a:lnTo>
                    <a:lnTo>
                      <a:pt x="20" y="86"/>
                    </a:lnTo>
                    <a:close/>
                    <a:moveTo>
                      <a:pt x="54" y="85"/>
                    </a:moveTo>
                    <a:lnTo>
                      <a:pt x="43" y="97"/>
                    </a:lnTo>
                    <a:lnTo>
                      <a:pt x="43" y="80"/>
                    </a:lnTo>
                    <a:lnTo>
                      <a:pt x="54" y="85"/>
                    </a:lnTo>
                    <a:close/>
                    <a:moveTo>
                      <a:pt x="55" y="111"/>
                    </a:moveTo>
                    <a:lnTo>
                      <a:pt x="47" y="105"/>
                    </a:lnTo>
                    <a:lnTo>
                      <a:pt x="56" y="90"/>
                    </a:lnTo>
                    <a:lnTo>
                      <a:pt x="55" y="111"/>
                    </a:lnTo>
                    <a:close/>
                    <a:moveTo>
                      <a:pt x="65" y="81"/>
                    </a:moveTo>
                    <a:lnTo>
                      <a:pt x="70" y="88"/>
                    </a:lnTo>
                    <a:lnTo>
                      <a:pt x="73" y="103"/>
                    </a:lnTo>
                    <a:lnTo>
                      <a:pt x="69" y="102"/>
                    </a:lnTo>
                    <a:lnTo>
                      <a:pt x="64" y="91"/>
                    </a:lnTo>
                    <a:lnTo>
                      <a:pt x="65" y="81"/>
                    </a:lnTo>
                    <a:close/>
                    <a:moveTo>
                      <a:pt x="64" y="72"/>
                    </a:moveTo>
                    <a:lnTo>
                      <a:pt x="73" y="71"/>
                    </a:lnTo>
                    <a:lnTo>
                      <a:pt x="76" y="90"/>
                    </a:lnTo>
                    <a:lnTo>
                      <a:pt x="70" y="86"/>
                    </a:lnTo>
                    <a:lnTo>
                      <a:pt x="64" y="72"/>
                    </a:lnTo>
                    <a:close/>
                    <a:moveTo>
                      <a:pt x="54" y="78"/>
                    </a:moveTo>
                    <a:lnTo>
                      <a:pt x="55" y="71"/>
                    </a:lnTo>
                    <a:lnTo>
                      <a:pt x="62" y="79"/>
                    </a:lnTo>
                    <a:lnTo>
                      <a:pt x="62" y="82"/>
                    </a:lnTo>
                    <a:lnTo>
                      <a:pt x="57" y="76"/>
                    </a:lnTo>
                    <a:lnTo>
                      <a:pt x="54" y="78"/>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409" name="Freeform 203"/>
              <p:cNvSpPr>
                <a:spLocks noEditPoints="1"/>
              </p:cNvSpPr>
              <p:nvPr/>
            </p:nvSpPr>
            <p:spPr bwMode="auto">
              <a:xfrm>
                <a:off x="3359" y="2448"/>
                <a:ext cx="3286" cy="463"/>
              </a:xfrm>
              <a:custGeom>
                <a:avLst/>
                <a:gdLst>
                  <a:gd name="T0" fmla="*/ 1850 w 3286"/>
                  <a:gd name="T1" fmla="*/ 314 h 463"/>
                  <a:gd name="T2" fmla="*/ 2020 w 3286"/>
                  <a:gd name="T3" fmla="*/ 160 h 463"/>
                  <a:gd name="T4" fmla="*/ 1963 w 3286"/>
                  <a:gd name="T5" fmla="*/ 196 h 463"/>
                  <a:gd name="T6" fmla="*/ 2029 w 3286"/>
                  <a:gd name="T7" fmla="*/ 172 h 463"/>
                  <a:gd name="T8" fmla="*/ 2145 w 3286"/>
                  <a:gd name="T9" fmla="*/ 142 h 463"/>
                  <a:gd name="T10" fmla="*/ 2245 w 3286"/>
                  <a:gd name="T11" fmla="*/ 142 h 463"/>
                  <a:gd name="T12" fmla="*/ 2309 w 3286"/>
                  <a:gd name="T13" fmla="*/ 100 h 463"/>
                  <a:gd name="T14" fmla="*/ 2284 w 3286"/>
                  <a:gd name="T15" fmla="*/ 175 h 463"/>
                  <a:gd name="T16" fmla="*/ 2365 w 3286"/>
                  <a:gd name="T17" fmla="*/ 163 h 463"/>
                  <a:gd name="T18" fmla="*/ 2315 w 3286"/>
                  <a:gd name="T19" fmla="*/ 135 h 463"/>
                  <a:gd name="T20" fmla="*/ 2401 w 3286"/>
                  <a:gd name="T21" fmla="*/ 122 h 463"/>
                  <a:gd name="T22" fmla="*/ 2469 w 3286"/>
                  <a:gd name="T23" fmla="*/ 62 h 463"/>
                  <a:gd name="T24" fmla="*/ 2688 w 3286"/>
                  <a:gd name="T25" fmla="*/ 59 h 463"/>
                  <a:gd name="T26" fmla="*/ 2732 w 3286"/>
                  <a:gd name="T27" fmla="*/ 91 h 463"/>
                  <a:gd name="T28" fmla="*/ 3010 w 3286"/>
                  <a:gd name="T29" fmla="*/ 108 h 463"/>
                  <a:gd name="T30" fmla="*/ 3174 w 3286"/>
                  <a:gd name="T31" fmla="*/ 137 h 463"/>
                  <a:gd name="T32" fmla="*/ 3268 w 3286"/>
                  <a:gd name="T33" fmla="*/ 194 h 463"/>
                  <a:gd name="T34" fmla="*/ 3221 w 3286"/>
                  <a:gd name="T35" fmla="*/ 242 h 463"/>
                  <a:gd name="T36" fmla="*/ 3105 w 3286"/>
                  <a:gd name="T37" fmla="*/ 327 h 463"/>
                  <a:gd name="T38" fmla="*/ 3150 w 3286"/>
                  <a:gd name="T39" fmla="*/ 219 h 463"/>
                  <a:gd name="T40" fmla="*/ 3080 w 3286"/>
                  <a:gd name="T41" fmla="*/ 229 h 463"/>
                  <a:gd name="T42" fmla="*/ 2920 w 3286"/>
                  <a:gd name="T43" fmla="*/ 314 h 463"/>
                  <a:gd name="T44" fmla="*/ 2844 w 3286"/>
                  <a:gd name="T45" fmla="*/ 446 h 463"/>
                  <a:gd name="T46" fmla="*/ 2838 w 3286"/>
                  <a:gd name="T47" fmla="*/ 391 h 463"/>
                  <a:gd name="T48" fmla="*/ 2731 w 3286"/>
                  <a:gd name="T49" fmla="*/ 363 h 463"/>
                  <a:gd name="T50" fmla="*/ 2594 w 3286"/>
                  <a:gd name="T51" fmla="*/ 362 h 463"/>
                  <a:gd name="T52" fmla="*/ 2534 w 3286"/>
                  <a:gd name="T53" fmla="*/ 367 h 463"/>
                  <a:gd name="T54" fmla="*/ 2439 w 3286"/>
                  <a:gd name="T55" fmla="*/ 376 h 463"/>
                  <a:gd name="T56" fmla="*/ 2320 w 3286"/>
                  <a:gd name="T57" fmla="*/ 322 h 463"/>
                  <a:gd name="T58" fmla="*/ 2204 w 3286"/>
                  <a:gd name="T59" fmla="*/ 356 h 463"/>
                  <a:gd name="T60" fmla="*/ 2075 w 3286"/>
                  <a:gd name="T61" fmla="*/ 361 h 463"/>
                  <a:gd name="T62" fmla="*/ 2080 w 3286"/>
                  <a:gd name="T63" fmla="*/ 434 h 463"/>
                  <a:gd name="T64" fmla="*/ 2044 w 3286"/>
                  <a:gd name="T65" fmla="*/ 448 h 463"/>
                  <a:gd name="T66" fmla="*/ 2001 w 3286"/>
                  <a:gd name="T67" fmla="*/ 397 h 463"/>
                  <a:gd name="T68" fmla="*/ 1992 w 3286"/>
                  <a:gd name="T69" fmla="*/ 363 h 463"/>
                  <a:gd name="T70" fmla="*/ 1942 w 3286"/>
                  <a:gd name="T71" fmla="*/ 325 h 463"/>
                  <a:gd name="T72" fmla="*/ 1895 w 3286"/>
                  <a:gd name="T73" fmla="*/ 278 h 463"/>
                  <a:gd name="T74" fmla="*/ 1911 w 3286"/>
                  <a:gd name="T75" fmla="*/ 233 h 463"/>
                  <a:gd name="T76" fmla="*/ 1909 w 3286"/>
                  <a:gd name="T77" fmla="*/ 169 h 463"/>
                  <a:gd name="T78" fmla="*/ 2944 w 3286"/>
                  <a:gd name="T79" fmla="*/ 403 h 463"/>
                  <a:gd name="T80" fmla="*/ 2943 w 3286"/>
                  <a:gd name="T81" fmla="*/ 315 h 463"/>
                  <a:gd name="T82" fmla="*/ 2944 w 3286"/>
                  <a:gd name="T83" fmla="*/ 389 h 463"/>
                  <a:gd name="T84" fmla="*/ 2274 w 3286"/>
                  <a:gd name="T85" fmla="*/ 57 h 463"/>
                  <a:gd name="T86" fmla="*/ 2132 w 3286"/>
                  <a:gd name="T87" fmla="*/ 125 h 463"/>
                  <a:gd name="T88" fmla="*/ 2485 w 3286"/>
                  <a:gd name="T89" fmla="*/ 9 h 463"/>
                  <a:gd name="T90" fmla="*/ 2485 w 3286"/>
                  <a:gd name="T91" fmla="*/ 9 h 463"/>
                  <a:gd name="T92" fmla="*/ 2579 w 3286"/>
                  <a:gd name="T93" fmla="*/ 23 h 463"/>
                  <a:gd name="T94" fmla="*/ 2910 w 3286"/>
                  <a:gd name="T95" fmla="*/ 61 h 463"/>
                  <a:gd name="T96" fmla="*/ 3274 w 3286"/>
                  <a:gd name="T97" fmla="*/ 119 h 463"/>
                  <a:gd name="T98" fmla="*/ 0 w 3286"/>
                  <a:gd name="T99" fmla="*/ 145 h 463"/>
                  <a:gd name="T100" fmla="*/ 94 w 3286"/>
                  <a:gd name="T101" fmla="*/ 178 h 463"/>
                  <a:gd name="T102" fmla="*/ 41 w 3286"/>
                  <a:gd name="T103" fmla="*/ 193 h 463"/>
                  <a:gd name="T104" fmla="*/ 0 w 3286"/>
                  <a:gd name="T105" fmla="*/ 19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86" h="463">
                    <a:moveTo>
                      <a:pt x="1818" y="314"/>
                    </a:moveTo>
                    <a:lnTo>
                      <a:pt x="1824" y="303"/>
                    </a:lnTo>
                    <a:lnTo>
                      <a:pt x="1834" y="303"/>
                    </a:lnTo>
                    <a:lnTo>
                      <a:pt x="1837" y="303"/>
                    </a:lnTo>
                    <a:lnTo>
                      <a:pt x="1851" y="308"/>
                    </a:lnTo>
                    <a:lnTo>
                      <a:pt x="1850" y="314"/>
                    </a:lnTo>
                    <a:lnTo>
                      <a:pt x="1827" y="313"/>
                    </a:lnTo>
                    <a:lnTo>
                      <a:pt x="1818" y="314"/>
                    </a:lnTo>
                    <a:close/>
                    <a:moveTo>
                      <a:pt x="1928" y="128"/>
                    </a:moveTo>
                    <a:lnTo>
                      <a:pt x="1955" y="142"/>
                    </a:lnTo>
                    <a:lnTo>
                      <a:pt x="1976" y="143"/>
                    </a:lnTo>
                    <a:lnTo>
                      <a:pt x="2020" y="160"/>
                    </a:lnTo>
                    <a:lnTo>
                      <a:pt x="2023" y="169"/>
                    </a:lnTo>
                    <a:lnTo>
                      <a:pt x="2010" y="176"/>
                    </a:lnTo>
                    <a:lnTo>
                      <a:pt x="1990" y="179"/>
                    </a:lnTo>
                    <a:lnTo>
                      <a:pt x="1941" y="168"/>
                    </a:lnTo>
                    <a:lnTo>
                      <a:pt x="1961" y="179"/>
                    </a:lnTo>
                    <a:lnTo>
                      <a:pt x="1963" y="196"/>
                    </a:lnTo>
                    <a:lnTo>
                      <a:pt x="1986" y="205"/>
                    </a:lnTo>
                    <a:lnTo>
                      <a:pt x="1976" y="190"/>
                    </a:lnTo>
                    <a:lnTo>
                      <a:pt x="1994" y="193"/>
                    </a:lnTo>
                    <a:lnTo>
                      <a:pt x="2009" y="194"/>
                    </a:lnTo>
                    <a:lnTo>
                      <a:pt x="2004" y="183"/>
                    </a:lnTo>
                    <a:lnTo>
                      <a:pt x="2029" y="172"/>
                    </a:lnTo>
                    <a:lnTo>
                      <a:pt x="2040" y="148"/>
                    </a:lnTo>
                    <a:lnTo>
                      <a:pt x="2068" y="148"/>
                    </a:lnTo>
                    <a:lnTo>
                      <a:pt x="2061" y="169"/>
                    </a:lnTo>
                    <a:lnTo>
                      <a:pt x="2078" y="169"/>
                    </a:lnTo>
                    <a:lnTo>
                      <a:pt x="2080" y="155"/>
                    </a:lnTo>
                    <a:lnTo>
                      <a:pt x="2145" y="142"/>
                    </a:lnTo>
                    <a:lnTo>
                      <a:pt x="2185" y="146"/>
                    </a:lnTo>
                    <a:lnTo>
                      <a:pt x="2191" y="148"/>
                    </a:lnTo>
                    <a:lnTo>
                      <a:pt x="2200" y="145"/>
                    </a:lnTo>
                    <a:lnTo>
                      <a:pt x="2178" y="130"/>
                    </a:lnTo>
                    <a:lnTo>
                      <a:pt x="2222" y="134"/>
                    </a:lnTo>
                    <a:lnTo>
                      <a:pt x="2245" y="142"/>
                    </a:lnTo>
                    <a:lnTo>
                      <a:pt x="2266" y="152"/>
                    </a:lnTo>
                    <a:lnTo>
                      <a:pt x="2274" y="146"/>
                    </a:lnTo>
                    <a:lnTo>
                      <a:pt x="2253" y="137"/>
                    </a:lnTo>
                    <a:lnTo>
                      <a:pt x="2253" y="120"/>
                    </a:lnTo>
                    <a:lnTo>
                      <a:pt x="2277" y="98"/>
                    </a:lnTo>
                    <a:lnTo>
                      <a:pt x="2309" y="100"/>
                    </a:lnTo>
                    <a:lnTo>
                      <a:pt x="2301" y="116"/>
                    </a:lnTo>
                    <a:lnTo>
                      <a:pt x="2308" y="121"/>
                    </a:lnTo>
                    <a:lnTo>
                      <a:pt x="2305" y="143"/>
                    </a:lnTo>
                    <a:lnTo>
                      <a:pt x="2315" y="151"/>
                    </a:lnTo>
                    <a:lnTo>
                      <a:pt x="2303" y="165"/>
                    </a:lnTo>
                    <a:lnTo>
                      <a:pt x="2284" y="175"/>
                    </a:lnTo>
                    <a:lnTo>
                      <a:pt x="2303" y="173"/>
                    </a:lnTo>
                    <a:lnTo>
                      <a:pt x="2325" y="158"/>
                    </a:lnTo>
                    <a:lnTo>
                      <a:pt x="2324" y="147"/>
                    </a:lnTo>
                    <a:lnTo>
                      <a:pt x="2340" y="145"/>
                    </a:lnTo>
                    <a:lnTo>
                      <a:pt x="2348" y="159"/>
                    </a:lnTo>
                    <a:lnTo>
                      <a:pt x="2365" y="163"/>
                    </a:lnTo>
                    <a:lnTo>
                      <a:pt x="2365" y="159"/>
                    </a:lnTo>
                    <a:lnTo>
                      <a:pt x="2352" y="158"/>
                    </a:lnTo>
                    <a:lnTo>
                      <a:pt x="2353" y="146"/>
                    </a:lnTo>
                    <a:lnTo>
                      <a:pt x="2340" y="142"/>
                    </a:lnTo>
                    <a:lnTo>
                      <a:pt x="2316" y="143"/>
                    </a:lnTo>
                    <a:lnTo>
                      <a:pt x="2315" y="135"/>
                    </a:lnTo>
                    <a:lnTo>
                      <a:pt x="2322" y="125"/>
                    </a:lnTo>
                    <a:lnTo>
                      <a:pt x="2310" y="117"/>
                    </a:lnTo>
                    <a:lnTo>
                      <a:pt x="2328" y="100"/>
                    </a:lnTo>
                    <a:lnTo>
                      <a:pt x="2364" y="103"/>
                    </a:lnTo>
                    <a:lnTo>
                      <a:pt x="2395" y="112"/>
                    </a:lnTo>
                    <a:lnTo>
                      <a:pt x="2401" y="122"/>
                    </a:lnTo>
                    <a:lnTo>
                      <a:pt x="2405" y="124"/>
                    </a:lnTo>
                    <a:lnTo>
                      <a:pt x="2405" y="112"/>
                    </a:lnTo>
                    <a:lnTo>
                      <a:pt x="2381" y="104"/>
                    </a:lnTo>
                    <a:lnTo>
                      <a:pt x="2375" y="93"/>
                    </a:lnTo>
                    <a:lnTo>
                      <a:pt x="2389" y="87"/>
                    </a:lnTo>
                    <a:lnTo>
                      <a:pt x="2469" y="62"/>
                    </a:lnTo>
                    <a:lnTo>
                      <a:pt x="2539" y="57"/>
                    </a:lnTo>
                    <a:lnTo>
                      <a:pt x="2564" y="56"/>
                    </a:lnTo>
                    <a:lnTo>
                      <a:pt x="2575" y="47"/>
                    </a:lnTo>
                    <a:lnTo>
                      <a:pt x="2603" y="41"/>
                    </a:lnTo>
                    <a:lnTo>
                      <a:pt x="2616" y="52"/>
                    </a:lnTo>
                    <a:lnTo>
                      <a:pt x="2688" y="59"/>
                    </a:lnTo>
                    <a:lnTo>
                      <a:pt x="2683" y="71"/>
                    </a:lnTo>
                    <a:lnTo>
                      <a:pt x="2620" y="92"/>
                    </a:lnTo>
                    <a:lnTo>
                      <a:pt x="2605" y="103"/>
                    </a:lnTo>
                    <a:lnTo>
                      <a:pt x="2660" y="86"/>
                    </a:lnTo>
                    <a:lnTo>
                      <a:pt x="2689" y="89"/>
                    </a:lnTo>
                    <a:lnTo>
                      <a:pt x="2732" y="91"/>
                    </a:lnTo>
                    <a:lnTo>
                      <a:pt x="2799" y="94"/>
                    </a:lnTo>
                    <a:lnTo>
                      <a:pt x="2843" y="124"/>
                    </a:lnTo>
                    <a:lnTo>
                      <a:pt x="2851" y="110"/>
                    </a:lnTo>
                    <a:lnTo>
                      <a:pt x="2919" y="116"/>
                    </a:lnTo>
                    <a:lnTo>
                      <a:pt x="2927" y="100"/>
                    </a:lnTo>
                    <a:lnTo>
                      <a:pt x="3010" y="108"/>
                    </a:lnTo>
                    <a:lnTo>
                      <a:pt x="3033" y="122"/>
                    </a:lnTo>
                    <a:lnTo>
                      <a:pt x="3084" y="120"/>
                    </a:lnTo>
                    <a:lnTo>
                      <a:pt x="3106" y="127"/>
                    </a:lnTo>
                    <a:lnTo>
                      <a:pt x="3104" y="136"/>
                    </a:lnTo>
                    <a:lnTo>
                      <a:pt x="3149" y="139"/>
                    </a:lnTo>
                    <a:lnTo>
                      <a:pt x="3174" y="137"/>
                    </a:lnTo>
                    <a:lnTo>
                      <a:pt x="3183" y="131"/>
                    </a:lnTo>
                    <a:lnTo>
                      <a:pt x="3247" y="133"/>
                    </a:lnTo>
                    <a:lnTo>
                      <a:pt x="3286" y="145"/>
                    </a:lnTo>
                    <a:lnTo>
                      <a:pt x="3286" y="190"/>
                    </a:lnTo>
                    <a:lnTo>
                      <a:pt x="3278" y="194"/>
                    </a:lnTo>
                    <a:lnTo>
                      <a:pt x="3268" y="194"/>
                    </a:lnTo>
                    <a:lnTo>
                      <a:pt x="3258" y="191"/>
                    </a:lnTo>
                    <a:lnTo>
                      <a:pt x="3271" y="199"/>
                    </a:lnTo>
                    <a:lnTo>
                      <a:pt x="3282" y="216"/>
                    </a:lnTo>
                    <a:lnTo>
                      <a:pt x="3279" y="221"/>
                    </a:lnTo>
                    <a:lnTo>
                      <a:pt x="3260" y="217"/>
                    </a:lnTo>
                    <a:lnTo>
                      <a:pt x="3221" y="242"/>
                    </a:lnTo>
                    <a:lnTo>
                      <a:pt x="3197" y="250"/>
                    </a:lnTo>
                    <a:lnTo>
                      <a:pt x="3161" y="250"/>
                    </a:lnTo>
                    <a:lnTo>
                      <a:pt x="3138" y="249"/>
                    </a:lnTo>
                    <a:lnTo>
                      <a:pt x="3135" y="291"/>
                    </a:lnTo>
                    <a:lnTo>
                      <a:pt x="3124" y="309"/>
                    </a:lnTo>
                    <a:lnTo>
                      <a:pt x="3105" y="327"/>
                    </a:lnTo>
                    <a:lnTo>
                      <a:pt x="3074" y="355"/>
                    </a:lnTo>
                    <a:lnTo>
                      <a:pt x="3063" y="305"/>
                    </a:lnTo>
                    <a:lnTo>
                      <a:pt x="3066" y="286"/>
                    </a:lnTo>
                    <a:lnTo>
                      <a:pt x="3137" y="238"/>
                    </a:lnTo>
                    <a:lnTo>
                      <a:pt x="3143" y="223"/>
                    </a:lnTo>
                    <a:lnTo>
                      <a:pt x="3150" y="219"/>
                    </a:lnTo>
                    <a:lnTo>
                      <a:pt x="3134" y="219"/>
                    </a:lnTo>
                    <a:lnTo>
                      <a:pt x="3132" y="231"/>
                    </a:lnTo>
                    <a:lnTo>
                      <a:pt x="3106" y="242"/>
                    </a:lnTo>
                    <a:lnTo>
                      <a:pt x="3100" y="239"/>
                    </a:lnTo>
                    <a:lnTo>
                      <a:pt x="3106" y="228"/>
                    </a:lnTo>
                    <a:lnTo>
                      <a:pt x="3080" y="229"/>
                    </a:lnTo>
                    <a:lnTo>
                      <a:pt x="3051" y="252"/>
                    </a:lnTo>
                    <a:lnTo>
                      <a:pt x="3061" y="259"/>
                    </a:lnTo>
                    <a:lnTo>
                      <a:pt x="3028" y="263"/>
                    </a:lnTo>
                    <a:lnTo>
                      <a:pt x="2946" y="257"/>
                    </a:lnTo>
                    <a:lnTo>
                      <a:pt x="2885" y="307"/>
                    </a:lnTo>
                    <a:lnTo>
                      <a:pt x="2920" y="314"/>
                    </a:lnTo>
                    <a:lnTo>
                      <a:pt x="2934" y="327"/>
                    </a:lnTo>
                    <a:lnTo>
                      <a:pt x="2934" y="340"/>
                    </a:lnTo>
                    <a:lnTo>
                      <a:pt x="2925" y="377"/>
                    </a:lnTo>
                    <a:lnTo>
                      <a:pt x="2904" y="409"/>
                    </a:lnTo>
                    <a:lnTo>
                      <a:pt x="2871" y="448"/>
                    </a:lnTo>
                    <a:lnTo>
                      <a:pt x="2844" y="446"/>
                    </a:lnTo>
                    <a:lnTo>
                      <a:pt x="2839" y="423"/>
                    </a:lnTo>
                    <a:lnTo>
                      <a:pt x="2847" y="418"/>
                    </a:lnTo>
                    <a:lnTo>
                      <a:pt x="2857" y="421"/>
                    </a:lnTo>
                    <a:lnTo>
                      <a:pt x="2875" y="391"/>
                    </a:lnTo>
                    <a:lnTo>
                      <a:pt x="2873" y="384"/>
                    </a:lnTo>
                    <a:lnTo>
                      <a:pt x="2838" y="391"/>
                    </a:lnTo>
                    <a:lnTo>
                      <a:pt x="2836" y="377"/>
                    </a:lnTo>
                    <a:lnTo>
                      <a:pt x="2811" y="368"/>
                    </a:lnTo>
                    <a:lnTo>
                      <a:pt x="2792" y="328"/>
                    </a:lnTo>
                    <a:lnTo>
                      <a:pt x="2767" y="323"/>
                    </a:lnTo>
                    <a:lnTo>
                      <a:pt x="2745" y="327"/>
                    </a:lnTo>
                    <a:lnTo>
                      <a:pt x="2731" y="363"/>
                    </a:lnTo>
                    <a:lnTo>
                      <a:pt x="2708" y="367"/>
                    </a:lnTo>
                    <a:lnTo>
                      <a:pt x="2692" y="361"/>
                    </a:lnTo>
                    <a:lnTo>
                      <a:pt x="2687" y="361"/>
                    </a:lnTo>
                    <a:lnTo>
                      <a:pt x="2647" y="374"/>
                    </a:lnTo>
                    <a:lnTo>
                      <a:pt x="2610" y="357"/>
                    </a:lnTo>
                    <a:lnTo>
                      <a:pt x="2594" y="362"/>
                    </a:lnTo>
                    <a:lnTo>
                      <a:pt x="2577" y="359"/>
                    </a:lnTo>
                    <a:lnTo>
                      <a:pt x="2576" y="348"/>
                    </a:lnTo>
                    <a:lnTo>
                      <a:pt x="2545" y="339"/>
                    </a:lnTo>
                    <a:lnTo>
                      <a:pt x="2535" y="352"/>
                    </a:lnTo>
                    <a:lnTo>
                      <a:pt x="2542" y="360"/>
                    </a:lnTo>
                    <a:lnTo>
                      <a:pt x="2534" y="367"/>
                    </a:lnTo>
                    <a:lnTo>
                      <a:pt x="2511" y="364"/>
                    </a:lnTo>
                    <a:lnTo>
                      <a:pt x="2505" y="358"/>
                    </a:lnTo>
                    <a:lnTo>
                      <a:pt x="2486" y="355"/>
                    </a:lnTo>
                    <a:lnTo>
                      <a:pt x="2461" y="368"/>
                    </a:lnTo>
                    <a:lnTo>
                      <a:pt x="2447" y="370"/>
                    </a:lnTo>
                    <a:lnTo>
                      <a:pt x="2439" y="376"/>
                    </a:lnTo>
                    <a:lnTo>
                      <a:pt x="2437" y="375"/>
                    </a:lnTo>
                    <a:lnTo>
                      <a:pt x="2421" y="369"/>
                    </a:lnTo>
                    <a:lnTo>
                      <a:pt x="2406" y="351"/>
                    </a:lnTo>
                    <a:lnTo>
                      <a:pt x="2374" y="352"/>
                    </a:lnTo>
                    <a:lnTo>
                      <a:pt x="2341" y="315"/>
                    </a:lnTo>
                    <a:lnTo>
                      <a:pt x="2320" y="322"/>
                    </a:lnTo>
                    <a:lnTo>
                      <a:pt x="2290" y="303"/>
                    </a:lnTo>
                    <a:lnTo>
                      <a:pt x="2270" y="301"/>
                    </a:lnTo>
                    <a:lnTo>
                      <a:pt x="2202" y="319"/>
                    </a:lnTo>
                    <a:lnTo>
                      <a:pt x="2206" y="329"/>
                    </a:lnTo>
                    <a:lnTo>
                      <a:pt x="2193" y="341"/>
                    </a:lnTo>
                    <a:lnTo>
                      <a:pt x="2204" y="356"/>
                    </a:lnTo>
                    <a:lnTo>
                      <a:pt x="2178" y="351"/>
                    </a:lnTo>
                    <a:lnTo>
                      <a:pt x="2154" y="359"/>
                    </a:lnTo>
                    <a:lnTo>
                      <a:pt x="2133" y="348"/>
                    </a:lnTo>
                    <a:lnTo>
                      <a:pt x="2106" y="345"/>
                    </a:lnTo>
                    <a:lnTo>
                      <a:pt x="2088" y="364"/>
                    </a:lnTo>
                    <a:lnTo>
                      <a:pt x="2075" y="361"/>
                    </a:lnTo>
                    <a:lnTo>
                      <a:pt x="2068" y="383"/>
                    </a:lnTo>
                    <a:lnTo>
                      <a:pt x="2083" y="391"/>
                    </a:lnTo>
                    <a:lnTo>
                      <a:pt x="2093" y="407"/>
                    </a:lnTo>
                    <a:lnTo>
                      <a:pt x="2079" y="418"/>
                    </a:lnTo>
                    <a:lnTo>
                      <a:pt x="2071" y="428"/>
                    </a:lnTo>
                    <a:lnTo>
                      <a:pt x="2080" y="434"/>
                    </a:lnTo>
                    <a:lnTo>
                      <a:pt x="2087" y="459"/>
                    </a:lnTo>
                    <a:lnTo>
                      <a:pt x="2079" y="463"/>
                    </a:lnTo>
                    <a:lnTo>
                      <a:pt x="2065" y="461"/>
                    </a:lnTo>
                    <a:lnTo>
                      <a:pt x="2066" y="457"/>
                    </a:lnTo>
                    <a:lnTo>
                      <a:pt x="2060" y="451"/>
                    </a:lnTo>
                    <a:lnTo>
                      <a:pt x="2044" y="448"/>
                    </a:lnTo>
                    <a:lnTo>
                      <a:pt x="2014" y="439"/>
                    </a:lnTo>
                    <a:lnTo>
                      <a:pt x="2009" y="441"/>
                    </a:lnTo>
                    <a:lnTo>
                      <a:pt x="1979" y="420"/>
                    </a:lnTo>
                    <a:lnTo>
                      <a:pt x="1987" y="416"/>
                    </a:lnTo>
                    <a:lnTo>
                      <a:pt x="1987" y="404"/>
                    </a:lnTo>
                    <a:lnTo>
                      <a:pt x="2001" y="397"/>
                    </a:lnTo>
                    <a:lnTo>
                      <a:pt x="1991" y="397"/>
                    </a:lnTo>
                    <a:lnTo>
                      <a:pt x="1998" y="389"/>
                    </a:lnTo>
                    <a:lnTo>
                      <a:pt x="2007" y="389"/>
                    </a:lnTo>
                    <a:lnTo>
                      <a:pt x="2010" y="371"/>
                    </a:lnTo>
                    <a:lnTo>
                      <a:pt x="2004" y="370"/>
                    </a:lnTo>
                    <a:lnTo>
                      <a:pt x="1992" y="363"/>
                    </a:lnTo>
                    <a:lnTo>
                      <a:pt x="1968" y="361"/>
                    </a:lnTo>
                    <a:lnTo>
                      <a:pt x="1954" y="338"/>
                    </a:lnTo>
                    <a:lnTo>
                      <a:pt x="1948" y="336"/>
                    </a:lnTo>
                    <a:lnTo>
                      <a:pt x="1935" y="339"/>
                    </a:lnTo>
                    <a:lnTo>
                      <a:pt x="1929" y="327"/>
                    </a:lnTo>
                    <a:lnTo>
                      <a:pt x="1942" y="325"/>
                    </a:lnTo>
                    <a:lnTo>
                      <a:pt x="1925" y="310"/>
                    </a:lnTo>
                    <a:lnTo>
                      <a:pt x="1925" y="299"/>
                    </a:lnTo>
                    <a:lnTo>
                      <a:pt x="1901" y="292"/>
                    </a:lnTo>
                    <a:lnTo>
                      <a:pt x="1898" y="285"/>
                    </a:lnTo>
                    <a:lnTo>
                      <a:pt x="1898" y="279"/>
                    </a:lnTo>
                    <a:lnTo>
                      <a:pt x="1895" y="278"/>
                    </a:lnTo>
                    <a:lnTo>
                      <a:pt x="1899" y="264"/>
                    </a:lnTo>
                    <a:lnTo>
                      <a:pt x="1898" y="254"/>
                    </a:lnTo>
                    <a:lnTo>
                      <a:pt x="1900" y="250"/>
                    </a:lnTo>
                    <a:lnTo>
                      <a:pt x="1919" y="249"/>
                    </a:lnTo>
                    <a:lnTo>
                      <a:pt x="1898" y="242"/>
                    </a:lnTo>
                    <a:lnTo>
                      <a:pt x="1911" y="233"/>
                    </a:lnTo>
                    <a:lnTo>
                      <a:pt x="1931" y="215"/>
                    </a:lnTo>
                    <a:lnTo>
                      <a:pt x="1917" y="206"/>
                    </a:lnTo>
                    <a:lnTo>
                      <a:pt x="1923" y="200"/>
                    </a:lnTo>
                    <a:lnTo>
                      <a:pt x="1911" y="191"/>
                    </a:lnTo>
                    <a:lnTo>
                      <a:pt x="1918" y="182"/>
                    </a:lnTo>
                    <a:lnTo>
                      <a:pt x="1909" y="169"/>
                    </a:lnTo>
                    <a:lnTo>
                      <a:pt x="1917" y="160"/>
                    </a:lnTo>
                    <a:lnTo>
                      <a:pt x="1905" y="154"/>
                    </a:lnTo>
                    <a:lnTo>
                      <a:pt x="1905" y="147"/>
                    </a:lnTo>
                    <a:lnTo>
                      <a:pt x="1907" y="144"/>
                    </a:lnTo>
                    <a:lnTo>
                      <a:pt x="1928" y="128"/>
                    </a:lnTo>
                    <a:close/>
                    <a:moveTo>
                      <a:pt x="2944" y="403"/>
                    </a:moveTo>
                    <a:lnTo>
                      <a:pt x="2939" y="411"/>
                    </a:lnTo>
                    <a:lnTo>
                      <a:pt x="2938" y="381"/>
                    </a:lnTo>
                    <a:lnTo>
                      <a:pt x="2942" y="350"/>
                    </a:lnTo>
                    <a:lnTo>
                      <a:pt x="2937" y="343"/>
                    </a:lnTo>
                    <a:lnTo>
                      <a:pt x="2938" y="325"/>
                    </a:lnTo>
                    <a:lnTo>
                      <a:pt x="2943" y="315"/>
                    </a:lnTo>
                    <a:lnTo>
                      <a:pt x="2947" y="313"/>
                    </a:lnTo>
                    <a:lnTo>
                      <a:pt x="2953" y="331"/>
                    </a:lnTo>
                    <a:lnTo>
                      <a:pt x="2951" y="340"/>
                    </a:lnTo>
                    <a:lnTo>
                      <a:pt x="2965" y="381"/>
                    </a:lnTo>
                    <a:lnTo>
                      <a:pt x="2950" y="374"/>
                    </a:lnTo>
                    <a:lnTo>
                      <a:pt x="2944" y="389"/>
                    </a:lnTo>
                    <a:lnTo>
                      <a:pt x="2953" y="409"/>
                    </a:lnTo>
                    <a:lnTo>
                      <a:pt x="2944" y="403"/>
                    </a:lnTo>
                    <a:close/>
                    <a:moveTo>
                      <a:pt x="2174" y="65"/>
                    </a:moveTo>
                    <a:lnTo>
                      <a:pt x="2216" y="60"/>
                    </a:lnTo>
                    <a:lnTo>
                      <a:pt x="2246" y="53"/>
                    </a:lnTo>
                    <a:lnTo>
                      <a:pt x="2274" y="57"/>
                    </a:lnTo>
                    <a:lnTo>
                      <a:pt x="2222" y="68"/>
                    </a:lnTo>
                    <a:lnTo>
                      <a:pt x="2169" y="93"/>
                    </a:lnTo>
                    <a:lnTo>
                      <a:pt x="2135" y="89"/>
                    </a:lnTo>
                    <a:lnTo>
                      <a:pt x="2174" y="65"/>
                    </a:lnTo>
                    <a:close/>
                    <a:moveTo>
                      <a:pt x="2172" y="127"/>
                    </a:moveTo>
                    <a:lnTo>
                      <a:pt x="2132" y="125"/>
                    </a:lnTo>
                    <a:lnTo>
                      <a:pt x="2109" y="109"/>
                    </a:lnTo>
                    <a:lnTo>
                      <a:pt x="2133" y="92"/>
                    </a:lnTo>
                    <a:lnTo>
                      <a:pt x="2158" y="96"/>
                    </a:lnTo>
                    <a:lnTo>
                      <a:pt x="2149" y="111"/>
                    </a:lnTo>
                    <a:lnTo>
                      <a:pt x="2172" y="127"/>
                    </a:lnTo>
                    <a:close/>
                    <a:moveTo>
                      <a:pt x="2485" y="9"/>
                    </a:moveTo>
                    <a:lnTo>
                      <a:pt x="2494" y="3"/>
                    </a:lnTo>
                    <a:lnTo>
                      <a:pt x="2516" y="0"/>
                    </a:lnTo>
                    <a:lnTo>
                      <a:pt x="2560" y="20"/>
                    </a:lnTo>
                    <a:lnTo>
                      <a:pt x="2552" y="32"/>
                    </a:lnTo>
                    <a:lnTo>
                      <a:pt x="2480" y="23"/>
                    </a:lnTo>
                    <a:lnTo>
                      <a:pt x="2485" y="9"/>
                    </a:lnTo>
                    <a:close/>
                    <a:moveTo>
                      <a:pt x="2980" y="69"/>
                    </a:moveTo>
                    <a:lnTo>
                      <a:pt x="3025" y="70"/>
                    </a:lnTo>
                    <a:lnTo>
                      <a:pt x="3019" y="79"/>
                    </a:lnTo>
                    <a:lnTo>
                      <a:pt x="2975" y="75"/>
                    </a:lnTo>
                    <a:lnTo>
                      <a:pt x="2980" y="69"/>
                    </a:lnTo>
                    <a:close/>
                    <a:moveTo>
                      <a:pt x="2579" y="23"/>
                    </a:moveTo>
                    <a:lnTo>
                      <a:pt x="2605" y="32"/>
                    </a:lnTo>
                    <a:lnTo>
                      <a:pt x="2605" y="36"/>
                    </a:lnTo>
                    <a:lnTo>
                      <a:pt x="2549" y="40"/>
                    </a:lnTo>
                    <a:lnTo>
                      <a:pt x="2564" y="29"/>
                    </a:lnTo>
                    <a:lnTo>
                      <a:pt x="2579" y="23"/>
                    </a:lnTo>
                    <a:close/>
                    <a:moveTo>
                      <a:pt x="2910" y="61"/>
                    </a:moveTo>
                    <a:lnTo>
                      <a:pt x="2970" y="68"/>
                    </a:lnTo>
                    <a:lnTo>
                      <a:pt x="2966" y="74"/>
                    </a:lnTo>
                    <a:lnTo>
                      <a:pt x="2907" y="79"/>
                    </a:lnTo>
                    <a:lnTo>
                      <a:pt x="2894" y="71"/>
                    </a:lnTo>
                    <a:lnTo>
                      <a:pt x="2910" y="61"/>
                    </a:lnTo>
                    <a:close/>
                    <a:moveTo>
                      <a:pt x="3274" y="119"/>
                    </a:moveTo>
                    <a:lnTo>
                      <a:pt x="3286" y="116"/>
                    </a:lnTo>
                    <a:lnTo>
                      <a:pt x="3286" y="123"/>
                    </a:lnTo>
                    <a:lnTo>
                      <a:pt x="3274" y="125"/>
                    </a:lnTo>
                    <a:lnTo>
                      <a:pt x="3274" y="119"/>
                    </a:lnTo>
                    <a:close/>
                    <a:moveTo>
                      <a:pt x="0" y="190"/>
                    </a:moveTo>
                    <a:lnTo>
                      <a:pt x="0" y="145"/>
                    </a:lnTo>
                    <a:lnTo>
                      <a:pt x="45" y="163"/>
                    </a:lnTo>
                    <a:lnTo>
                      <a:pt x="50" y="176"/>
                    </a:lnTo>
                    <a:lnTo>
                      <a:pt x="53" y="167"/>
                    </a:lnTo>
                    <a:lnTo>
                      <a:pt x="61" y="167"/>
                    </a:lnTo>
                    <a:lnTo>
                      <a:pt x="75" y="169"/>
                    </a:lnTo>
                    <a:lnTo>
                      <a:pt x="94" y="178"/>
                    </a:lnTo>
                    <a:lnTo>
                      <a:pt x="81" y="185"/>
                    </a:lnTo>
                    <a:lnTo>
                      <a:pt x="65" y="183"/>
                    </a:lnTo>
                    <a:lnTo>
                      <a:pt x="71" y="190"/>
                    </a:lnTo>
                    <a:lnTo>
                      <a:pt x="69" y="197"/>
                    </a:lnTo>
                    <a:lnTo>
                      <a:pt x="62" y="199"/>
                    </a:lnTo>
                    <a:lnTo>
                      <a:pt x="41" y="193"/>
                    </a:lnTo>
                    <a:lnTo>
                      <a:pt x="36" y="185"/>
                    </a:lnTo>
                    <a:lnTo>
                      <a:pt x="26" y="183"/>
                    </a:lnTo>
                    <a:lnTo>
                      <a:pt x="12" y="185"/>
                    </a:lnTo>
                    <a:lnTo>
                      <a:pt x="6" y="175"/>
                    </a:lnTo>
                    <a:lnTo>
                      <a:pt x="2" y="189"/>
                    </a:lnTo>
                    <a:lnTo>
                      <a:pt x="0" y="190"/>
                    </a:lnTo>
                    <a:close/>
                    <a:moveTo>
                      <a:pt x="0" y="123"/>
                    </a:moveTo>
                    <a:lnTo>
                      <a:pt x="0" y="115"/>
                    </a:lnTo>
                    <a:lnTo>
                      <a:pt x="16" y="115"/>
                    </a:lnTo>
                    <a:lnTo>
                      <a:pt x="23" y="119"/>
                    </a:lnTo>
                    <a:lnTo>
                      <a:pt x="0" y="123"/>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410" name="Freeform 204"/>
              <p:cNvSpPr>
                <a:spLocks noEditPoints="1"/>
              </p:cNvSpPr>
              <p:nvPr/>
            </p:nvSpPr>
            <p:spPr bwMode="auto">
              <a:xfrm>
                <a:off x="5095" y="2458"/>
                <a:ext cx="162" cy="49"/>
              </a:xfrm>
              <a:custGeom>
                <a:avLst/>
                <a:gdLst>
                  <a:gd name="T0" fmla="*/ 75 w 162"/>
                  <a:gd name="T1" fmla="*/ 5 h 49"/>
                  <a:gd name="T2" fmla="*/ 89 w 162"/>
                  <a:gd name="T3" fmla="*/ 1 h 49"/>
                  <a:gd name="T4" fmla="*/ 140 w 162"/>
                  <a:gd name="T5" fmla="*/ 0 h 49"/>
                  <a:gd name="T6" fmla="*/ 162 w 162"/>
                  <a:gd name="T7" fmla="*/ 6 h 49"/>
                  <a:gd name="T8" fmla="*/ 137 w 162"/>
                  <a:gd name="T9" fmla="*/ 14 h 49"/>
                  <a:gd name="T10" fmla="*/ 103 w 162"/>
                  <a:gd name="T11" fmla="*/ 16 h 49"/>
                  <a:gd name="T12" fmla="*/ 75 w 162"/>
                  <a:gd name="T13" fmla="*/ 5 h 49"/>
                  <a:gd name="T14" fmla="*/ 65 w 162"/>
                  <a:gd name="T15" fmla="*/ 6 h 49"/>
                  <a:gd name="T16" fmla="*/ 92 w 162"/>
                  <a:gd name="T17" fmla="*/ 21 h 49"/>
                  <a:gd name="T18" fmla="*/ 74 w 162"/>
                  <a:gd name="T19" fmla="*/ 35 h 49"/>
                  <a:gd name="T20" fmla="*/ 67 w 162"/>
                  <a:gd name="T21" fmla="*/ 49 h 49"/>
                  <a:gd name="T22" fmla="*/ 33 w 162"/>
                  <a:gd name="T23" fmla="*/ 38 h 49"/>
                  <a:gd name="T24" fmla="*/ 32 w 162"/>
                  <a:gd name="T25" fmla="*/ 31 h 49"/>
                  <a:gd name="T26" fmla="*/ 52 w 162"/>
                  <a:gd name="T27" fmla="*/ 24 h 49"/>
                  <a:gd name="T28" fmla="*/ 47 w 162"/>
                  <a:gd name="T29" fmla="*/ 21 h 49"/>
                  <a:gd name="T30" fmla="*/ 27 w 162"/>
                  <a:gd name="T31" fmla="*/ 29 h 49"/>
                  <a:gd name="T32" fmla="*/ 13 w 162"/>
                  <a:gd name="T33" fmla="*/ 23 h 49"/>
                  <a:gd name="T34" fmla="*/ 0 w 162"/>
                  <a:gd name="T35" fmla="*/ 9 h 49"/>
                  <a:gd name="T36" fmla="*/ 54 w 162"/>
                  <a:gd name="T37" fmla="*/ 11 h 49"/>
                  <a:gd name="T38" fmla="*/ 65 w 162"/>
                  <a:gd name="T39" fmla="*/ 6 h 49"/>
                  <a:gd name="T40" fmla="*/ 98 w 162"/>
                  <a:gd name="T41" fmla="*/ 19 h 49"/>
                  <a:gd name="T42" fmla="*/ 135 w 162"/>
                  <a:gd name="T43" fmla="*/ 34 h 49"/>
                  <a:gd name="T44" fmla="*/ 94 w 162"/>
                  <a:gd name="T45" fmla="*/ 38 h 49"/>
                  <a:gd name="T46" fmla="*/ 98 w 162"/>
                  <a:gd name="T47"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2" h="49">
                    <a:moveTo>
                      <a:pt x="75" y="5"/>
                    </a:moveTo>
                    <a:lnTo>
                      <a:pt x="89" y="1"/>
                    </a:lnTo>
                    <a:lnTo>
                      <a:pt x="140" y="0"/>
                    </a:lnTo>
                    <a:lnTo>
                      <a:pt x="162" y="6"/>
                    </a:lnTo>
                    <a:lnTo>
                      <a:pt x="137" y="14"/>
                    </a:lnTo>
                    <a:lnTo>
                      <a:pt x="103" y="16"/>
                    </a:lnTo>
                    <a:lnTo>
                      <a:pt x="75" y="5"/>
                    </a:lnTo>
                    <a:close/>
                    <a:moveTo>
                      <a:pt x="65" y="6"/>
                    </a:moveTo>
                    <a:lnTo>
                      <a:pt x="92" y="21"/>
                    </a:lnTo>
                    <a:lnTo>
                      <a:pt x="74" y="35"/>
                    </a:lnTo>
                    <a:lnTo>
                      <a:pt x="67" y="49"/>
                    </a:lnTo>
                    <a:lnTo>
                      <a:pt x="33" y="38"/>
                    </a:lnTo>
                    <a:lnTo>
                      <a:pt x="32" y="31"/>
                    </a:lnTo>
                    <a:lnTo>
                      <a:pt x="52" y="24"/>
                    </a:lnTo>
                    <a:lnTo>
                      <a:pt x="47" y="21"/>
                    </a:lnTo>
                    <a:lnTo>
                      <a:pt x="27" y="29"/>
                    </a:lnTo>
                    <a:lnTo>
                      <a:pt x="13" y="23"/>
                    </a:lnTo>
                    <a:lnTo>
                      <a:pt x="0" y="9"/>
                    </a:lnTo>
                    <a:lnTo>
                      <a:pt x="54" y="11"/>
                    </a:lnTo>
                    <a:lnTo>
                      <a:pt x="65" y="6"/>
                    </a:lnTo>
                    <a:close/>
                    <a:moveTo>
                      <a:pt x="98" y="19"/>
                    </a:moveTo>
                    <a:lnTo>
                      <a:pt x="135" y="34"/>
                    </a:lnTo>
                    <a:lnTo>
                      <a:pt x="94" y="38"/>
                    </a:lnTo>
                    <a:lnTo>
                      <a:pt x="98" y="19"/>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grpSp>
        <p:sp>
          <p:nvSpPr>
            <p:cNvPr id="5" name="Freeform 206"/>
            <p:cNvSpPr>
              <a:spLocks noEditPoints="1"/>
            </p:cNvSpPr>
            <p:nvPr/>
          </p:nvSpPr>
          <p:spPr bwMode="auto">
            <a:xfrm>
              <a:off x="5240" y="2902"/>
              <a:ext cx="173" cy="75"/>
            </a:xfrm>
            <a:custGeom>
              <a:avLst/>
              <a:gdLst>
                <a:gd name="T0" fmla="*/ 29 w 173"/>
                <a:gd name="T1" fmla="*/ 12 h 75"/>
                <a:gd name="T2" fmla="*/ 25 w 173"/>
                <a:gd name="T3" fmla="*/ 15 h 75"/>
                <a:gd name="T4" fmla="*/ 17 w 173"/>
                <a:gd name="T5" fmla="*/ 14 h 75"/>
                <a:gd name="T6" fmla="*/ 7 w 173"/>
                <a:gd name="T7" fmla="*/ 19 h 75"/>
                <a:gd name="T8" fmla="*/ 1 w 173"/>
                <a:gd name="T9" fmla="*/ 17 h 75"/>
                <a:gd name="T10" fmla="*/ 5 w 173"/>
                <a:gd name="T11" fmla="*/ 10 h 75"/>
                <a:gd name="T12" fmla="*/ 2 w 173"/>
                <a:gd name="T13" fmla="*/ 5 h 75"/>
                <a:gd name="T14" fmla="*/ 9 w 173"/>
                <a:gd name="T15" fmla="*/ 2 h 75"/>
                <a:gd name="T16" fmla="*/ 18 w 173"/>
                <a:gd name="T17" fmla="*/ 3 h 75"/>
                <a:gd name="T18" fmla="*/ 20 w 173"/>
                <a:gd name="T19" fmla="*/ 9 h 75"/>
                <a:gd name="T20" fmla="*/ 29 w 173"/>
                <a:gd name="T21" fmla="*/ 12 h 75"/>
                <a:gd name="T22" fmla="*/ 34 w 173"/>
                <a:gd name="T23" fmla="*/ 18 h 75"/>
                <a:gd name="T24" fmla="*/ 29 w 173"/>
                <a:gd name="T25" fmla="*/ 12 h 75"/>
                <a:gd name="T26" fmla="*/ 37 w 173"/>
                <a:gd name="T27" fmla="*/ 11 h 75"/>
                <a:gd name="T28" fmla="*/ 49 w 173"/>
                <a:gd name="T29" fmla="*/ 12 h 75"/>
                <a:gd name="T30" fmla="*/ 70 w 173"/>
                <a:gd name="T31" fmla="*/ 0 h 75"/>
                <a:gd name="T32" fmla="*/ 111 w 173"/>
                <a:gd name="T33" fmla="*/ 10 h 75"/>
                <a:gd name="T34" fmla="*/ 142 w 173"/>
                <a:gd name="T35" fmla="*/ 7 h 75"/>
                <a:gd name="T36" fmla="*/ 155 w 173"/>
                <a:gd name="T37" fmla="*/ 10 h 75"/>
                <a:gd name="T38" fmla="*/ 159 w 173"/>
                <a:gd name="T39" fmla="*/ 13 h 75"/>
                <a:gd name="T40" fmla="*/ 161 w 173"/>
                <a:gd name="T41" fmla="*/ 16 h 75"/>
                <a:gd name="T42" fmla="*/ 160 w 173"/>
                <a:gd name="T43" fmla="*/ 25 h 75"/>
                <a:gd name="T44" fmla="*/ 168 w 173"/>
                <a:gd name="T45" fmla="*/ 26 h 75"/>
                <a:gd name="T46" fmla="*/ 170 w 173"/>
                <a:gd name="T47" fmla="*/ 28 h 75"/>
                <a:gd name="T48" fmla="*/ 165 w 173"/>
                <a:gd name="T49" fmla="*/ 33 h 75"/>
                <a:gd name="T50" fmla="*/ 168 w 173"/>
                <a:gd name="T51" fmla="*/ 51 h 75"/>
                <a:gd name="T52" fmla="*/ 173 w 173"/>
                <a:gd name="T53" fmla="*/ 59 h 75"/>
                <a:gd name="T54" fmla="*/ 167 w 173"/>
                <a:gd name="T55" fmla="*/ 59 h 75"/>
                <a:gd name="T56" fmla="*/ 164 w 173"/>
                <a:gd name="T57" fmla="*/ 59 h 75"/>
                <a:gd name="T58" fmla="*/ 154 w 173"/>
                <a:gd name="T59" fmla="*/ 55 h 75"/>
                <a:gd name="T60" fmla="*/ 148 w 173"/>
                <a:gd name="T61" fmla="*/ 59 h 75"/>
                <a:gd name="T62" fmla="*/ 145 w 173"/>
                <a:gd name="T63" fmla="*/ 60 h 75"/>
                <a:gd name="T64" fmla="*/ 135 w 173"/>
                <a:gd name="T65" fmla="*/ 59 h 75"/>
                <a:gd name="T66" fmla="*/ 130 w 173"/>
                <a:gd name="T67" fmla="*/ 62 h 75"/>
                <a:gd name="T68" fmla="*/ 118 w 173"/>
                <a:gd name="T69" fmla="*/ 65 h 75"/>
                <a:gd name="T70" fmla="*/ 109 w 173"/>
                <a:gd name="T71" fmla="*/ 61 h 75"/>
                <a:gd name="T72" fmla="*/ 104 w 173"/>
                <a:gd name="T73" fmla="*/ 64 h 75"/>
                <a:gd name="T74" fmla="*/ 97 w 173"/>
                <a:gd name="T75" fmla="*/ 64 h 75"/>
                <a:gd name="T76" fmla="*/ 94 w 173"/>
                <a:gd name="T77" fmla="*/ 66 h 75"/>
                <a:gd name="T78" fmla="*/ 92 w 173"/>
                <a:gd name="T79" fmla="*/ 75 h 75"/>
                <a:gd name="T80" fmla="*/ 90 w 173"/>
                <a:gd name="T81" fmla="*/ 74 h 75"/>
                <a:gd name="T82" fmla="*/ 78 w 173"/>
                <a:gd name="T83" fmla="*/ 71 h 75"/>
                <a:gd name="T84" fmla="*/ 63 w 173"/>
                <a:gd name="T85" fmla="*/ 72 h 75"/>
                <a:gd name="T86" fmla="*/ 54 w 173"/>
                <a:gd name="T87" fmla="*/ 67 h 75"/>
                <a:gd name="T88" fmla="*/ 38 w 173"/>
                <a:gd name="T89" fmla="*/ 71 h 75"/>
                <a:gd name="T90" fmla="*/ 32 w 173"/>
                <a:gd name="T91" fmla="*/ 70 h 75"/>
                <a:gd name="T92" fmla="*/ 17 w 173"/>
                <a:gd name="T93" fmla="*/ 64 h 75"/>
                <a:gd name="T94" fmla="*/ 3 w 173"/>
                <a:gd name="T95" fmla="*/ 47 h 75"/>
                <a:gd name="T96" fmla="*/ 0 w 173"/>
                <a:gd name="T97" fmla="*/ 26 h 75"/>
                <a:gd name="T98" fmla="*/ 10 w 173"/>
                <a:gd name="T99" fmla="*/ 22 h 75"/>
                <a:gd name="T100" fmla="*/ 34 w 173"/>
                <a:gd name="T101"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3" h="75">
                  <a:moveTo>
                    <a:pt x="29" y="12"/>
                  </a:moveTo>
                  <a:lnTo>
                    <a:pt x="25" y="15"/>
                  </a:lnTo>
                  <a:lnTo>
                    <a:pt x="17" y="14"/>
                  </a:lnTo>
                  <a:lnTo>
                    <a:pt x="7" y="19"/>
                  </a:lnTo>
                  <a:lnTo>
                    <a:pt x="1" y="17"/>
                  </a:lnTo>
                  <a:lnTo>
                    <a:pt x="5" y="10"/>
                  </a:lnTo>
                  <a:lnTo>
                    <a:pt x="2" y="5"/>
                  </a:lnTo>
                  <a:lnTo>
                    <a:pt x="9" y="2"/>
                  </a:lnTo>
                  <a:lnTo>
                    <a:pt x="18" y="3"/>
                  </a:lnTo>
                  <a:lnTo>
                    <a:pt x="20" y="9"/>
                  </a:lnTo>
                  <a:lnTo>
                    <a:pt x="29" y="12"/>
                  </a:lnTo>
                  <a:close/>
                  <a:moveTo>
                    <a:pt x="34" y="18"/>
                  </a:moveTo>
                  <a:lnTo>
                    <a:pt x="29" y="12"/>
                  </a:lnTo>
                  <a:lnTo>
                    <a:pt x="37" y="11"/>
                  </a:lnTo>
                  <a:lnTo>
                    <a:pt x="49" y="12"/>
                  </a:lnTo>
                  <a:lnTo>
                    <a:pt x="70" y="0"/>
                  </a:lnTo>
                  <a:lnTo>
                    <a:pt x="111" y="10"/>
                  </a:lnTo>
                  <a:lnTo>
                    <a:pt x="142" y="7"/>
                  </a:lnTo>
                  <a:lnTo>
                    <a:pt x="155" y="10"/>
                  </a:lnTo>
                  <a:lnTo>
                    <a:pt x="159" y="13"/>
                  </a:lnTo>
                  <a:lnTo>
                    <a:pt x="161" y="16"/>
                  </a:lnTo>
                  <a:lnTo>
                    <a:pt x="160" y="25"/>
                  </a:lnTo>
                  <a:lnTo>
                    <a:pt x="168" y="26"/>
                  </a:lnTo>
                  <a:lnTo>
                    <a:pt x="170" y="28"/>
                  </a:lnTo>
                  <a:lnTo>
                    <a:pt x="165" y="33"/>
                  </a:lnTo>
                  <a:lnTo>
                    <a:pt x="168" y="51"/>
                  </a:lnTo>
                  <a:lnTo>
                    <a:pt x="173" y="59"/>
                  </a:lnTo>
                  <a:lnTo>
                    <a:pt x="167" y="59"/>
                  </a:lnTo>
                  <a:lnTo>
                    <a:pt x="164" y="59"/>
                  </a:lnTo>
                  <a:lnTo>
                    <a:pt x="154" y="55"/>
                  </a:lnTo>
                  <a:lnTo>
                    <a:pt x="148" y="59"/>
                  </a:lnTo>
                  <a:lnTo>
                    <a:pt x="145" y="60"/>
                  </a:lnTo>
                  <a:lnTo>
                    <a:pt x="135" y="59"/>
                  </a:lnTo>
                  <a:lnTo>
                    <a:pt x="130" y="62"/>
                  </a:lnTo>
                  <a:lnTo>
                    <a:pt x="118" y="65"/>
                  </a:lnTo>
                  <a:lnTo>
                    <a:pt x="109" y="61"/>
                  </a:lnTo>
                  <a:lnTo>
                    <a:pt x="104" y="64"/>
                  </a:lnTo>
                  <a:lnTo>
                    <a:pt x="97" y="64"/>
                  </a:lnTo>
                  <a:lnTo>
                    <a:pt x="94" y="66"/>
                  </a:lnTo>
                  <a:lnTo>
                    <a:pt x="92" y="75"/>
                  </a:lnTo>
                  <a:lnTo>
                    <a:pt x="90" y="74"/>
                  </a:lnTo>
                  <a:lnTo>
                    <a:pt x="78" y="71"/>
                  </a:lnTo>
                  <a:lnTo>
                    <a:pt x="63" y="72"/>
                  </a:lnTo>
                  <a:lnTo>
                    <a:pt x="54" y="67"/>
                  </a:lnTo>
                  <a:lnTo>
                    <a:pt x="38" y="71"/>
                  </a:lnTo>
                  <a:lnTo>
                    <a:pt x="32" y="70"/>
                  </a:lnTo>
                  <a:lnTo>
                    <a:pt x="17" y="64"/>
                  </a:lnTo>
                  <a:lnTo>
                    <a:pt x="3" y="47"/>
                  </a:lnTo>
                  <a:lnTo>
                    <a:pt x="0" y="26"/>
                  </a:lnTo>
                  <a:lnTo>
                    <a:pt x="10" y="22"/>
                  </a:lnTo>
                  <a:lnTo>
                    <a:pt x="34" y="18"/>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6" name="Freeform 207"/>
            <p:cNvSpPr>
              <a:spLocks noEditPoints="1"/>
            </p:cNvSpPr>
            <p:nvPr/>
          </p:nvSpPr>
          <p:spPr bwMode="auto">
            <a:xfrm>
              <a:off x="4930" y="2711"/>
              <a:ext cx="85" cy="101"/>
            </a:xfrm>
            <a:custGeom>
              <a:avLst/>
              <a:gdLst>
                <a:gd name="T0" fmla="*/ 40 w 85"/>
                <a:gd name="T1" fmla="*/ 0 h 101"/>
                <a:gd name="T2" fmla="*/ 40 w 85"/>
                <a:gd name="T3" fmla="*/ 8 h 101"/>
                <a:gd name="T4" fmla="*/ 54 w 85"/>
                <a:gd name="T5" fmla="*/ 14 h 101"/>
                <a:gd name="T6" fmla="*/ 55 w 85"/>
                <a:gd name="T7" fmla="*/ 17 h 101"/>
                <a:gd name="T8" fmla="*/ 51 w 85"/>
                <a:gd name="T9" fmla="*/ 32 h 101"/>
                <a:gd name="T10" fmla="*/ 85 w 85"/>
                <a:gd name="T11" fmla="*/ 70 h 101"/>
                <a:gd name="T12" fmla="*/ 77 w 85"/>
                <a:gd name="T13" fmla="*/ 87 h 101"/>
                <a:gd name="T14" fmla="*/ 72 w 85"/>
                <a:gd name="T15" fmla="*/ 90 h 101"/>
                <a:gd name="T16" fmla="*/ 50 w 85"/>
                <a:gd name="T17" fmla="*/ 90 h 101"/>
                <a:gd name="T18" fmla="*/ 50 w 85"/>
                <a:gd name="T19" fmla="*/ 94 h 101"/>
                <a:gd name="T20" fmla="*/ 41 w 85"/>
                <a:gd name="T21" fmla="*/ 94 h 101"/>
                <a:gd name="T22" fmla="*/ 24 w 85"/>
                <a:gd name="T23" fmla="*/ 101 h 101"/>
                <a:gd name="T24" fmla="*/ 20 w 85"/>
                <a:gd name="T25" fmla="*/ 101 h 101"/>
                <a:gd name="T26" fmla="*/ 24 w 85"/>
                <a:gd name="T27" fmla="*/ 94 h 101"/>
                <a:gd name="T28" fmla="*/ 41 w 85"/>
                <a:gd name="T29" fmla="*/ 84 h 101"/>
                <a:gd name="T30" fmla="*/ 31 w 85"/>
                <a:gd name="T31" fmla="*/ 81 h 101"/>
                <a:gd name="T32" fmla="*/ 30 w 85"/>
                <a:gd name="T33" fmla="*/ 66 h 101"/>
                <a:gd name="T34" fmla="*/ 44 w 85"/>
                <a:gd name="T35" fmla="*/ 66 h 101"/>
                <a:gd name="T36" fmla="*/ 39 w 85"/>
                <a:gd name="T37" fmla="*/ 56 h 101"/>
                <a:gd name="T38" fmla="*/ 38 w 85"/>
                <a:gd name="T39" fmla="*/ 46 h 101"/>
                <a:gd name="T40" fmla="*/ 29 w 85"/>
                <a:gd name="T41" fmla="*/ 46 h 101"/>
                <a:gd name="T42" fmla="*/ 18 w 85"/>
                <a:gd name="T43" fmla="*/ 25 h 101"/>
                <a:gd name="T44" fmla="*/ 30 w 85"/>
                <a:gd name="T45" fmla="*/ 0 h 101"/>
                <a:gd name="T46" fmla="*/ 40 w 85"/>
                <a:gd name="T47" fmla="*/ 0 h 101"/>
                <a:gd name="T48" fmla="*/ 0 w 85"/>
                <a:gd name="T49" fmla="*/ 40 h 101"/>
                <a:gd name="T50" fmla="*/ 10 w 85"/>
                <a:gd name="T51" fmla="*/ 40 h 101"/>
                <a:gd name="T52" fmla="*/ 20 w 85"/>
                <a:gd name="T53" fmla="*/ 48 h 101"/>
                <a:gd name="T54" fmla="*/ 20 w 85"/>
                <a:gd name="T55" fmla="*/ 54 h 101"/>
                <a:gd name="T56" fmla="*/ 6 w 85"/>
                <a:gd name="T57" fmla="*/ 54 h 101"/>
                <a:gd name="T58" fmla="*/ 0 w 85"/>
                <a:gd name="T59" fmla="*/ 4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5" h="101">
                  <a:moveTo>
                    <a:pt x="40" y="0"/>
                  </a:moveTo>
                  <a:lnTo>
                    <a:pt x="40" y="8"/>
                  </a:lnTo>
                  <a:lnTo>
                    <a:pt x="54" y="14"/>
                  </a:lnTo>
                  <a:lnTo>
                    <a:pt x="55" y="17"/>
                  </a:lnTo>
                  <a:lnTo>
                    <a:pt x="51" y="32"/>
                  </a:lnTo>
                  <a:lnTo>
                    <a:pt x="85" y="70"/>
                  </a:lnTo>
                  <a:lnTo>
                    <a:pt x="77" y="87"/>
                  </a:lnTo>
                  <a:lnTo>
                    <a:pt x="72" y="90"/>
                  </a:lnTo>
                  <a:lnTo>
                    <a:pt x="50" y="90"/>
                  </a:lnTo>
                  <a:lnTo>
                    <a:pt x="50" y="94"/>
                  </a:lnTo>
                  <a:lnTo>
                    <a:pt x="41" y="94"/>
                  </a:lnTo>
                  <a:lnTo>
                    <a:pt x="24" y="101"/>
                  </a:lnTo>
                  <a:lnTo>
                    <a:pt x="20" y="101"/>
                  </a:lnTo>
                  <a:lnTo>
                    <a:pt x="24" y="94"/>
                  </a:lnTo>
                  <a:lnTo>
                    <a:pt x="41" y="84"/>
                  </a:lnTo>
                  <a:lnTo>
                    <a:pt x="31" y="81"/>
                  </a:lnTo>
                  <a:lnTo>
                    <a:pt x="30" y="66"/>
                  </a:lnTo>
                  <a:lnTo>
                    <a:pt x="44" y="66"/>
                  </a:lnTo>
                  <a:lnTo>
                    <a:pt x="39" y="56"/>
                  </a:lnTo>
                  <a:lnTo>
                    <a:pt x="38" y="46"/>
                  </a:lnTo>
                  <a:lnTo>
                    <a:pt x="29" y="46"/>
                  </a:lnTo>
                  <a:lnTo>
                    <a:pt x="18" y="25"/>
                  </a:lnTo>
                  <a:lnTo>
                    <a:pt x="30" y="0"/>
                  </a:lnTo>
                  <a:lnTo>
                    <a:pt x="40" y="0"/>
                  </a:lnTo>
                  <a:close/>
                  <a:moveTo>
                    <a:pt x="0" y="40"/>
                  </a:moveTo>
                  <a:lnTo>
                    <a:pt x="10" y="40"/>
                  </a:lnTo>
                  <a:lnTo>
                    <a:pt x="20" y="48"/>
                  </a:lnTo>
                  <a:lnTo>
                    <a:pt x="20" y="54"/>
                  </a:lnTo>
                  <a:lnTo>
                    <a:pt x="6" y="54"/>
                  </a:lnTo>
                  <a:lnTo>
                    <a:pt x="0" y="4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7" name="Freeform 208"/>
            <p:cNvSpPr>
              <a:spLocks noEditPoints="1"/>
            </p:cNvSpPr>
            <p:nvPr/>
          </p:nvSpPr>
          <p:spPr bwMode="auto">
            <a:xfrm>
              <a:off x="3421" y="2568"/>
              <a:ext cx="968" cy="532"/>
            </a:xfrm>
            <a:custGeom>
              <a:avLst/>
              <a:gdLst>
                <a:gd name="T0" fmla="*/ 714 w 968"/>
                <a:gd name="T1" fmla="*/ 251 h 532"/>
                <a:gd name="T2" fmla="*/ 746 w 968"/>
                <a:gd name="T3" fmla="*/ 266 h 532"/>
                <a:gd name="T4" fmla="*/ 806 w 968"/>
                <a:gd name="T5" fmla="*/ 280 h 532"/>
                <a:gd name="T6" fmla="*/ 822 w 968"/>
                <a:gd name="T7" fmla="*/ 337 h 532"/>
                <a:gd name="T8" fmla="*/ 859 w 968"/>
                <a:gd name="T9" fmla="*/ 319 h 532"/>
                <a:gd name="T10" fmla="*/ 928 w 968"/>
                <a:gd name="T11" fmla="*/ 301 h 532"/>
                <a:gd name="T12" fmla="*/ 961 w 968"/>
                <a:gd name="T13" fmla="*/ 277 h 532"/>
                <a:gd name="T14" fmla="*/ 932 w 968"/>
                <a:gd name="T15" fmla="*/ 333 h 532"/>
                <a:gd name="T16" fmla="*/ 900 w 968"/>
                <a:gd name="T17" fmla="*/ 371 h 532"/>
                <a:gd name="T18" fmla="*/ 891 w 968"/>
                <a:gd name="T19" fmla="*/ 387 h 532"/>
                <a:gd name="T20" fmla="*/ 893 w 968"/>
                <a:gd name="T21" fmla="*/ 412 h 532"/>
                <a:gd name="T22" fmla="*/ 850 w 968"/>
                <a:gd name="T23" fmla="*/ 513 h 532"/>
                <a:gd name="T24" fmla="*/ 812 w 968"/>
                <a:gd name="T25" fmla="*/ 473 h 532"/>
                <a:gd name="T26" fmla="*/ 757 w 968"/>
                <a:gd name="T27" fmla="*/ 471 h 532"/>
                <a:gd name="T28" fmla="*/ 695 w 968"/>
                <a:gd name="T29" fmla="*/ 497 h 532"/>
                <a:gd name="T30" fmla="*/ 658 w 968"/>
                <a:gd name="T31" fmla="*/ 480 h 532"/>
                <a:gd name="T32" fmla="*/ 627 w 968"/>
                <a:gd name="T33" fmla="*/ 480 h 532"/>
                <a:gd name="T34" fmla="*/ 582 w 968"/>
                <a:gd name="T35" fmla="*/ 459 h 532"/>
                <a:gd name="T36" fmla="*/ 511 w 968"/>
                <a:gd name="T37" fmla="*/ 445 h 532"/>
                <a:gd name="T38" fmla="*/ 446 w 968"/>
                <a:gd name="T39" fmla="*/ 355 h 532"/>
                <a:gd name="T40" fmla="*/ 444 w 968"/>
                <a:gd name="T41" fmla="*/ 326 h 532"/>
                <a:gd name="T42" fmla="*/ 465 w 968"/>
                <a:gd name="T43" fmla="*/ 268 h 532"/>
                <a:gd name="T44" fmla="*/ 75 w 968"/>
                <a:gd name="T45" fmla="*/ 192 h 532"/>
                <a:gd name="T46" fmla="*/ 103 w 968"/>
                <a:gd name="T47" fmla="*/ 145 h 532"/>
                <a:gd name="T48" fmla="*/ 63 w 968"/>
                <a:gd name="T49" fmla="*/ 109 h 532"/>
                <a:gd name="T50" fmla="*/ 111 w 968"/>
                <a:gd name="T51" fmla="*/ 72 h 532"/>
                <a:gd name="T52" fmla="*/ 78 w 968"/>
                <a:gd name="T53" fmla="*/ 51 h 532"/>
                <a:gd name="T54" fmla="*/ 61 w 968"/>
                <a:gd name="T55" fmla="*/ 32 h 532"/>
                <a:gd name="T56" fmla="*/ 152 w 968"/>
                <a:gd name="T57" fmla="*/ 0 h 532"/>
                <a:gd name="T58" fmla="*/ 293 w 968"/>
                <a:gd name="T59" fmla="*/ 125 h 532"/>
                <a:gd name="T60" fmla="*/ 311 w 968"/>
                <a:gd name="T61" fmla="*/ 124 h 532"/>
                <a:gd name="T62" fmla="*/ 378 w 968"/>
                <a:gd name="T63" fmla="*/ 167 h 532"/>
                <a:gd name="T64" fmla="*/ 389 w 968"/>
                <a:gd name="T65" fmla="*/ 192 h 532"/>
                <a:gd name="T66" fmla="*/ 305 w 968"/>
                <a:gd name="T67" fmla="*/ 134 h 532"/>
                <a:gd name="T68" fmla="*/ 200 w 968"/>
                <a:gd name="T69" fmla="*/ 139 h 532"/>
                <a:gd name="T70" fmla="*/ 199 w 968"/>
                <a:gd name="T71" fmla="*/ 121 h 532"/>
                <a:gd name="T72" fmla="*/ 195 w 968"/>
                <a:gd name="T73" fmla="*/ 119 h 532"/>
                <a:gd name="T74" fmla="*/ 132 w 968"/>
                <a:gd name="T75" fmla="*/ 176 h 532"/>
                <a:gd name="T76" fmla="*/ 336 w 968"/>
                <a:gd name="T77" fmla="*/ 152 h 532"/>
                <a:gd name="T78" fmla="*/ 352 w 968"/>
                <a:gd name="T79" fmla="*/ 172 h 532"/>
                <a:gd name="T80" fmla="*/ 31 w 968"/>
                <a:gd name="T81" fmla="*/ 184 h 532"/>
                <a:gd name="T82" fmla="*/ 27 w 968"/>
                <a:gd name="T83" fmla="*/ 192 h 532"/>
                <a:gd name="T84" fmla="*/ 22 w 968"/>
                <a:gd name="T85" fmla="*/ 203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68" h="532">
                  <a:moveTo>
                    <a:pt x="458" y="255"/>
                  </a:moveTo>
                  <a:lnTo>
                    <a:pt x="712" y="255"/>
                  </a:lnTo>
                  <a:lnTo>
                    <a:pt x="714" y="251"/>
                  </a:lnTo>
                  <a:lnTo>
                    <a:pt x="722" y="260"/>
                  </a:lnTo>
                  <a:lnTo>
                    <a:pt x="732" y="260"/>
                  </a:lnTo>
                  <a:lnTo>
                    <a:pt x="746" y="266"/>
                  </a:lnTo>
                  <a:lnTo>
                    <a:pt x="766" y="267"/>
                  </a:lnTo>
                  <a:lnTo>
                    <a:pt x="774" y="264"/>
                  </a:lnTo>
                  <a:lnTo>
                    <a:pt x="806" y="280"/>
                  </a:lnTo>
                  <a:lnTo>
                    <a:pt x="818" y="292"/>
                  </a:lnTo>
                  <a:lnTo>
                    <a:pt x="828" y="298"/>
                  </a:lnTo>
                  <a:lnTo>
                    <a:pt x="822" y="337"/>
                  </a:lnTo>
                  <a:lnTo>
                    <a:pt x="828" y="340"/>
                  </a:lnTo>
                  <a:lnTo>
                    <a:pt x="860" y="326"/>
                  </a:lnTo>
                  <a:lnTo>
                    <a:pt x="859" y="319"/>
                  </a:lnTo>
                  <a:lnTo>
                    <a:pt x="878" y="319"/>
                  </a:lnTo>
                  <a:lnTo>
                    <a:pt x="896" y="302"/>
                  </a:lnTo>
                  <a:lnTo>
                    <a:pt x="928" y="301"/>
                  </a:lnTo>
                  <a:lnTo>
                    <a:pt x="940" y="296"/>
                  </a:lnTo>
                  <a:lnTo>
                    <a:pt x="949" y="273"/>
                  </a:lnTo>
                  <a:lnTo>
                    <a:pt x="961" y="277"/>
                  </a:lnTo>
                  <a:lnTo>
                    <a:pt x="968" y="302"/>
                  </a:lnTo>
                  <a:lnTo>
                    <a:pt x="941" y="316"/>
                  </a:lnTo>
                  <a:lnTo>
                    <a:pt x="932" y="333"/>
                  </a:lnTo>
                  <a:lnTo>
                    <a:pt x="941" y="340"/>
                  </a:lnTo>
                  <a:lnTo>
                    <a:pt x="905" y="348"/>
                  </a:lnTo>
                  <a:lnTo>
                    <a:pt x="900" y="371"/>
                  </a:lnTo>
                  <a:lnTo>
                    <a:pt x="892" y="368"/>
                  </a:lnTo>
                  <a:lnTo>
                    <a:pt x="896" y="379"/>
                  </a:lnTo>
                  <a:lnTo>
                    <a:pt x="891" y="387"/>
                  </a:lnTo>
                  <a:lnTo>
                    <a:pt x="884" y="373"/>
                  </a:lnTo>
                  <a:lnTo>
                    <a:pt x="883" y="395"/>
                  </a:lnTo>
                  <a:lnTo>
                    <a:pt x="893" y="412"/>
                  </a:lnTo>
                  <a:lnTo>
                    <a:pt x="845" y="448"/>
                  </a:lnTo>
                  <a:lnTo>
                    <a:pt x="837" y="468"/>
                  </a:lnTo>
                  <a:lnTo>
                    <a:pt x="850" y="513"/>
                  </a:lnTo>
                  <a:lnTo>
                    <a:pt x="847" y="530"/>
                  </a:lnTo>
                  <a:lnTo>
                    <a:pt x="841" y="532"/>
                  </a:lnTo>
                  <a:lnTo>
                    <a:pt x="812" y="473"/>
                  </a:lnTo>
                  <a:lnTo>
                    <a:pt x="805" y="479"/>
                  </a:lnTo>
                  <a:lnTo>
                    <a:pt x="794" y="470"/>
                  </a:lnTo>
                  <a:lnTo>
                    <a:pt x="757" y="471"/>
                  </a:lnTo>
                  <a:lnTo>
                    <a:pt x="767" y="485"/>
                  </a:lnTo>
                  <a:lnTo>
                    <a:pt x="722" y="479"/>
                  </a:lnTo>
                  <a:lnTo>
                    <a:pt x="695" y="497"/>
                  </a:lnTo>
                  <a:lnTo>
                    <a:pt x="693" y="524"/>
                  </a:lnTo>
                  <a:lnTo>
                    <a:pt x="677" y="518"/>
                  </a:lnTo>
                  <a:lnTo>
                    <a:pt x="658" y="480"/>
                  </a:lnTo>
                  <a:lnTo>
                    <a:pt x="647" y="477"/>
                  </a:lnTo>
                  <a:lnTo>
                    <a:pt x="639" y="488"/>
                  </a:lnTo>
                  <a:lnTo>
                    <a:pt x="627" y="480"/>
                  </a:lnTo>
                  <a:lnTo>
                    <a:pt x="624" y="470"/>
                  </a:lnTo>
                  <a:lnTo>
                    <a:pt x="609" y="455"/>
                  </a:lnTo>
                  <a:lnTo>
                    <a:pt x="582" y="459"/>
                  </a:lnTo>
                  <a:lnTo>
                    <a:pt x="567" y="460"/>
                  </a:lnTo>
                  <a:lnTo>
                    <a:pt x="532" y="445"/>
                  </a:lnTo>
                  <a:lnTo>
                    <a:pt x="511" y="445"/>
                  </a:lnTo>
                  <a:lnTo>
                    <a:pt x="501" y="432"/>
                  </a:lnTo>
                  <a:lnTo>
                    <a:pt x="480" y="422"/>
                  </a:lnTo>
                  <a:lnTo>
                    <a:pt x="446" y="355"/>
                  </a:lnTo>
                  <a:lnTo>
                    <a:pt x="448" y="349"/>
                  </a:lnTo>
                  <a:lnTo>
                    <a:pt x="448" y="343"/>
                  </a:lnTo>
                  <a:lnTo>
                    <a:pt x="444" y="326"/>
                  </a:lnTo>
                  <a:lnTo>
                    <a:pt x="450" y="290"/>
                  </a:lnTo>
                  <a:lnTo>
                    <a:pt x="442" y="264"/>
                  </a:lnTo>
                  <a:lnTo>
                    <a:pt x="465" y="268"/>
                  </a:lnTo>
                  <a:lnTo>
                    <a:pt x="458" y="255"/>
                  </a:lnTo>
                  <a:close/>
                  <a:moveTo>
                    <a:pt x="77" y="194"/>
                  </a:moveTo>
                  <a:lnTo>
                    <a:pt x="75" y="192"/>
                  </a:lnTo>
                  <a:lnTo>
                    <a:pt x="141" y="156"/>
                  </a:lnTo>
                  <a:lnTo>
                    <a:pt x="133" y="142"/>
                  </a:lnTo>
                  <a:lnTo>
                    <a:pt x="103" y="145"/>
                  </a:lnTo>
                  <a:lnTo>
                    <a:pt x="101" y="128"/>
                  </a:lnTo>
                  <a:lnTo>
                    <a:pt x="82" y="130"/>
                  </a:lnTo>
                  <a:lnTo>
                    <a:pt x="63" y="109"/>
                  </a:lnTo>
                  <a:lnTo>
                    <a:pt x="79" y="92"/>
                  </a:lnTo>
                  <a:lnTo>
                    <a:pt x="112" y="87"/>
                  </a:lnTo>
                  <a:lnTo>
                    <a:pt x="111" y="72"/>
                  </a:lnTo>
                  <a:lnTo>
                    <a:pt x="75" y="76"/>
                  </a:lnTo>
                  <a:lnTo>
                    <a:pt x="45" y="63"/>
                  </a:lnTo>
                  <a:lnTo>
                    <a:pt x="78" y="51"/>
                  </a:lnTo>
                  <a:lnTo>
                    <a:pt x="101" y="60"/>
                  </a:lnTo>
                  <a:lnTo>
                    <a:pt x="108" y="52"/>
                  </a:lnTo>
                  <a:lnTo>
                    <a:pt x="61" y="32"/>
                  </a:lnTo>
                  <a:lnTo>
                    <a:pt x="63" y="26"/>
                  </a:lnTo>
                  <a:lnTo>
                    <a:pt x="102" y="10"/>
                  </a:lnTo>
                  <a:lnTo>
                    <a:pt x="152" y="0"/>
                  </a:lnTo>
                  <a:lnTo>
                    <a:pt x="212" y="7"/>
                  </a:lnTo>
                  <a:lnTo>
                    <a:pt x="293" y="19"/>
                  </a:lnTo>
                  <a:lnTo>
                    <a:pt x="293" y="125"/>
                  </a:lnTo>
                  <a:lnTo>
                    <a:pt x="298" y="127"/>
                  </a:lnTo>
                  <a:lnTo>
                    <a:pt x="304" y="125"/>
                  </a:lnTo>
                  <a:lnTo>
                    <a:pt x="311" y="124"/>
                  </a:lnTo>
                  <a:lnTo>
                    <a:pt x="327" y="141"/>
                  </a:lnTo>
                  <a:lnTo>
                    <a:pt x="344" y="130"/>
                  </a:lnTo>
                  <a:lnTo>
                    <a:pt x="378" y="167"/>
                  </a:lnTo>
                  <a:lnTo>
                    <a:pt x="395" y="176"/>
                  </a:lnTo>
                  <a:lnTo>
                    <a:pt x="392" y="183"/>
                  </a:lnTo>
                  <a:lnTo>
                    <a:pt x="389" y="192"/>
                  </a:lnTo>
                  <a:lnTo>
                    <a:pt x="346" y="141"/>
                  </a:lnTo>
                  <a:lnTo>
                    <a:pt x="334" y="149"/>
                  </a:lnTo>
                  <a:lnTo>
                    <a:pt x="305" y="134"/>
                  </a:lnTo>
                  <a:lnTo>
                    <a:pt x="293" y="132"/>
                  </a:lnTo>
                  <a:lnTo>
                    <a:pt x="239" y="121"/>
                  </a:lnTo>
                  <a:lnTo>
                    <a:pt x="200" y="139"/>
                  </a:lnTo>
                  <a:lnTo>
                    <a:pt x="194" y="139"/>
                  </a:lnTo>
                  <a:lnTo>
                    <a:pt x="194" y="132"/>
                  </a:lnTo>
                  <a:lnTo>
                    <a:pt x="199" y="121"/>
                  </a:lnTo>
                  <a:lnTo>
                    <a:pt x="214" y="116"/>
                  </a:lnTo>
                  <a:lnTo>
                    <a:pt x="210" y="113"/>
                  </a:lnTo>
                  <a:lnTo>
                    <a:pt x="195" y="119"/>
                  </a:lnTo>
                  <a:lnTo>
                    <a:pt x="173" y="139"/>
                  </a:lnTo>
                  <a:lnTo>
                    <a:pt x="181" y="143"/>
                  </a:lnTo>
                  <a:lnTo>
                    <a:pt x="132" y="176"/>
                  </a:lnTo>
                  <a:lnTo>
                    <a:pt x="115" y="184"/>
                  </a:lnTo>
                  <a:lnTo>
                    <a:pt x="77" y="194"/>
                  </a:lnTo>
                  <a:close/>
                  <a:moveTo>
                    <a:pt x="336" y="152"/>
                  </a:moveTo>
                  <a:lnTo>
                    <a:pt x="342" y="149"/>
                  </a:lnTo>
                  <a:lnTo>
                    <a:pt x="349" y="152"/>
                  </a:lnTo>
                  <a:lnTo>
                    <a:pt x="352" y="172"/>
                  </a:lnTo>
                  <a:lnTo>
                    <a:pt x="336" y="152"/>
                  </a:lnTo>
                  <a:close/>
                  <a:moveTo>
                    <a:pt x="27" y="192"/>
                  </a:moveTo>
                  <a:lnTo>
                    <a:pt x="31" y="184"/>
                  </a:lnTo>
                  <a:lnTo>
                    <a:pt x="44" y="190"/>
                  </a:lnTo>
                  <a:lnTo>
                    <a:pt x="37" y="194"/>
                  </a:lnTo>
                  <a:lnTo>
                    <a:pt x="27" y="192"/>
                  </a:lnTo>
                  <a:close/>
                  <a:moveTo>
                    <a:pt x="0" y="202"/>
                  </a:moveTo>
                  <a:lnTo>
                    <a:pt x="22" y="200"/>
                  </a:lnTo>
                  <a:lnTo>
                    <a:pt x="22" y="203"/>
                  </a:lnTo>
                  <a:lnTo>
                    <a:pt x="4" y="205"/>
                  </a:lnTo>
                  <a:lnTo>
                    <a:pt x="0" y="202"/>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8" name="Freeform 209"/>
            <p:cNvSpPr>
              <a:spLocks noEditPoints="1"/>
            </p:cNvSpPr>
            <p:nvPr/>
          </p:nvSpPr>
          <p:spPr bwMode="auto">
            <a:xfrm>
              <a:off x="6522" y="3561"/>
              <a:ext cx="18" cy="23"/>
            </a:xfrm>
            <a:custGeom>
              <a:avLst/>
              <a:gdLst>
                <a:gd name="T0" fmla="*/ 0 w 18"/>
                <a:gd name="T1" fmla="*/ 0 h 23"/>
                <a:gd name="T2" fmla="*/ 11 w 18"/>
                <a:gd name="T3" fmla="*/ 9 h 23"/>
                <a:gd name="T4" fmla="*/ 8 w 18"/>
                <a:gd name="T5" fmla="*/ 14 h 23"/>
                <a:gd name="T6" fmla="*/ 2 w 18"/>
                <a:gd name="T7" fmla="*/ 9 h 23"/>
                <a:gd name="T8" fmla="*/ 0 w 18"/>
                <a:gd name="T9" fmla="*/ 0 h 23"/>
                <a:gd name="T10" fmla="*/ 14 w 18"/>
                <a:gd name="T11" fmla="*/ 19 h 23"/>
                <a:gd name="T12" fmla="*/ 18 w 18"/>
                <a:gd name="T13" fmla="*/ 23 h 23"/>
                <a:gd name="T14" fmla="*/ 15 w 18"/>
                <a:gd name="T15" fmla="*/ 23 h 23"/>
                <a:gd name="T16" fmla="*/ 14 w 18"/>
                <a:gd name="T17"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3">
                  <a:moveTo>
                    <a:pt x="0" y="0"/>
                  </a:moveTo>
                  <a:lnTo>
                    <a:pt x="11" y="9"/>
                  </a:lnTo>
                  <a:lnTo>
                    <a:pt x="8" y="14"/>
                  </a:lnTo>
                  <a:lnTo>
                    <a:pt x="2" y="9"/>
                  </a:lnTo>
                  <a:lnTo>
                    <a:pt x="0" y="0"/>
                  </a:lnTo>
                  <a:close/>
                  <a:moveTo>
                    <a:pt x="14" y="19"/>
                  </a:moveTo>
                  <a:lnTo>
                    <a:pt x="18" y="23"/>
                  </a:lnTo>
                  <a:lnTo>
                    <a:pt x="15" y="23"/>
                  </a:lnTo>
                  <a:lnTo>
                    <a:pt x="14" y="19"/>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 name="Freeform 210"/>
            <p:cNvSpPr>
              <a:spLocks noEditPoints="1"/>
            </p:cNvSpPr>
            <p:nvPr/>
          </p:nvSpPr>
          <p:spPr bwMode="auto">
            <a:xfrm>
              <a:off x="5674" y="2771"/>
              <a:ext cx="560" cy="409"/>
            </a:xfrm>
            <a:custGeom>
              <a:avLst/>
              <a:gdLst>
                <a:gd name="T0" fmla="*/ 442 w 560"/>
                <a:gd name="T1" fmla="*/ 334 h 409"/>
                <a:gd name="T2" fmla="*/ 425 w 560"/>
                <a:gd name="T3" fmla="*/ 361 h 409"/>
                <a:gd name="T4" fmla="*/ 427 w 560"/>
                <a:gd name="T5" fmla="*/ 342 h 409"/>
                <a:gd name="T6" fmla="*/ 327 w 560"/>
                <a:gd name="T7" fmla="*/ 389 h 409"/>
                <a:gd name="T8" fmla="*/ 338 w 560"/>
                <a:gd name="T9" fmla="*/ 404 h 409"/>
                <a:gd name="T10" fmla="*/ 319 w 560"/>
                <a:gd name="T11" fmla="*/ 405 h 409"/>
                <a:gd name="T12" fmla="*/ 181 w 560"/>
                <a:gd name="T13" fmla="*/ 99 h 409"/>
                <a:gd name="T14" fmla="*/ 206 w 560"/>
                <a:gd name="T15" fmla="*/ 120 h 409"/>
                <a:gd name="T16" fmla="*/ 258 w 560"/>
                <a:gd name="T17" fmla="*/ 129 h 409"/>
                <a:gd name="T18" fmla="*/ 291 w 560"/>
                <a:gd name="T19" fmla="*/ 135 h 409"/>
                <a:gd name="T20" fmla="*/ 333 w 560"/>
                <a:gd name="T21" fmla="*/ 128 h 409"/>
                <a:gd name="T22" fmla="*/ 345 w 560"/>
                <a:gd name="T23" fmla="*/ 106 h 409"/>
                <a:gd name="T24" fmla="*/ 365 w 560"/>
                <a:gd name="T25" fmla="*/ 104 h 409"/>
                <a:gd name="T26" fmla="*/ 422 w 560"/>
                <a:gd name="T27" fmla="*/ 78 h 409"/>
                <a:gd name="T28" fmla="*/ 383 w 560"/>
                <a:gd name="T29" fmla="*/ 64 h 409"/>
                <a:gd name="T30" fmla="*/ 416 w 560"/>
                <a:gd name="T31" fmla="*/ 40 h 409"/>
                <a:gd name="T32" fmla="*/ 452 w 560"/>
                <a:gd name="T33" fmla="*/ 0 h 409"/>
                <a:gd name="T34" fmla="*/ 496 w 560"/>
                <a:gd name="T35" fmla="*/ 45 h 409"/>
                <a:gd name="T36" fmla="*/ 523 w 560"/>
                <a:gd name="T37" fmla="*/ 68 h 409"/>
                <a:gd name="T38" fmla="*/ 560 w 560"/>
                <a:gd name="T39" fmla="*/ 68 h 409"/>
                <a:gd name="T40" fmla="*/ 532 w 560"/>
                <a:gd name="T41" fmla="*/ 95 h 409"/>
                <a:gd name="T42" fmla="*/ 529 w 560"/>
                <a:gd name="T43" fmla="*/ 123 h 409"/>
                <a:gd name="T44" fmla="*/ 488 w 560"/>
                <a:gd name="T45" fmla="*/ 135 h 409"/>
                <a:gd name="T46" fmla="*/ 438 w 560"/>
                <a:gd name="T47" fmla="*/ 170 h 409"/>
                <a:gd name="T48" fmla="*/ 413 w 560"/>
                <a:gd name="T49" fmla="*/ 167 h 409"/>
                <a:gd name="T50" fmla="*/ 402 w 560"/>
                <a:gd name="T51" fmla="*/ 176 h 409"/>
                <a:gd name="T52" fmla="*/ 447 w 560"/>
                <a:gd name="T53" fmla="*/ 188 h 409"/>
                <a:gd name="T54" fmla="*/ 430 w 560"/>
                <a:gd name="T55" fmla="*/ 196 h 409"/>
                <a:gd name="T56" fmla="*/ 441 w 560"/>
                <a:gd name="T57" fmla="*/ 250 h 409"/>
                <a:gd name="T58" fmla="*/ 412 w 560"/>
                <a:gd name="T59" fmla="*/ 336 h 409"/>
                <a:gd name="T60" fmla="*/ 368 w 560"/>
                <a:gd name="T61" fmla="*/ 361 h 409"/>
                <a:gd name="T62" fmla="*/ 367 w 560"/>
                <a:gd name="T63" fmla="*/ 363 h 409"/>
                <a:gd name="T64" fmla="*/ 340 w 560"/>
                <a:gd name="T65" fmla="*/ 372 h 409"/>
                <a:gd name="T66" fmla="*/ 331 w 560"/>
                <a:gd name="T67" fmla="*/ 385 h 409"/>
                <a:gd name="T68" fmla="*/ 315 w 560"/>
                <a:gd name="T69" fmla="*/ 370 h 409"/>
                <a:gd name="T70" fmla="*/ 303 w 560"/>
                <a:gd name="T71" fmla="*/ 356 h 409"/>
                <a:gd name="T72" fmla="*/ 277 w 560"/>
                <a:gd name="T73" fmla="*/ 359 h 409"/>
                <a:gd name="T74" fmla="*/ 256 w 560"/>
                <a:gd name="T75" fmla="*/ 360 h 409"/>
                <a:gd name="T76" fmla="*/ 254 w 560"/>
                <a:gd name="T77" fmla="*/ 374 h 409"/>
                <a:gd name="T78" fmla="*/ 238 w 560"/>
                <a:gd name="T79" fmla="*/ 365 h 409"/>
                <a:gd name="T80" fmla="*/ 225 w 560"/>
                <a:gd name="T81" fmla="*/ 341 h 409"/>
                <a:gd name="T82" fmla="*/ 218 w 560"/>
                <a:gd name="T83" fmla="*/ 336 h 409"/>
                <a:gd name="T84" fmla="*/ 230 w 560"/>
                <a:gd name="T85" fmla="*/ 301 h 409"/>
                <a:gd name="T86" fmla="*/ 218 w 560"/>
                <a:gd name="T87" fmla="*/ 293 h 409"/>
                <a:gd name="T88" fmla="*/ 208 w 560"/>
                <a:gd name="T89" fmla="*/ 280 h 409"/>
                <a:gd name="T90" fmla="*/ 189 w 560"/>
                <a:gd name="T91" fmla="*/ 281 h 409"/>
                <a:gd name="T92" fmla="*/ 166 w 560"/>
                <a:gd name="T93" fmla="*/ 297 h 409"/>
                <a:gd name="T94" fmla="*/ 138 w 560"/>
                <a:gd name="T95" fmla="*/ 297 h 409"/>
                <a:gd name="T96" fmla="*/ 114 w 560"/>
                <a:gd name="T97" fmla="*/ 290 h 409"/>
                <a:gd name="T98" fmla="*/ 68 w 560"/>
                <a:gd name="T99" fmla="*/ 268 h 409"/>
                <a:gd name="T100" fmla="*/ 44 w 560"/>
                <a:gd name="T101" fmla="*/ 243 h 409"/>
                <a:gd name="T102" fmla="*/ 50 w 560"/>
                <a:gd name="T103" fmla="*/ 222 h 409"/>
                <a:gd name="T104" fmla="*/ 16 w 560"/>
                <a:gd name="T105" fmla="*/ 192 h 409"/>
                <a:gd name="T106" fmla="*/ 11 w 560"/>
                <a:gd name="T107" fmla="*/ 186 h 409"/>
                <a:gd name="T108" fmla="*/ 13 w 560"/>
                <a:gd name="T109" fmla="*/ 174 h 409"/>
                <a:gd name="T110" fmla="*/ 0 w 560"/>
                <a:gd name="T111" fmla="*/ 164 h 409"/>
                <a:gd name="T112" fmla="*/ 26 w 560"/>
                <a:gd name="T113" fmla="*/ 153 h 409"/>
                <a:gd name="T114" fmla="*/ 42 w 560"/>
                <a:gd name="T115" fmla="*/ 145 h 409"/>
                <a:gd name="T116" fmla="*/ 62 w 560"/>
                <a:gd name="T117" fmla="*/ 104 h 409"/>
                <a:gd name="T118" fmla="*/ 108 w 560"/>
                <a:gd name="T119" fmla="*/ 65 h 409"/>
                <a:gd name="T120" fmla="*/ 124 w 560"/>
                <a:gd name="T121" fmla="*/ 53 h 409"/>
                <a:gd name="T122" fmla="*/ 159 w 560"/>
                <a:gd name="T123" fmla="*/ 81 h 409"/>
                <a:gd name="T124" fmla="*/ 181 w 560"/>
                <a:gd name="T125" fmla="*/ 9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0" h="409">
                  <a:moveTo>
                    <a:pt x="436" y="329"/>
                  </a:moveTo>
                  <a:lnTo>
                    <a:pt x="442" y="334"/>
                  </a:lnTo>
                  <a:lnTo>
                    <a:pt x="437" y="349"/>
                  </a:lnTo>
                  <a:lnTo>
                    <a:pt x="425" y="361"/>
                  </a:lnTo>
                  <a:lnTo>
                    <a:pt x="424" y="354"/>
                  </a:lnTo>
                  <a:lnTo>
                    <a:pt x="427" y="342"/>
                  </a:lnTo>
                  <a:lnTo>
                    <a:pt x="436" y="329"/>
                  </a:lnTo>
                  <a:close/>
                  <a:moveTo>
                    <a:pt x="327" y="389"/>
                  </a:moveTo>
                  <a:lnTo>
                    <a:pt x="342" y="387"/>
                  </a:lnTo>
                  <a:lnTo>
                    <a:pt x="338" y="404"/>
                  </a:lnTo>
                  <a:lnTo>
                    <a:pt x="330" y="409"/>
                  </a:lnTo>
                  <a:lnTo>
                    <a:pt x="319" y="405"/>
                  </a:lnTo>
                  <a:lnTo>
                    <a:pt x="327" y="389"/>
                  </a:lnTo>
                  <a:close/>
                  <a:moveTo>
                    <a:pt x="181" y="99"/>
                  </a:moveTo>
                  <a:lnTo>
                    <a:pt x="203" y="117"/>
                  </a:lnTo>
                  <a:lnTo>
                    <a:pt x="206" y="120"/>
                  </a:lnTo>
                  <a:lnTo>
                    <a:pt x="209" y="125"/>
                  </a:lnTo>
                  <a:lnTo>
                    <a:pt x="258" y="129"/>
                  </a:lnTo>
                  <a:lnTo>
                    <a:pt x="284" y="140"/>
                  </a:lnTo>
                  <a:lnTo>
                    <a:pt x="291" y="135"/>
                  </a:lnTo>
                  <a:lnTo>
                    <a:pt x="310" y="129"/>
                  </a:lnTo>
                  <a:lnTo>
                    <a:pt x="333" y="128"/>
                  </a:lnTo>
                  <a:lnTo>
                    <a:pt x="349" y="114"/>
                  </a:lnTo>
                  <a:lnTo>
                    <a:pt x="345" y="106"/>
                  </a:lnTo>
                  <a:lnTo>
                    <a:pt x="349" y="99"/>
                  </a:lnTo>
                  <a:lnTo>
                    <a:pt x="365" y="104"/>
                  </a:lnTo>
                  <a:lnTo>
                    <a:pt x="399" y="82"/>
                  </a:lnTo>
                  <a:lnTo>
                    <a:pt x="422" y="78"/>
                  </a:lnTo>
                  <a:lnTo>
                    <a:pt x="409" y="64"/>
                  </a:lnTo>
                  <a:lnTo>
                    <a:pt x="383" y="64"/>
                  </a:lnTo>
                  <a:lnTo>
                    <a:pt x="393" y="44"/>
                  </a:lnTo>
                  <a:lnTo>
                    <a:pt x="416" y="40"/>
                  </a:lnTo>
                  <a:lnTo>
                    <a:pt x="430" y="4"/>
                  </a:lnTo>
                  <a:lnTo>
                    <a:pt x="452" y="0"/>
                  </a:lnTo>
                  <a:lnTo>
                    <a:pt x="477" y="5"/>
                  </a:lnTo>
                  <a:lnTo>
                    <a:pt x="496" y="45"/>
                  </a:lnTo>
                  <a:lnTo>
                    <a:pt x="521" y="54"/>
                  </a:lnTo>
                  <a:lnTo>
                    <a:pt x="523" y="68"/>
                  </a:lnTo>
                  <a:lnTo>
                    <a:pt x="558" y="61"/>
                  </a:lnTo>
                  <a:lnTo>
                    <a:pt x="560" y="68"/>
                  </a:lnTo>
                  <a:lnTo>
                    <a:pt x="542" y="98"/>
                  </a:lnTo>
                  <a:lnTo>
                    <a:pt x="532" y="95"/>
                  </a:lnTo>
                  <a:lnTo>
                    <a:pt x="524" y="100"/>
                  </a:lnTo>
                  <a:lnTo>
                    <a:pt x="529" y="123"/>
                  </a:lnTo>
                  <a:lnTo>
                    <a:pt x="520" y="129"/>
                  </a:lnTo>
                  <a:lnTo>
                    <a:pt x="488" y="135"/>
                  </a:lnTo>
                  <a:lnTo>
                    <a:pt x="463" y="158"/>
                  </a:lnTo>
                  <a:lnTo>
                    <a:pt x="438" y="170"/>
                  </a:lnTo>
                  <a:lnTo>
                    <a:pt x="436" y="146"/>
                  </a:lnTo>
                  <a:lnTo>
                    <a:pt x="413" y="167"/>
                  </a:lnTo>
                  <a:lnTo>
                    <a:pt x="402" y="168"/>
                  </a:lnTo>
                  <a:lnTo>
                    <a:pt x="402" y="176"/>
                  </a:lnTo>
                  <a:lnTo>
                    <a:pt x="429" y="183"/>
                  </a:lnTo>
                  <a:lnTo>
                    <a:pt x="447" y="188"/>
                  </a:lnTo>
                  <a:lnTo>
                    <a:pt x="446" y="192"/>
                  </a:lnTo>
                  <a:lnTo>
                    <a:pt x="430" y="196"/>
                  </a:lnTo>
                  <a:lnTo>
                    <a:pt x="416" y="216"/>
                  </a:lnTo>
                  <a:lnTo>
                    <a:pt x="441" y="250"/>
                  </a:lnTo>
                  <a:lnTo>
                    <a:pt x="442" y="274"/>
                  </a:lnTo>
                  <a:lnTo>
                    <a:pt x="412" y="336"/>
                  </a:lnTo>
                  <a:lnTo>
                    <a:pt x="392" y="353"/>
                  </a:lnTo>
                  <a:lnTo>
                    <a:pt x="368" y="361"/>
                  </a:lnTo>
                  <a:lnTo>
                    <a:pt x="367" y="361"/>
                  </a:lnTo>
                  <a:lnTo>
                    <a:pt x="367" y="363"/>
                  </a:lnTo>
                  <a:lnTo>
                    <a:pt x="364" y="365"/>
                  </a:lnTo>
                  <a:lnTo>
                    <a:pt x="340" y="372"/>
                  </a:lnTo>
                  <a:lnTo>
                    <a:pt x="337" y="385"/>
                  </a:lnTo>
                  <a:lnTo>
                    <a:pt x="331" y="385"/>
                  </a:lnTo>
                  <a:lnTo>
                    <a:pt x="329" y="372"/>
                  </a:lnTo>
                  <a:lnTo>
                    <a:pt x="315" y="370"/>
                  </a:lnTo>
                  <a:lnTo>
                    <a:pt x="302" y="364"/>
                  </a:lnTo>
                  <a:lnTo>
                    <a:pt x="303" y="356"/>
                  </a:lnTo>
                  <a:lnTo>
                    <a:pt x="290" y="349"/>
                  </a:lnTo>
                  <a:lnTo>
                    <a:pt x="277" y="359"/>
                  </a:lnTo>
                  <a:lnTo>
                    <a:pt x="263" y="357"/>
                  </a:lnTo>
                  <a:lnTo>
                    <a:pt x="256" y="360"/>
                  </a:lnTo>
                  <a:lnTo>
                    <a:pt x="258" y="374"/>
                  </a:lnTo>
                  <a:lnTo>
                    <a:pt x="254" y="374"/>
                  </a:lnTo>
                  <a:lnTo>
                    <a:pt x="252" y="369"/>
                  </a:lnTo>
                  <a:lnTo>
                    <a:pt x="238" y="365"/>
                  </a:lnTo>
                  <a:lnTo>
                    <a:pt x="235" y="351"/>
                  </a:lnTo>
                  <a:lnTo>
                    <a:pt x="225" y="341"/>
                  </a:lnTo>
                  <a:lnTo>
                    <a:pt x="224" y="341"/>
                  </a:lnTo>
                  <a:lnTo>
                    <a:pt x="218" y="336"/>
                  </a:lnTo>
                  <a:lnTo>
                    <a:pt x="230" y="321"/>
                  </a:lnTo>
                  <a:lnTo>
                    <a:pt x="230" y="301"/>
                  </a:lnTo>
                  <a:lnTo>
                    <a:pt x="220" y="290"/>
                  </a:lnTo>
                  <a:lnTo>
                    <a:pt x="218" y="293"/>
                  </a:lnTo>
                  <a:lnTo>
                    <a:pt x="211" y="291"/>
                  </a:lnTo>
                  <a:lnTo>
                    <a:pt x="208" y="280"/>
                  </a:lnTo>
                  <a:lnTo>
                    <a:pt x="193" y="280"/>
                  </a:lnTo>
                  <a:lnTo>
                    <a:pt x="189" y="281"/>
                  </a:lnTo>
                  <a:lnTo>
                    <a:pt x="175" y="294"/>
                  </a:lnTo>
                  <a:lnTo>
                    <a:pt x="166" y="297"/>
                  </a:lnTo>
                  <a:lnTo>
                    <a:pt x="148" y="292"/>
                  </a:lnTo>
                  <a:lnTo>
                    <a:pt x="138" y="297"/>
                  </a:lnTo>
                  <a:lnTo>
                    <a:pt x="134" y="297"/>
                  </a:lnTo>
                  <a:lnTo>
                    <a:pt x="114" y="290"/>
                  </a:lnTo>
                  <a:lnTo>
                    <a:pt x="95" y="281"/>
                  </a:lnTo>
                  <a:lnTo>
                    <a:pt x="68" y="268"/>
                  </a:lnTo>
                  <a:lnTo>
                    <a:pt x="50" y="257"/>
                  </a:lnTo>
                  <a:lnTo>
                    <a:pt x="44" y="243"/>
                  </a:lnTo>
                  <a:lnTo>
                    <a:pt x="53" y="243"/>
                  </a:lnTo>
                  <a:lnTo>
                    <a:pt x="50" y="222"/>
                  </a:lnTo>
                  <a:lnTo>
                    <a:pt x="38" y="208"/>
                  </a:lnTo>
                  <a:lnTo>
                    <a:pt x="16" y="192"/>
                  </a:lnTo>
                  <a:lnTo>
                    <a:pt x="8" y="193"/>
                  </a:lnTo>
                  <a:lnTo>
                    <a:pt x="11" y="186"/>
                  </a:lnTo>
                  <a:lnTo>
                    <a:pt x="14" y="188"/>
                  </a:lnTo>
                  <a:lnTo>
                    <a:pt x="13" y="174"/>
                  </a:lnTo>
                  <a:lnTo>
                    <a:pt x="1" y="172"/>
                  </a:lnTo>
                  <a:lnTo>
                    <a:pt x="0" y="164"/>
                  </a:lnTo>
                  <a:lnTo>
                    <a:pt x="12" y="152"/>
                  </a:lnTo>
                  <a:lnTo>
                    <a:pt x="26" y="153"/>
                  </a:lnTo>
                  <a:lnTo>
                    <a:pt x="31" y="145"/>
                  </a:lnTo>
                  <a:lnTo>
                    <a:pt x="42" y="145"/>
                  </a:lnTo>
                  <a:lnTo>
                    <a:pt x="61" y="132"/>
                  </a:lnTo>
                  <a:lnTo>
                    <a:pt x="62" y="104"/>
                  </a:lnTo>
                  <a:lnTo>
                    <a:pt x="87" y="74"/>
                  </a:lnTo>
                  <a:lnTo>
                    <a:pt x="108" y="65"/>
                  </a:lnTo>
                  <a:lnTo>
                    <a:pt x="122" y="52"/>
                  </a:lnTo>
                  <a:lnTo>
                    <a:pt x="124" y="53"/>
                  </a:lnTo>
                  <a:lnTo>
                    <a:pt x="150" y="66"/>
                  </a:lnTo>
                  <a:lnTo>
                    <a:pt x="159" y="81"/>
                  </a:lnTo>
                  <a:lnTo>
                    <a:pt x="156" y="96"/>
                  </a:lnTo>
                  <a:lnTo>
                    <a:pt x="181" y="99"/>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10" name="Freeform 211"/>
            <p:cNvSpPr>
              <a:spLocks/>
            </p:cNvSpPr>
            <p:nvPr/>
          </p:nvSpPr>
          <p:spPr bwMode="auto">
            <a:xfrm>
              <a:off x="5058" y="2899"/>
              <a:ext cx="14" cy="17"/>
            </a:xfrm>
            <a:custGeom>
              <a:avLst/>
              <a:gdLst>
                <a:gd name="T0" fmla="*/ 14 w 14"/>
                <a:gd name="T1" fmla="*/ 9 h 17"/>
                <a:gd name="T2" fmla="*/ 14 w 14"/>
                <a:gd name="T3" fmla="*/ 10 h 17"/>
                <a:gd name="T4" fmla="*/ 14 w 14"/>
                <a:gd name="T5" fmla="*/ 10 h 17"/>
                <a:gd name="T6" fmla="*/ 14 w 14"/>
                <a:gd name="T7" fmla="*/ 12 h 17"/>
                <a:gd name="T8" fmla="*/ 13 w 14"/>
                <a:gd name="T9" fmla="*/ 13 h 17"/>
                <a:gd name="T10" fmla="*/ 13 w 14"/>
                <a:gd name="T11" fmla="*/ 14 h 17"/>
                <a:gd name="T12" fmla="*/ 13 w 14"/>
                <a:gd name="T13" fmla="*/ 14 h 17"/>
                <a:gd name="T14" fmla="*/ 13 w 14"/>
                <a:gd name="T15" fmla="*/ 15 h 17"/>
                <a:gd name="T16" fmla="*/ 12 w 14"/>
                <a:gd name="T17" fmla="*/ 15 h 17"/>
                <a:gd name="T18" fmla="*/ 11 w 14"/>
                <a:gd name="T19" fmla="*/ 16 h 17"/>
                <a:gd name="T20" fmla="*/ 11 w 14"/>
                <a:gd name="T21" fmla="*/ 16 h 17"/>
                <a:gd name="T22" fmla="*/ 10 w 14"/>
                <a:gd name="T23" fmla="*/ 17 h 17"/>
                <a:gd name="T24" fmla="*/ 9 w 14"/>
                <a:gd name="T25" fmla="*/ 17 h 17"/>
                <a:gd name="T26" fmla="*/ 8 w 14"/>
                <a:gd name="T27" fmla="*/ 17 h 17"/>
                <a:gd name="T28" fmla="*/ 7 w 14"/>
                <a:gd name="T29" fmla="*/ 17 h 17"/>
                <a:gd name="T30" fmla="*/ 7 w 14"/>
                <a:gd name="T31" fmla="*/ 17 h 17"/>
                <a:gd name="T32" fmla="*/ 6 w 14"/>
                <a:gd name="T33" fmla="*/ 17 h 17"/>
                <a:gd name="T34" fmla="*/ 6 w 14"/>
                <a:gd name="T35" fmla="*/ 17 h 17"/>
                <a:gd name="T36" fmla="*/ 5 w 14"/>
                <a:gd name="T37" fmla="*/ 16 h 17"/>
                <a:gd name="T38" fmla="*/ 4 w 14"/>
                <a:gd name="T39" fmla="*/ 16 h 17"/>
                <a:gd name="T40" fmla="*/ 4 w 14"/>
                <a:gd name="T41" fmla="*/ 16 h 17"/>
                <a:gd name="T42" fmla="*/ 3 w 14"/>
                <a:gd name="T43" fmla="*/ 15 h 17"/>
                <a:gd name="T44" fmla="*/ 2 w 14"/>
                <a:gd name="T45" fmla="*/ 15 h 17"/>
                <a:gd name="T46" fmla="*/ 2 w 14"/>
                <a:gd name="T47" fmla="*/ 14 h 17"/>
                <a:gd name="T48" fmla="*/ 1 w 14"/>
                <a:gd name="T49" fmla="*/ 13 h 17"/>
                <a:gd name="T50" fmla="*/ 1 w 14"/>
                <a:gd name="T51" fmla="*/ 12 h 17"/>
                <a:gd name="T52" fmla="*/ 1 w 14"/>
                <a:gd name="T53" fmla="*/ 12 h 17"/>
                <a:gd name="T54" fmla="*/ 0 w 14"/>
                <a:gd name="T55" fmla="*/ 10 h 17"/>
                <a:gd name="T56" fmla="*/ 0 w 14"/>
                <a:gd name="T57" fmla="*/ 9 h 17"/>
                <a:gd name="T58" fmla="*/ 0 w 14"/>
                <a:gd name="T59" fmla="*/ 8 h 17"/>
                <a:gd name="T60" fmla="*/ 0 w 14"/>
                <a:gd name="T61" fmla="*/ 7 h 17"/>
                <a:gd name="T62" fmla="*/ 0 w 14"/>
                <a:gd name="T63" fmla="*/ 6 h 17"/>
                <a:gd name="T64" fmla="*/ 0 w 14"/>
                <a:gd name="T65" fmla="*/ 6 h 17"/>
                <a:gd name="T66" fmla="*/ 1 w 14"/>
                <a:gd name="T67" fmla="*/ 5 h 17"/>
                <a:gd name="T68" fmla="*/ 1 w 14"/>
                <a:gd name="T69" fmla="*/ 4 h 17"/>
                <a:gd name="T70" fmla="*/ 2 w 14"/>
                <a:gd name="T71" fmla="*/ 3 h 17"/>
                <a:gd name="T72" fmla="*/ 2 w 14"/>
                <a:gd name="T73" fmla="*/ 3 h 17"/>
                <a:gd name="T74" fmla="*/ 3 w 14"/>
                <a:gd name="T75" fmla="*/ 2 h 17"/>
                <a:gd name="T76" fmla="*/ 3 w 14"/>
                <a:gd name="T77" fmla="*/ 1 h 17"/>
                <a:gd name="T78" fmla="*/ 4 w 14"/>
                <a:gd name="T79" fmla="*/ 1 h 17"/>
                <a:gd name="T80" fmla="*/ 5 w 14"/>
                <a:gd name="T81" fmla="*/ 1 h 17"/>
                <a:gd name="T82" fmla="*/ 6 w 14"/>
                <a:gd name="T83" fmla="*/ 0 h 17"/>
                <a:gd name="T84" fmla="*/ 6 w 14"/>
                <a:gd name="T85" fmla="*/ 0 h 17"/>
                <a:gd name="T86" fmla="*/ 6 w 14"/>
                <a:gd name="T87" fmla="*/ 0 h 17"/>
                <a:gd name="T88" fmla="*/ 7 w 14"/>
                <a:gd name="T89" fmla="*/ 0 h 17"/>
                <a:gd name="T90" fmla="*/ 8 w 14"/>
                <a:gd name="T91" fmla="*/ 0 h 17"/>
                <a:gd name="T92" fmla="*/ 9 w 14"/>
                <a:gd name="T93" fmla="*/ 0 h 17"/>
                <a:gd name="T94" fmla="*/ 10 w 14"/>
                <a:gd name="T95" fmla="*/ 0 h 17"/>
                <a:gd name="T96" fmla="*/ 10 w 14"/>
                <a:gd name="T97" fmla="*/ 0 h 17"/>
                <a:gd name="T98" fmla="*/ 11 w 14"/>
                <a:gd name="T99" fmla="*/ 1 h 17"/>
                <a:gd name="T100" fmla="*/ 12 w 14"/>
                <a:gd name="T101" fmla="*/ 1 h 17"/>
                <a:gd name="T102" fmla="*/ 13 w 14"/>
                <a:gd name="T103" fmla="*/ 2 h 17"/>
                <a:gd name="T104" fmla="*/ 13 w 14"/>
                <a:gd name="T105" fmla="*/ 2 h 17"/>
                <a:gd name="T106" fmla="*/ 13 w 14"/>
                <a:gd name="T107" fmla="*/ 3 h 17"/>
                <a:gd name="T108" fmla="*/ 13 w 14"/>
                <a:gd name="T109" fmla="*/ 4 h 17"/>
                <a:gd name="T110" fmla="*/ 14 w 14"/>
                <a:gd name="T111" fmla="*/ 5 h 17"/>
                <a:gd name="T112" fmla="*/ 14 w 14"/>
                <a:gd name="T113" fmla="*/ 5 h 17"/>
                <a:gd name="T114" fmla="*/ 14 w 14"/>
                <a:gd name="T115" fmla="*/ 6 h 17"/>
                <a:gd name="T116" fmla="*/ 14 w 14"/>
                <a:gd name="T117" fmla="*/ 7 h 17"/>
                <a:gd name="T118" fmla="*/ 14 w 14"/>
                <a:gd name="T11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 h="17">
                  <a:moveTo>
                    <a:pt x="14" y="8"/>
                  </a:moveTo>
                  <a:lnTo>
                    <a:pt x="14" y="8"/>
                  </a:lnTo>
                  <a:lnTo>
                    <a:pt x="14" y="8"/>
                  </a:lnTo>
                  <a:lnTo>
                    <a:pt x="14" y="8"/>
                  </a:lnTo>
                  <a:lnTo>
                    <a:pt x="14" y="9"/>
                  </a:lnTo>
                  <a:lnTo>
                    <a:pt x="14" y="9"/>
                  </a:lnTo>
                  <a:lnTo>
                    <a:pt x="14" y="9"/>
                  </a:lnTo>
                  <a:lnTo>
                    <a:pt x="14" y="9"/>
                  </a:lnTo>
                  <a:lnTo>
                    <a:pt x="14" y="9"/>
                  </a:lnTo>
                  <a:lnTo>
                    <a:pt x="14" y="9"/>
                  </a:lnTo>
                  <a:lnTo>
                    <a:pt x="14" y="9"/>
                  </a:lnTo>
                  <a:lnTo>
                    <a:pt x="14" y="10"/>
                  </a:lnTo>
                  <a:lnTo>
                    <a:pt x="14" y="10"/>
                  </a:lnTo>
                  <a:lnTo>
                    <a:pt x="14" y="10"/>
                  </a:lnTo>
                  <a:lnTo>
                    <a:pt x="14" y="10"/>
                  </a:lnTo>
                  <a:lnTo>
                    <a:pt x="14" y="10"/>
                  </a:lnTo>
                  <a:lnTo>
                    <a:pt x="14" y="10"/>
                  </a:lnTo>
                  <a:lnTo>
                    <a:pt x="14" y="10"/>
                  </a:lnTo>
                  <a:lnTo>
                    <a:pt x="14" y="10"/>
                  </a:lnTo>
                  <a:lnTo>
                    <a:pt x="14" y="12"/>
                  </a:lnTo>
                  <a:lnTo>
                    <a:pt x="14" y="12"/>
                  </a:lnTo>
                  <a:lnTo>
                    <a:pt x="14" y="12"/>
                  </a:lnTo>
                  <a:lnTo>
                    <a:pt x="14" y="12"/>
                  </a:lnTo>
                  <a:lnTo>
                    <a:pt x="14" y="12"/>
                  </a:lnTo>
                  <a:lnTo>
                    <a:pt x="14" y="12"/>
                  </a:lnTo>
                  <a:lnTo>
                    <a:pt x="14" y="12"/>
                  </a:lnTo>
                  <a:lnTo>
                    <a:pt x="14" y="13"/>
                  </a:lnTo>
                  <a:lnTo>
                    <a:pt x="13" y="13"/>
                  </a:lnTo>
                  <a:lnTo>
                    <a:pt x="13" y="13"/>
                  </a:lnTo>
                  <a:lnTo>
                    <a:pt x="13" y="13"/>
                  </a:lnTo>
                  <a:lnTo>
                    <a:pt x="13" y="13"/>
                  </a:lnTo>
                  <a:lnTo>
                    <a:pt x="13" y="13"/>
                  </a:lnTo>
                  <a:lnTo>
                    <a:pt x="13" y="13"/>
                  </a:lnTo>
                  <a:lnTo>
                    <a:pt x="13" y="13"/>
                  </a:lnTo>
                  <a:lnTo>
                    <a:pt x="13" y="14"/>
                  </a:lnTo>
                  <a:lnTo>
                    <a:pt x="13" y="14"/>
                  </a:lnTo>
                  <a:lnTo>
                    <a:pt x="13" y="14"/>
                  </a:lnTo>
                  <a:lnTo>
                    <a:pt x="13" y="14"/>
                  </a:lnTo>
                  <a:lnTo>
                    <a:pt x="13" y="14"/>
                  </a:lnTo>
                  <a:lnTo>
                    <a:pt x="13" y="14"/>
                  </a:lnTo>
                  <a:lnTo>
                    <a:pt x="13" y="14"/>
                  </a:lnTo>
                  <a:lnTo>
                    <a:pt x="13" y="14"/>
                  </a:lnTo>
                  <a:lnTo>
                    <a:pt x="13" y="14"/>
                  </a:lnTo>
                  <a:lnTo>
                    <a:pt x="13" y="15"/>
                  </a:lnTo>
                  <a:lnTo>
                    <a:pt x="13" y="15"/>
                  </a:lnTo>
                  <a:lnTo>
                    <a:pt x="13" y="15"/>
                  </a:lnTo>
                  <a:lnTo>
                    <a:pt x="13" y="15"/>
                  </a:lnTo>
                  <a:lnTo>
                    <a:pt x="13" y="15"/>
                  </a:lnTo>
                  <a:lnTo>
                    <a:pt x="13" y="15"/>
                  </a:lnTo>
                  <a:lnTo>
                    <a:pt x="13" y="15"/>
                  </a:lnTo>
                  <a:lnTo>
                    <a:pt x="12" y="15"/>
                  </a:lnTo>
                  <a:lnTo>
                    <a:pt x="12" y="15"/>
                  </a:lnTo>
                  <a:lnTo>
                    <a:pt x="12" y="15"/>
                  </a:lnTo>
                  <a:lnTo>
                    <a:pt x="12" y="15"/>
                  </a:lnTo>
                  <a:lnTo>
                    <a:pt x="12" y="16"/>
                  </a:lnTo>
                  <a:lnTo>
                    <a:pt x="12" y="16"/>
                  </a:lnTo>
                  <a:lnTo>
                    <a:pt x="12" y="16"/>
                  </a:lnTo>
                  <a:lnTo>
                    <a:pt x="12" y="16"/>
                  </a:lnTo>
                  <a:lnTo>
                    <a:pt x="12" y="16"/>
                  </a:lnTo>
                  <a:lnTo>
                    <a:pt x="11" y="16"/>
                  </a:lnTo>
                  <a:lnTo>
                    <a:pt x="11" y="16"/>
                  </a:lnTo>
                  <a:lnTo>
                    <a:pt x="11" y="16"/>
                  </a:lnTo>
                  <a:lnTo>
                    <a:pt x="11" y="16"/>
                  </a:lnTo>
                  <a:lnTo>
                    <a:pt x="11" y="16"/>
                  </a:lnTo>
                  <a:lnTo>
                    <a:pt x="11" y="16"/>
                  </a:lnTo>
                  <a:lnTo>
                    <a:pt x="11" y="16"/>
                  </a:lnTo>
                  <a:lnTo>
                    <a:pt x="11" y="16"/>
                  </a:lnTo>
                  <a:lnTo>
                    <a:pt x="10" y="16"/>
                  </a:lnTo>
                  <a:lnTo>
                    <a:pt x="10" y="16"/>
                  </a:lnTo>
                  <a:lnTo>
                    <a:pt x="10" y="17"/>
                  </a:lnTo>
                  <a:lnTo>
                    <a:pt x="10" y="17"/>
                  </a:lnTo>
                  <a:lnTo>
                    <a:pt x="10" y="17"/>
                  </a:lnTo>
                  <a:lnTo>
                    <a:pt x="10" y="17"/>
                  </a:lnTo>
                  <a:lnTo>
                    <a:pt x="10" y="17"/>
                  </a:lnTo>
                  <a:lnTo>
                    <a:pt x="9" y="17"/>
                  </a:lnTo>
                  <a:lnTo>
                    <a:pt x="9" y="17"/>
                  </a:lnTo>
                  <a:lnTo>
                    <a:pt x="9" y="17"/>
                  </a:lnTo>
                  <a:lnTo>
                    <a:pt x="9" y="17"/>
                  </a:lnTo>
                  <a:lnTo>
                    <a:pt x="9" y="17"/>
                  </a:lnTo>
                  <a:lnTo>
                    <a:pt x="9" y="17"/>
                  </a:lnTo>
                  <a:lnTo>
                    <a:pt x="9" y="17"/>
                  </a:lnTo>
                  <a:lnTo>
                    <a:pt x="9" y="17"/>
                  </a:lnTo>
                  <a:lnTo>
                    <a:pt x="8" y="17"/>
                  </a:lnTo>
                  <a:lnTo>
                    <a:pt x="8" y="17"/>
                  </a:lnTo>
                  <a:lnTo>
                    <a:pt x="8" y="17"/>
                  </a:lnTo>
                  <a:lnTo>
                    <a:pt x="8" y="17"/>
                  </a:lnTo>
                  <a:lnTo>
                    <a:pt x="8" y="17"/>
                  </a:lnTo>
                  <a:lnTo>
                    <a:pt x="8" y="17"/>
                  </a:lnTo>
                  <a:lnTo>
                    <a:pt x="8" y="17"/>
                  </a:lnTo>
                  <a:lnTo>
                    <a:pt x="7" y="17"/>
                  </a:lnTo>
                  <a:lnTo>
                    <a:pt x="7" y="17"/>
                  </a:lnTo>
                  <a:lnTo>
                    <a:pt x="7" y="17"/>
                  </a:lnTo>
                  <a:lnTo>
                    <a:pt x="7" y="17"/>
                  </a:lnTo>
                  <a:lnTo>
                    <a:pt x="7" y="17"/>
                  </a:lnTo>
                  <a:lnTo>
                    <a:pt x="7" y="17"/>
                  </a:lnTo>
                  <a:lnTo>
                    <a:pt x="7" y="17"/>
                  </a:lnTo>
                  <a:lnTo>
                    <a:pt x="6" y="17"/>
                  </a:lnTo>
                  <a:lnTo>
                    <a:pt x="6" y="17"/>
                  </a:lnTo>
                  <a:lnTo>
                    <a:pt x="6" y="17"/>
                  </a:lnTo>
                  <a:lnTo>
                    <a:pt x="6" y="17"/>
                  </a:lnTo>
                  <a:lnTo>
                    <a:pt x="6" y="17"/>
                  </a:lnTo>
                  <a:lnTo>
                    <a:pt x="6" y="17"/>
                  </a:lnTo>
                  <a:lnTo>
                    <a:pt x="6" y="17"/>
                  </a:lnTo>
                  <a:lnTo>
                    <a:pt x="6" y="17"/>
                  </a:lnTo>
                  <a:lnTo>
                    <a:pt x="6" y="17"/>
                  </a:lnTo>
                  <a:lnTo>
                    <a:pt x="6" y="17"/>
                  </a:lnTo>
                  <a:lnTo>
                    <a:pt x="6" y="17"/>
                  </a:lnTo>
                  <a:lnTo>
                    <a:pt x="6" y="17"/>
                  </a:lnTo>
                  <a:lnTo>
                    <a:pt x="6" y="17"/>
                  </a:lnTo>
                  <a:lnTo>
                    <a:pt x="6" y="17"/>
                  </a:lnTo>
                  <a:lnTo>
                    <a:pt x="5" y="17"/>
                  </a:lnTo>
                  <a:lnTo>
                    <a:pt x="5" y="17"/>
                  </a:lnTo>
                  <a:lnTo>
                    <a:pt x="5" y="16"/>
                  </a:lnTo>
                  <a:lnTo>
                    <a:pt x="5" y="16"/>
                  </a:lnTo>
                  <a:lnTo>
                    <a:pt x="5" y="16"/>
                  </a:lnTo>
                  <a:lnTo>
                    <a:pt x="5" y="16"/>
                  </a:lnTo>
                  <a:lnTo>
                    <a:pt x="5" y="16"/>
                  </a:lnTo>
                  <a:lnTo>
                    <a:pt x="5" y="16"/>
                  </a:lnTo>
                  <a:lnTo>
                    <a:pt x="4" y="16"/>
                  </a:lnTo>
                  <a:lnTo>
                    <a:pt x="4" y="16"/>
                  </a:lnTo>
                  <a:lnTo>
                    <a:pt x="4" y="16"/>
                  </a:lnTo>
                  <a:lnTo>
                    <a:pt x="4" y="16"/>
                  </a:lnTo>
                  <a:lnTo>
                    <a:pt x="4" y="16"/>
                  </a:lnTo>
                  <a:lnTo>
                    <a:pt x="4" y="16"/>
                  </a:lnTo>
                  <a:lnTo>
                    <a:pt x="4" y="16"/>
                  </a:lnTo>
                  <a:lnTo>
                    <a:pt x="4" y="16"/>
                  </a:lnTo>
                  <a:lnTo>
                    <a:pt x="3" y="16"/>
                  </a:lnTo>
                  <a:lnTo>
                    <a:pt x="3" y="15"/>
                  </a:lnTo>
                  <a:lnTo>
                    <a:pt x="3" y="15"/>
                  </a:lnTo>
                  <a:lnTo>
                    <a:pt x="3" y="15"/>
                  </a:lnTo>
                  <a:lnTo>
                    <a:pt x="3" y="15"/>
                  </a:lnTo>
                  <a:lnTo>
                    <a:pt x="3" y="15"/>
                  </a:lnTo>
                  <a:lnTo>
                    <a:pt x="3" y="15"/>
                  </a:lnTo>
                  <a:lnTo>
                    <a:pt x="3" y="15"/>
                  </a:lnTo>
                  <a:lnTo>
                    <a:pt x="3" y="15"/>
                  </a:lnTo>
                  <a:lnTo>
                    <a:pt x="2" y="15"/>
                  </a:lnTo>
                  <a:lnTo>
                    <a:pt x="2" y="15"/>
                  </a:lnTo>
                  <a:lnTo>
                    <a:pt x="2" y="15"/>
                  </a:lnTo>
                  <a:lnTo>
                    <a:pt x="2" y="14"/>
                  </a:lnTo>
                  <a:lnTo>
                    <a:pt x="2" y="14"/>
                  </a:lnTo>
                  <a:lnTo>
                    <a:pt x="2" y="14"/>
                  </a:lnTo>
                  <a:lnTo>
                    <a:pt x="2" y="14"/>
                  </a:lnTo>
                  <a:lnTo>
                    <a:pt x="2" y="14"/>
                  </a:lnTo>
                  <a:lnTo>
                    <a:pt x="2" y="14"/>
                  </a:lnTo>
                  <a:lnTo>
                    <a:pt x="2" y="14"/>
                  </a:lnTo>
                  <a:lnTo>
                    <a:pt x="2" y="14"/>
                  </a:lnTo>
                  <a:lnTo>
                    <a:pt x="1" y="14"/>
                  </a:lnTo>
                  <a:lnTo>
                    <a:pt x="1" y="13"/>
                  </a:lnTo>
                  <a:lnTo>
                    <a:pt x="1" y="13"/>
                  </a:lnTo>
                  <a:lnTo>
                    <a:pt x="1" y="13"/>
                  </a:lnTo>
                  <a:lnTo>
                    <a:pt x="1" y="13"/>
                  </a:lnTo>
                  <a:lnTo>
                    <a:pt x="1" y="13"/>
                  </a:lnTo>
                  <a:lnTo>
                    <a:pt x="1" y="13"/>
                  </a:lnTo>
                  <a:lnTo>
                    <a:pt x="1" y="13"/>
                  </a:lnTo>
                  <a:lnTo>
                    <a:pt x="1" y="13"/>
                  </a:lnTo>
                  <a:lnTo>
                    <a:pt x="1" y="12"/>
                  </a:lnTo>
                  <a:lnTo>
                    <a:pt x="1" y="12"/>
                  </a:lnTo>
                  <a:lnTo>
                    <a:pt x="1" y="12"/>
                  </a:lnTo>
                  <a:lnTo>
                    <a:pt x="1" y="12"/>
                  </a:lnTo>
                  <a:lnTo>
                    <a:pt x="1" y="12"/>
                  </a:lnTo>
                  <a:lnTo>
                    <a:pt x="1" y="12"/>
                  </a:lnTo>
                  <a:lnTo>
                    <a:pt x="1" y="12"/>
                  </a:lnTo>
                  <a:lnTo>
                    <a:pt x="0" y="10"/>
                  </a:lnTo>
                  <a:lnTo>
                    <a:pt x="0" y="10"/>
                  </a:lnTo>
                  <a:lnTo>
                    <a:pt x="0" y="10"/>
                  </a:lnTo>
                  <a:lnTo>
                    <a:pt x="0" y="10"/>
                  </a:lnTo>
                  <a:lnTo>
                    <a:pt x="0" y="10"/>
                  </a:lnTo>
                  <a:lnTo>
                    <a:pt x="0" y="10"/>
                  </a:lnTo>
                  <a:lnTo>
                    <a:pt x="0" y="10"/>
                  </a:lnTo>
                  <a:lnTo>
                    <a:pt x="0" y="10"/>
                  </a:lnTo>
                  <a:lnTo>
                    <a:pt x="0" y="9"/>
                  </a:lnTo>
                  <a:lnTo>
                    <a:pt x="0" y="9"/>
                  </a:lnTo>
                  <a:lnTo>
                    <a:pt x="0" y="9"/>
                  </a:lnTo>
                  <a:lnTo>
                    <a:pt x="0" y="9"/>
                  </a:lnTo>
                  <a:lnTo>
                    <a:pt x="0" y="9"/>
                  </a:lnTo>
                  <a:lnTo>
                    <a:pt x="0" y="9"/>
                  </a:lnTo>
                  <a:lnTo>
                    <a:pt x="0" y="9"/>
                  </a:lnTo>
                  <a:lnTo>
                    <a:pt x="0" y="8"/>
                  </a:lnTo>
                  <a:lnTo>
                    <a:pt x="0" y="8"/>
                  </a:lnTo>
                  <a:lnTo>
                    <a:pt x="0" y="8"/>
                  </a:lnTo>
                  <a:lnTo>
                    <a:pt x="0" y="8"/>
                  </a:lnTo>
                  <a:lnTo>
                    <a:pt x="0" y="8"/>
                  </a:lnTo>
                  <a:lnTo>
                    <a:pt x="0" y="8"/>
                  </a:lnTo>
                  <a:lnTo>
                    <a:pt x="0" y="8"/>
                  </a:lnTo>
                  <a:lnTo>
                    <a:pt x="0" y="7"/>
                  </a:lnTo>
                  <a:lnTo>
                    <a:pt x="0" y="7"/>
                  </a:lnTo>
                  <a:lnTo>
                    <a:pt x="0" y="7"/>
                  </a:lnTo>
                  <a:lnTo>
                    <a:pt x="0" y="7"/>
                  </a:lnTo>
                  <a:lnTo>
                    <a:pt x="0" y="7"/>
                  </a:lnTo>
                  <a:lnTo>
                    <a:pt x="0" y="7"/>
                  </a:lnTo>
                  <a:lnTo>
                    <a:pt x="0" y="7"/>
                  </a:lnTo>
                  <a:lnTo>
                    <a:pt x="0" y="6"/>
                  </a:lnTo>
                  <a:lnTo>
                    <a:pt x="0" y="6"/>
                  </a:lnTo>
                  <a:lnTo>
                    <a:pt x="0" y="6"/>
                  </a:lnTo>
                  <a:lnTo>
                    <a:pt x="0" y="6"/>
                  </a:lnTo>
                  <a:lnTo>
                    <a:pt x="0" y="6"/>
                  </a:lnTo>
                  <a:lnTo>
                    <a:pt x="0" y="6"/>
                  </a:lnTo>
                  <a:lnTo>
                    <a:pt x="0" y="6"/>
                  </a:lnTo>
                  <a:lnTo>
                    <a:pt x="0" y="5"/>
                  </a:lnTo>
                  <a:lnTo>
                    <a:pt x="1" y="5"/>
                  </a:lnTo>
                  <a:lnTo>
                    <a:pt x="1" y="5"/>
                  </a:lnTo>
                  <a:lnTo>
                    <a:pt x="1" y="5"/>
                  </a:lnTo>
                  <a:lnTo>
                    <a:pt x="1" y="5"/>
                  </a:lnTo>
                  <a:lnTo>
                    <a:pt x="1" y="5"/>
                  </a:lnTo>
                  <a:lnTo>
                    <a:pt x="1" y="5"/>
                  </a:lnTo>
                  <a:lnTo>
                    <a:pt x="1" y="5"/>
                  </a:lnTo>
                  <a:lnTo>
                    <a:pt x="1" y="4"/>
                  </a:lnTo>
                  <a:lnTo>
                    <a:pt x="1" y="4"/>
                  </a:lnTo>
                  <a:lnTo>
                    <a:pt x="1" y="4"/>
                  </a:lnTo>
                  <a:lnTo>
                    <a:pt x="1" y="4"/>
                  </a:lnTo>
                  <a:lnTo>
                    <a:pt x="1" y="4"/>
                  </a:lnTo>
                  <a:lnTo>
                    <a:pt x="1" y="4"/>
                  </a:lnTo>
                  <a:lnTo>
                    <a:pt x="1" y="4"/>
                  </a:lnTo>
                  <a:lnTo>
                    <a:pt x="1" y="4"/>
                  </a:lnTo>
                  <a:lnTo>
                    <a:pt x="1" y="3"/>
                  </a:lnTo>
                  <a:lnTo>
                    <a:pt x="2" y="3"/>
                  </a:lnTo>
                  <a:lnTo>
                    <a:pt x="2" y="3"/>
                  </a:lnTo>
                  <a:lnTo>
                    <a:pt x="2" y="3"/>
                  </a:lnTo>
                  <a:lnTo>
                    <a:pt x="2" y="3"/>
                  </a:lnTo>
                  <a:lnTo>
                    <a:pt x="2" y="3"/>
                  </a:lnTo>
                  <a:lnTo>
                    <a:pt x="2" y="3"/>
                  </a:lnTo>
                  <a:lnTo>
                    <a:pt x="2" y="3"/>
                  </a:lnTo>
                  <a:lnTo>
                    <a:pt x="2" y="3"/>
                  </a:lnTo>
                  <a:lnTo>
                    <a:pt x="2" y="2"/>
                  </a:lnTo>
                  <a:lnTo>
                    <a:pt x="2" y="2"/>
                  </a:lnTo>
                  <a:lnTo>
                    <a:pt x="2" y="2"/>
                  </a:lnTo>
                  <a:lnTo>
                    <a:pt x="3" y="2"/>
                  </a:lnTo>
                  <a:lnTo>
                    <a:pt x="3" y="2"/>
                  </a:lnTo>
                  <a:lnTo>
                    <a:pt x="3" y="2"/>
                  </a:lnTo>
                  <a:lnTo>
                    <a:pt x="3" y="2"/>
                  </a:lnTo>
                  <a:lnTo>
                    <a:pt x="3" y="2"/>
                  </a:lnTo>
                  <a:lnTo>
                    <a:pt x="3" y="2"/>
                  </a:lnTo>
                  <a:lnTo>
                    <a:pt x="3" y="2"/>
                  </a:lnTo>
                  <a:lnTo>
                    <a:pt x="3" y="1"/>
                  </a:lnTo>
                  <a:lnTo>
                    <a:pt x="3" y="1"/>
                  </a:lnTo>
                  <a:lnTo>
                    <a:pt x="4" y="1"/>
                  </a:lnTo>
                  <a:lnTo>
                    <a:pt x="4" y="1"/>
                  </a:lnTo>
                  <a:lnTo>
                    <a:pt x="4" y="1"/>
                  </a:lnTo>
                  <a:lnTo>
                    <a:pt x="4" y="1"/>
                  </a:lnTo>
                  <a:lnTo>
                    <a:pt x="4" y="1"/>
                  </a:lnTo>
                  <a:lnTo>
                    <a:pt x="4" y="1"/>
                  </a:lnTo>
                  <a:lnTo>
                    <a:pt x="4" y="1"/>
                  </a:lnTo>
                  <a:lnTo>
                    <a:pt x="4" y="1"/>
                  </a:lnTo>
                  <a:lnTo>
                    <a:pt x="5" y="1"/>
                  </a:lnTo>
                  <a:lnTo>
                    <a:pt x="5" y="1"/>
                  </a:lnTo>
                  <a:lnTo>
                    <a:pt x="5" y="1"/>
                  </a:lnTo>
                  <a:lnTo>
                    <a:pt x="5" y="1"/>
                  </a:lnTo>
                  <a:lnTo>
                    <a:pt x="5" y="0"/>
                  </a:lnTo>
                  <a:lnTo>
                    <a:pt x="5" y="0"/>
                  </a:lnTo>
                  <a:lnTo>
                    <a:pt x="5" y="0"/>
                  </a:lnTo>
                  <a:lnTo>
                    <a:pt x="5"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7" y="0"/>
                  </a:lnTo>
                  <a:lnTo>
                    <a:pt x="7" y="0"/>
                  </a:lnTo>
                  <a:lnTo>
                    <a:pt x="7" y="0"/>
                  </a:lnTo>
                  <a:lnTo>
                    <a:pt x="7" y="0"/>
                  </a:lnTo>
                  <a:lnTo>
                    <a:pt x="7" y="0"/>
                  </a:lnTo>
                  <a:lnTo>
                    <a:pt x="7" y="0"/>
                  </a:lnTo>
                  <a:lnTo>
                    <a:pt x="7" y="0"/>
                  </a:lnTo>
                  <a:lnTo>
                    <a:pt x="8" y="0"/>
                  </a:lnTo>
                  <a:lnTo>
                    <a:pt x="8" y="0"/>
                  </a:lnTo>
                  <a:lnTo>
                    <a:pt x="8" y="0"/>
                  </a:lnTo>
                  <a:lnTo>
                    <a:pt x="8" y="0"/>
                  </a:lnTo>
                  <a:lnTo>
                    <a:pt x="8" y="0"/>
                  </a:lnTo>
                  <a:lnTo>
                    <a:pt x="8" y="0"/>
                  </a:lnTo>
                  <a:lnTo>
                    <a:pt x="8" y="0"/>
                  </a:lnTo>
                  <a:lnTo>
                    <a:pt x="9" y="0"/>
                  </a:lnTo>
                  <a:lnTo>
                    <a:pt x="9" y="0"/>
                  </a:lnTo>
                  <a:lnTo>
                    <a:pt x="9" y="0"/>
                  </a:lnTo>
                  <a:lnTo>
                    <a:pt x="9" y="0"/>
                  </a:lnTo>
                  <a:lnTo>
                    <a:pt x="9" y="0"/>
                  </a:lnTo>
                  <a:lnTo>
                    <a:pt x="9" y="0"/>
                  </a:lnTo>
                  <a:lnTo>
                    <a:pt x="9" y="0"/>
                  </a:lnTo>
                  <a:lnTo>
                    <a:pt x="9" y="0"/>
                  </a:lnTo>
                  <a:lnTo>
                    <a:pt x="10" y="0"/>
                  </a:lnTo>
                  <a:lnTo>
                    <a:pt x="10" y="0"/>
                  </a:lnTo>
                  <a:lnTo>
                    <a:pt x="10" y="0"/>
                  </a:lnTo>
                  <a:lnTo>
                    <a:pt x="10" y="0"/>
                  </a:lnTo>
                  <a:lnTo>
                    <a:pt x="10" y="0"/>
                  </a:lnTo>
                  <a:lnTo>
                    <a:pt x="10" y="0"/>
                  </a:lnTo>
                  <a:lnTo>
                    <a:pt x="10" y="0"/>
                  </a:lnTo>
                  <a:lnTo>
                    <a:pt x="11" y="1"/>
                  </a:lnTo>
                  <a:lnTo>
                    <a:pt x="11" y="1"/>
                  </a:lnTo>
                  <a:lnTo>
                    <a:pt x="11" y="1"/>
                  </a:lnTo>
                  <a:lnTo>
                    <a:pt x="11" y="1"/>
                  </a:lnTo>
                  <a:lnTo>
                    <a:pt x="11" y="1"/>
                  </a:lnTo>
                  <a:lnTo>
                    <a:pt x="11" y="1"/>
                  </a:lnTo>
                  <a:lnTo>
                    <a:pt x="11" y="1"/>
                  </a:lnTo>
                  <a:lnTo>
                    <a:pt x="11" y="1"/>
                  </a:lnTo>
                  <a:lnTo>
                    <a:pt x="12" y="1"/>
                  </a:lnTo>
                  <a:lnTo>
                    <a:pt x="12" y="1"/>
                  </a:lnTo>
                  <a:lnTo>
                    <a:pt x="12" y="1"/>
                  </a:lnTo>
                  <a:lnTo>
                    <a:pt x="12" y="1"/>
                  </a:lnTo>
                  <a:lnTo>
                    <a:pt x="12" y="1"/>
                  </a:lnTo>
                  <a:lnTo>
                    <a:pt x="12" y="1"/>
                  </a:lnTo>
                  <a:lnTo>
                    <a:pt x="12" y="2"/>
                  </a:lnTo>
                  <a:lnTo>
                    <a:pt x="12" y="2"/>
                  </a:lnTo>
                  <a:lnTo>
                    <a:pt x="12" y="2"/>
                  </a:lnTo>
                  <a:lnTo>
                    <a:pt x="13" y="2"/>
                  </a:lnTo>
                  <a:lnTo>
                    <a:pt x="13" y="2"/>
                  </a:lnTo>
                  <a:lnTo>
                    <a:pt x="13" y="2"/>
                  </a:lnTo>
                  <a:lnTo>
                    <a:pt x="13" y="2"/>
                  </a:lnTo>
                  <a:lnTo>
                    <a:pt x="13" y="2"/>
                  </a:lnTo>
                  <a:lnTo>
                    <a:pt x="13" y="2"/>
                  </a:lnTo>
                  <a:lnTo>
                    <a:pt x="13" y="2"/>
                  </a:lnTo>
                  <a:lnTo>
                    <a:pt x="13" y="3"/>
                  </a:lnTo>
                  <a:lnTo>
                    <a:pt x="13" y="3"/>
                  </a:lnTo>
                  <a:lnTo>
                    <a:pt x="13" y="3"/>
                  </a:lnTo>
                  <a:lnTo>
                    <a:pt x="13" y="3"/>
                  </a:lnTo>
                  <a:lnTo>
                    <a:pt x="13" y="3"/>
                  </a:lnTo>
                  <a:lnTo>
                    <a:pt x="13" y="3"/>
                  </a:lnTo>
                  <a:lnTo>
                    <a:pt x="13" y="3"/>
                  </a:lnTo>
                  <a:lnTo>
                    <a:pt x="13" y="3"/>
                  </a:lnTo>
                  <a:lnTo>
                    <a:pt x="13" y="3"/>
                  </a:lnTo>
                  <a:lnTo>
                    <a:pt x="13" y="4"/>
                  </a:lnTo>
                  <a:lnTo>
                    <a:pt x="13" y="4"/>
                  </a:lnTo>
                  <a:lnTo>
                    <a:pt x="13" y="4"/>
                  </a:lnTo>
                  <a:lnTo>
                    <a:pt x="13" y="4"/>
                  </a:lnTo>
                  <a:lnTo>
                    <a:pt x="13" y="4"/>
                  </a:lnTo>
                  <a:lnTo>
                    <a:pt x="13" y="4"/>
                  </a:lnTo>
                  <a:lnTo>
                    <a:pt x="13" y="4"/>
                  </a:lnTo>
                  <a:lnTo>
                    <a:pt x="14" y="4"/>
                  </a:lnTo>
                  <a:lnTo>
                    <a:pt x="14" y="5"/>
                  </a:lnTo>
                  <a:lnTo>
                    <a:pt x="14" y="5"/>
                  </a:lnTo>
                  <a:lnTo>
                    <a:pt x="14" y="5"/>
                  </a:lnTo>
                  <a:lnTo>
                    <a:pt x="14" y="5"/>
                  </a:lnTo>
                  <a:lnTo>
                    <a:pt x="14" y="5"/>
                  </a:lnTo>
                  <a:lnTo>
                    <a:pt x="14" y="5"/>
                  </a:lnTo>
                  <a:lnTo>
                    <a:pt x="14" y="5"/>
                  </a:lnTo>
                  <a:lnTo>
                    <a:pt x="14" y="5"/>
                  </a:lnTo>
                  <a:lnTo>
                    <a:pt x="14" y="6"/>
                  </a:lnTo>
                  <a:lnTo>
                    <a:pt x="14" y="6"/>
                  </a:lnTo>
                  <a:lnTo>
                    <a:pt x="14" y="6"/>
                  </a:lnTo>
                  <a:lnTo>
                    <a:pt x="14" y="6"/>
                  </a:lnTo>
                  <a:lnTo>
                    <a:pt x="14" y="6"/>
                  </a:lnTo>
                  <a:lnTo>
                    <a:pt x="14" y="6"/>
                  </a:lnTo>
                  <a:lnTo>
                    <a:pt x="14" y="6"/>
                  </a:lnTo>
                  <a:lnTo>
                    <a:pt x="14" y="7"/>
                  </a:lnTo>
                  <a:lnTo>
                    <a:pt x="14" y="7"/>
                  </a:lnTo>
                  <a:lnTo>
                    <a:pt x="14" y="7"/>
                  </a:lnTo>
                  <a:lnTo>
                    <a:pt x="14" y="7"/>
                  </a:lnTo>
                  <a:lnTo>
                    <a:pt x="14" y="7"/>
                  </a:lnTo>
                  <a:lnTo>
                    <a:pt x="14" y="7"/>
                  </a:lnTo>
                  <a:lnTo>
                    <a:pt x="14" y="7"/>
                  </a:lnTo>
                  <a:lnTo>
                    <a:pt x="14" y="8"/>
                  </a:lnTo>
                  <a:lnTo>
                    <a:pt x="14" y="8"/>
                  </a:lnTo>
                  <a:lnTo>
                    <a:pt x="14" y="8"/>
                  </a:lnTo>
                  <a:lnTo>
                    <a:pt x="14" y="8"/>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11" name="Freeform 212"/>
            <p:cNvSpPr>
              <a:spLocks/>
            </p:cNvSpPr>
            <p:nvPr/>
          </p:nvSpPr>
          <p:spPr bwMode="auto">
            <a:xfrm>
              <a:off x="3425" y="3486"/>
              <a:ext cx="15" cy="19"/>
            </a:xfrm>
            <a:custGeom>
              <a:avLst/>
              <a:gdLst>
                <a:gd name="T0" fmla="*/ 15 w 15"/>
                <a:gd name="T1" fmla="*/ 10 h 19"/>
                <a:gd name="T2" fmla="*/ 15 w 15"/>
                <a:gd name="T3" fmla="*/ 12 h 19"/>
                <a:gd name="T4" fmla="*/ 15 w 15"/>
                <a:gd name="T5" fmla="*/ 13 h 19"/>
                <a:gd name="T6" fmla="*/ 15 w 15"/>
                <a:gd name="T7" fmla="*/ 14 h 19"/>
                <a:gd name="T8" fmla="*/ 15 w 15"/>
                <a:gd name="T9" fmla="*/ 14 h 19"/>
                <a:gd name="T10" fmla="*/ 15 w 15"/>
                <a:gd name="T11" fmla="*/ 15 h 19"/>
                <a:gd name="T12" fmla="*/ 14 w 15"/>
                <a:gd name="T13" fmla="*/ 16 h 19"/>
                <a:gd name="T14" fmla="*/ 13 w 15"/>
                <a:gd name="T15" fmla="*/ 17 h 19"/>
                <a:gd name="T16" fmla="*/ 13 w 15"/>
                <a:gd name="T17" fmla="*/ 17 h 19"/>
                <a:gd name="T18" fmla="*/ 12 w 15"/>
                <a:gd name="T19" fmla="*/ 18 h 19"/>
                <a:gd name="T20" fmla="*/ 11 w 15"/>
                <a:gd name="T21" fmla="*/ 18 h 19"/>
                <a:gd name="T22" fmla="*/ 10 w 15"/>
                <a:gd name="T23" fmla="*/ 19 h 19"/>
                <a:gd name="T24" fmla="*/ 9 w 15"/>
                <a:gd name="T25" fmla="*/ 19 h 19"/>
                <a:gd name="T26" fmla="*/ 9 w 15"/>
                <a:gd name="T27" fmla="*/ 19 h 19"/>
                <a:gd name="T28" fmla="*/ 9 w 15"/>
                <a:gd name="T29" fmla="*/ 19 h 19"/>
                <a:gd name="T30" fmla="*/ 8 w 15"/>
                <a:gd name="T31" fmla="*/ 19 h 19"/>
                <a:gd name="T32" fmla="*/ 7 w 15"/>
                <a:gd name="T33" fmla="*/ 19 h 19"/>
                <a:gd name="T34" fmla="*/ 6 w 15"/>
                <a:gd name="T35" fmla="*/ 19 h 19"/>
                <a:gd name="T36" fmla="*/ 5 w 15"/>
                <a:gd name="T37" fmla="*/ 18 h 19"/>
                <a:gd name="T38" fmla="*/ 4 w 15"/>
                <a:gd name="T39" fmla="*/ 18 h 19"/>
                <a:gd name="T40" fmla="*/ 3 w 15"/>
                <a:gd name="T41" fmla="*/ 17 h 19"/>
                <a:gd name="T42" fmla="*/ 2 w 15"/>
                <a:gd name="T43" fmla="*/ 17 h 19"/>
                <a:gd name="T44" fmla="*/ 2 w 15"/>
                <a:gd name="T45" fmla="*/ 16 h 19"/>
                <a:gd name="T46" fmla="*/ 2 w 15"/>
                <a:gd name="T47" fmla="*/ 15 h 19"/>
                <a:gd name="T48" fmla="*/ 1 w 15"/>
                <a:gd name="T49" fmla="*/ 15 h 19"/>
                <a:gd name="T50" fmla="*/ 1 w 15"/>
                <a:gd name="T51" fmla="*/ 14 h 19"/>
                <a:gd name="T52" fmla="*/ 1 w 15"/>
                <a:gd name="T53" fmla="*/ 13 h 19"/>
                <a:gd name="T54" fmla="*/ 0 w 15"/>
                <a:gd name="T55" fmla="*/ 12 h 19"/>
                <a:gd name="T56" fmla="*/ 0 w 15"/>
                <a:gd name="T57" fmla="*/ 10 h 19"/>
                <a:gd name="T58" fmla="*/ 0 w 15"/>
                <a:gd name="T59" fmla="*/ 9 h 19"/>
                <a:gd name="T60" fmla="*/ 0 w 15"/>
                <a:gd name="T61" fmla="*/ 8 h 19"/>
                <a:gd name="T62" fmla="*/ 0 w 15"/>
                <a:gd name="T63" fmla="*/ 7 h 19"/>
                <a:gd name="T64" fmla="*/ 0 w 15"/>
                <a:gd name="T65" fmla="*/ 6 h 19"/>
                <a:gd name="T66" fmla="*/ 1 w 15"/>
                <a:gd name="T67" fmla="*/ 5 h 19"/>
                <a:gd name="T68" fmla="*/ 1 w 15"/>
                <a:gd name="T69" fmla="*/ 5 h 19"/>
                <a:gd name="T70" fmla="*/ 1 w 15"/>
                <a:gd name="T71" fmla="*/ 4 h 19"/>
                <a:gd name="T72" fmla="*/ 2 w 15"/>
                <a:gd name="T73" fmla="*/ 3 h 19"/>
                <a:gd name="T74" fmla="*/ 2 w 15"/>
                <a:gd name="T75" fmla="*/ 2 h 19"/>
                <a:gd name="T76" fmla="*/ 2 w 15"/>
                <a:gd name="T77" fmla="*/ 2 h 19"/>
                <a:gd name="T78" fmla="*/ 3 w 15"/>
                <a:gd name="T79" fmla="*/ 1 h 19"/>
                <a:gd name="T80" fmla="*/ 4 w 15"/>
                <a:gd name="T81" fmla="*/ 1 h 19"/>
                <a:gd name="T82" fmla="*/ 5 w 15"/>
                <a:gd name="T83" fmla="*/ 0 h 19"/>
                <a:gd name="T84" fmla="*/ 6 w 15"/>
                <a:gd name="T85" fmla="*/ 0 h 19"/>
                <a:gd name="T86" fmla="*/ 7 w 15"/>
                <a:gd name="T87" fmla="*/ 0 h 19"/>
                <a:gd name="T88" fmla="*/ 8 w 15"/>
                <a:gd name="T89" fmla="*/ 0 h 19"/>
                <a:gd name="T90" fmla="*/ 9 w 15"/>
                <a:gd name="T91" fmla="*/ 0 h 19"/>
                <a:gd name="T92" fmla="*/ 9 w 15"/>
                <a:gd name="T93" fmla="*/ 0 h 19"/>
                <a:gd name="T94" fmla="*/ 9 w 15"/>
                <a:gd name="T95" fmla="*/ 0 h 19"/>
                <a:gd name="T96" fmla="*/ 10 w 15"/>
                <a:gd name="T97" fmla="*/ 1 h 19"/>
                <a:gd name="T98" fmla="*/ 11 w 15"/>
                <a:gd name="T99" fmla="*/ 1 h 19"/>
                <a:gd name="T100" fmla="*/ 12 w 15"/>
                <a:gd name="T101" fmla="*/ 2 h 19"/>
                <a:gd name="T102" fmla="*/ 13 w 15"/>
                <a:gd name="T103" fmla="*/ 2 h 19"/>
                <a:gd name="T104" fmla="*/ 13 w 15"/>
                <a:gd name="T105" fmla="*/ 3 h 19"/>
                <a:gd name="T106" fmla="*/ 14 w 15"/>
                <a:gd name="T107" fmla="*/ 4 h 19"/>
                <a:gd name="T108" fmla="*/ 15 w 15"/>
                <a:gd name="T109" fmla="*/ 4 h 19"/>
                <a:gd name="T110" fmla="*/ 15 w 15"/>
                <a:gd name="T111" fmla="*/ 5 h 19"/>
                <a:gd name="T112" fmla="*/ 15 w 15"/>
                <a:gd name="T113" fmla="*/ 6 h 19"/>
                <a:gd name="T114" fmla="*/ 15 w 15"/>
                <a:gd name="T115" fmla="*/ 7 h 19"/>
                <a:gd name="T116" fmla="*/ 15 w 15"/>
                <a:gd name="T117" fmla="*/ 8 h 19"/>
                <a:gd name="T118" fmla="*/ 15 w 15"/>
                <a:gd name="T119"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 h="19">
                  <a:moveTo>
                    <a:pt x="15" y="9"/>
                  </a:moveTo>
                  <a:lnTo>
                    <a:pt x="15" y="9"/>
                  </a:lnTo>
                  <a:lnTo>
                    <a:pt x="15" y="9"/>
                  </a:lnTo>
                  <a:lnTo>
                    <a:pt x="15" y="9"/>
                  </a:lnTo>
                  <a:lnTo>
                    <a:pt x="15" y="10"/>
                  </a:lnTo>
                  <a:lnTo>
                    <a:pt x="15" y="10"/>
                  </a:lnTo>
                  <a:lnTo>
                    <a:pt x="15" y="10"/>
                  </a:lnTo>
                  <a:lnTo>
                    <a:pt x="15" y="10"/>
                  </a:lnTo>
                  <a:lnTo>
                    <a:pt x="15" y="10"/>
                  </a:lnTo>
                  <a:lnTo>
                    <a:pt x="15" y="10"/>
                  </a:lnTo>
                  <a:lnTo>
                    <a:pt x="15" y="12"/>
                  </a:lnTo>
                  <a:lnTo>
                    <a:pt x="15" y="12"/>
                  </a:lnTo>
                  <a:lnTo>
                    <a:pt x="15" y="12"/>
                  </a:lnTo>
                  <a:lnTo>
                    <a:pt x="15" y="12"/>
                  </a:lnTo>
                  <a:lnTo>
                    <a:pt x="15" y="12"/>
                  </a:lnTo>
                  <a:lnTo>
                    <a:pt x="15" y="12"/>
                  </a:lnTo>
                  <a:lnTo>
                    <a:pt x="15" y="12"/>
                  </a:lnTo>
                  <a:lnTo>
                    <a:pt x="15" y="13"/>
                  </a:lnTo>
                  <a:lnTo>
                    <a:pt x="15" y="13"/>
                  </a:lnTo>
                  <a:lnTo>
                    <a:pt x="15" y="13"/>
                  </a:lnTo>
                  <a:lnTo>
                    <a:pt x="15" y="13"/>
                  </a:lnTo>
                  <a:lnTo>
                    <a:pt x="15" y="13"/>
                  </a:lnTo>
                  <a:lnTo>
                    <a:pt x="15" y="13"/>
                  </a:lnTo>
                  <a:lnTo>
                    <a:pt x="15" y="14"/>
                  </a:lnTo>
                  <a:lnTo>
                    <a:pt x="15" y="14"/>
                  </a:lnTo>
                  <a:lnTo>
                    <a:pt x="15" y="14"/>
                  </a:lnTo>
                  <a:lnTo>
                    <a:pt x="15" y="14"/>
                  </a:lnTo>
                  <a:lnTo>
                    <a:pt x="15" y="14"/>
                  </a:lnTo>
                  <a:lnTo>
                    <a:pt x="15" y="14"/>
                  </a:lnTo>
                  <a:lnTo>
                    <a:pt x="15" y="14"/>
                  </a:lnTo>
                  <a:lnTo>
                    <a:pt x="15" y="15"/>
                  </a:lnTo>
                  <a:lnTo>
                    <a:pt x="15" y="15"/>
                  </a:lnTo>
                  <a:lnTo>
                    <a:pt x="15" y="15"/>
                  </a:lnTo>
                  <a:lnTo>
                    <a:pt x="15" y="15"/>
                  </a:lnTo>
                  <a:lnTo>
                    <a:pt x="15" y="15"/>
                  </a:lnTo>
                  <a:lnTo>
                    <a:pt x="15" y="15"/>
                  </a:lnTo>
                  <a:lnTo>
                    <a:pt x="15" y="15"/>
                  </a:lnTo>
                  <a:lnTo>
                    <a:pt x="14" y="15"/>
                  </a:lnTo>
                  <a:lnTo>
                    <a:pt x="14" y="16"/>
                  </a:lnTo>
                  <a:lnTo>
                    <a:pt x="14" y="16"/>
                  </a:lnTo>
                  <a:lnTo>
                    <a:pt x="14" y="16"/>
                  </a:lnTo>
                  <a:lnTo>
                    <a:pt x="14" y="16"/>
                  </a:lnTo>
                  <a:lnTo>
                    <a:pt x="14" y="16"/>
                  </a:lnTo>
                  <a:lnTo>
                    <a:pt x="14" y="16"/>
                  </a:lnTo>
                  <a:lnTo>
                    <a:pt x="14" y="16"/>
                  </a:lnTo>
                  <a:lnTo>
                    <a:pt x="14" y="16"/>
                  </a:lnTo>
                  <a:lnTo>
                    <a:pt x="14" y="17"/>
                  </a:lnTo>
                  <a:lnTo>
                    <a:pt x="13" y="17"/>
                  </a:lnTo>
                  <a:lnTo>
                    <a:pt x="13" y="17"/>
                  </a:lnTo>
                  <a:lnTo>
                    <a:pt x="13" y="17"/>
                  </a:lnTo>
                  <a:lnTo>
                    <a:pt x="13" y="17"/>
                  </a:lnTo>
                  <a:lnTo>
                    <a:pt x="13" y="17"/>
                  </a:lnTo>
                  <a:lnTo>
                    <a:pt x="13" y="17"/>
                  </a:lnTo>
                  <a:lnTo>
                    <a:pt x="13" y="17"/>
                  </a:lnTo>
                  <a:lnTo>
                    <a:pt x="13" y="17"/>
                  </a:lnTo>
                  <a:lnTo>
                    <a:pt x="13" y="17"/>
                  </a:lnTo>
                  <a:lnTo>
                    <a:pt x="12" y="18"/>
                  </a:lnTo>
                  <a:lnTo>
                    <a:pt x="12" y="18"/>
                  </a:lnTo>
                  <a:lnTo>
                    <a:pt x="12" y="18"/>
                  </a:lnTo>
                  <a:lnTo>
                    <a:pt x="12" y="18"/>
                  </a:lnTo>
                  <a:lnTo>
                    <a:pt x="12" y="18"/>
                  </a:lnTo>
                  <a:lnTo>
                    <a:pt x="12" y="18"/>
                  </a:lnTo>
                  <a:lnTo>
                    <a:pt x="12" y="18"/>
                  </a:lnTo>
                  <a:lnTo>
                    <a:pt x="11" y="18"/>
                  </a:lnTo>
                  <a:lnTo>
                    <a:pt x="11" y="18"/>
                  </a:lnTo>
                  <a:lnTo>
                    <a:pt x="11" y="18"/>
                  </a:lnTo>
                  <a:lnTo>
                    <a:pt x="11" y="18"/>
                  </a:lnTo>
                  <a:lnTo>
                    <a:pt x="11" y="18"/>
                  </a:lnTo>
                  <a:lnTo>
                    <a:pt x="11" y="18"/>
                  </a:lnTo>
                  <a:lnTo>
                    <a:pt x="11" y="18"/>
                  </a:lnTo>
                  <a:lnTo>
                    <a:pt x="10" y="19"/>
                  </a:lnTo>
                  <a:lnTo>
                    <a:pt x="10" y="19"/>
                  </a:lnTo>
                  <a:lnTo>
                    <a:pt x="10" y="19"/>
                  </a:lnTo>
                  <a:lnTo>
                    <a:pt x="10" y="19"/>
                  </a:lnTo>
                  <a:lnTo>
                    <a:pt x="10" y="19"/>
                  </a:lnTo>
                  <a:lnTo>
                    <a:pt x="10" y="19"/>
                  </a:lnTo>
                  <a:lnTo>
                    <a:pt x="10" y="19"/>
                  </a:lnTo>
                  <a:lnTo>
                    <a:pt x="9" y="19"/>
                  </a:lnTo>
                  <a:lnTo>
                    <a:pt x="9" y="19"/>
                  </a:lnTo>
                  <a:lnTo>
                    <a:pt x="9" y="19"/>
                  </a:lnTo>
                  <a:lnTo>
                    <a:pt x="9" y="19"/>
                  </a:lnTo>
                  <a:lnTo>
                    <a:pt x="9" y="19"/>
                  </a:lnTo>
                  <a:lnTo>
                    <a:pt x="9" y="19"/>
                  </a:lnTo>
                  <a:lnTo>
                    <a:pt x="9" y="19"/>
                  </a:lnTo>
                  <a:lnTo>
                    <a:pt x="9" y="19"/>
                  </a:lnTo>
                  <a:lnTo>
                    <a:pt x="9" y="19"/>
                  </a:lnTo>
                  <a:lnTo>
                    <a:pt x="9" y="19"/>
                  </a:lnTo>
                  <a:lnTo>
                    <a:pt x="9" y="19"/>
                  </a:lnTo>
                  <a:lnTo>
                    <a:pt x="9" y="19"/>
                  </a:lnTo>
                  <a:lnTo>
                    <a:pt x="9" y="19"/>
                  </a:lnTo>
                  <a:lnTo>
                    <a:pt x="8" y="19"/>
                  </a:lnTo>
                  <a:lnTo>
                    <a:pt x="8" y="19"/>
                  </a:lnTo>
                  <a:lnTo>
                    <a:pt x="8" y="19"/>
                  </a:lnTo>
                  <a:lnTo>
                    <a:pt x="8" y="19"/>
                  </a:lnTo>
                  <a:lnTo>
                    <a:pt x="8" y="19"/>
                  </a:lnTo>
                  <a:lnTo>
                    <a:pt x="8" y="19"/>
                  </a:lnTo>
                  <a:lnTo>
                    <a:pt x="7" y="19"/>
                  </a:lnTo>
                  <a:lnTo>
                    <a:pt x="7" y="19"/>
                  </a:lnTo>
                  <a:lnTo>
                    <a:pt x="7" y="19"/>
                  </a:lnTo>
                  <a:lnTo>
                    <a:pt x="7" y="19"/>
                  </a:lnTo>
                  <a:lnTo>
                    <a:pt x="7" y="19"/>
                  </a:lnTo>
                  <a:lnTo>
                    <a:pt x="7" y="19"/>
                  </a:lnTo>
                  <a:lnTo>
                    <a:pt x="7" y="19"/>
                  </a:lnTo>
                  <a:lnTo>
                    <a:pt x="6" y="19"/>
                  </a:lnTo>
                  <a:lnTo>
                    <a:pt x="6" y="19"/>
                  </a:lnTo>
                  <a:lnTo>
                    <a:pt x="6" y="19"/>
                  </a:lnTo>
                  <a:lnTo>
                    <a:pt x="6" y="19"/>
                  </a:lnTo>
                  <a:lnTo>
                    <a:pt x="6" y="19"/>
                  </a:lnTo>
                  <a:lnTo>
                    <a:pt x="6" y="19"/>
                  </a:lnTo>
                  <a:lnTo>
                    <a:pt x="5" y="19"/>
                  </a:lnTo>
                  <a:lnTo>
                    <a:pt x="5" y="19"/>
                  </a:lnTo>
                  <a:lnTo>
                    <a:pt x="5" y="18"/>
                  </a:lnTo>
                  <a:lnTo>
                    <a:pt x="5" y="18"/>
                  </a:lnTo>
                  <a:lnTo>
                    <a:pt x="5" y="18"/>
                  </a:lnTo>
                  <a:lnTo>
                    <a:pt x="5" y="18"/>
                  </a:lnTo>
                  <a:lnTo>
                    <a:pt x="5" y="18"/>
                  </a:lnTo>
                  <a:lnTo>
                    <a:pt x="4" y="18"/>
                  </a:lnTo>
                  <a:lnTo>
                    <a:pt x="4" y="18"/>
                  </a:lnTo>
                  <a:lnTo>
                    <a:pt x="4" y="18"/>
                  </a:lnTo>
                  <a:lnTo>
                    <a:pt x="4" y="18"/>
                  </a:lnTo>
                  <a:lnTo>
                    <a:pt x="4" y="18"/>
                  </a:lnTo>
                  <a:lnTo>
                    <a:pt x="4" y="18"/>
                  </a:lnTo>
                  <a:lnTo>
                    <a:pt x="4" y="18"/>
                  </a:lnTo>
                  <a:lnTo>
                    <a:pt x="3" y="18"/>
                  </a:lnTo>
                  <a:lnTo>
                    <a:pt x="3" y="18"/>
                  </a:lnTo>
                  <a:lnTo>
                    <a:pt x="3" y="17"/>
                  </a:lnTo>
                  <a:lnTo>
                    <a:pt x="3" y="17"/>
                  </a:lnTo>
                  <a:lnTo>
                    <a:pt x="3" y="17"/>
                  </a:lnTo>
                  <a:lnTo>
                    <a:pt x="3" y="17"/>
                  </a:lnTo>
                  <a:lnTo>
                    <a:pt x="3" y="17"/>
                  </a:lnTo>
                  <a:lnTo>
                    <a:pt x="3" y="17"/>
                  </a:lnTo>
                  <a:lnTo>
                    <a:pt x="2" y="17"/>
                  </a:lnTo>
                  <a:lnTo>
                    <a:pt x="2" y="17"/>
                  </a:lnTo>
                  <a:lnTo>
                    <a:pt x="2" y="17"/>
                  </a:lnTo>
                  <a:lnTo>
                    <a:pt x="2" y="17"/>
                  </a:lnTo>
                  <a:lnTo>
                    <a:pt x="2" y="16"/>
                  </a:lnTo>
                  <a:lnTo>
                    <a:pt x="2" y="16"/>
                  </a:lnTo>
                  <a:lnTo>
                    <a:pt x="2" y="16"/>
                  </a:lnTo>
                  <a:lnTo>
                    <a:pt x="2" y="16"/>
                  </a:lnTo>
                  <a:lnTo>
                    <a:pt x="2" y="16"/>
                  </a:lnTo>
                  <a:lnTo>
                    <a:pt x="2" y="16"/>
                  </a:lnTo>
                  <a:lnTo>
                    <a:pt x="2" y="16"/>
                  </a:lnTo>
                  <a:lnTo>
                    <a:pt x="2" y="16"/>
                  </a:lnTo>
                  <a:lnTo>
                    <a:pt x="2" y="15"/>
                  </a:lnTo>
                  <a:lnTo>
                    <a:pt x="2" y="15"/>
                  </a:lnTo>
                  <a:lnTo>
                    <a:pt x="2" y="15"/>
                  </a:lnTo>
                  <a:lnTo>
                    <a:pt x="2" y="15"/>
                  </a:lnTo>
                  <a:lnTo>
                    <a:pt x="2" y="15"/>
                  </a:lnTo>
                  <a:lnTo>
                    <a:pt x="2" y="15"/>
                  </a:lnTo>
                  <a:lnTo>
                    <a:pt x="1" y="15"/>
                  </a:lnTo>
                  <a:lnTo>
                    <a:pt x="1" y="15"/>
                  </a:lnTo>
                  <a:lnTo>
                    <a:pt x="1" y="14"/>
                  </a:lnTo>
                  <a:lnTo>
                    <a:pt x="1" y="14"/>
                  </a:lnTo>
                  <a:lnTo>
                    <a:pt x="1" y="14"/>
                  </a:lnTo>
                  <a:lnTo>
                    <a:pt x="1" y="14"/>
                  </a:lnTo>
                  <a:lnTo>
                    <a:pt x="1" y="14"/>
                  </a:lnTo>
                  <a:lnTo>
                    <a:pt x="1" y="14"/>
                  </a:lnTo>
                  <a:lnTo>
                    <a:pt x="1" y="14"/>
                  </a:lnTo>
                  <a:lnTo>
                    <a:pt x="1" y="13"/>
                  </a:lnTo>
                  <a:lnTo>
                    <a:pt x="1" y="13"/>
                  </a:lnTo>
                  <a:lnTo>
                    <a:pt x="1" y="13"/>
                  </a:lnTo>
                  <a:lnTo>
                    <a:pt x="1" y="13"/>
                  </a:lnTo>
                  <a:lnTo>
                    <a:pt x="1" y="13"/>
                  </a:lnTo>
                  <a:lnTo>
                    <a:pt x="1" y="13"/>
                  </a:lnTo>
                  <a:lnTo>
                    <a:pt x="0" y="12"/>
                  </a:lnTo>
                  <a:lnTo>
                    <a:pt x="0" y="12"/>
                  </a:lnTo>
                  <a:lnTo>
                    <a:pt x="0" y="12"/>
                  </a:lnTo>
                  <a:lnTo>
                    <a:pt x="0" y="12"/>
                  </a:lnTo>
                  <a:lnTo>
                    <a:pt x="0" y="12"/>
                  </a:lnTo>
                  <a:lnTo>
                    <a:pt x="0" y="12"/>
                  </a:lnTo>
                  <a:lnTo>
                    <a:pt x="0" y="12"/>
                  </a:lnTo>
                  <a:lnTo>
                    <a:pt x="0" y="10"/>
                  </a:lnTo>
                  <a:lnTo>
                    <a:pt x="0" y="10"/>
                  </a:lnTo>
                  <a:lnTo>
                    <a:pt x="0" y="10"/>
                  </a:lnTo>
                  <a:lnTo>
                    <a:pt x="0" y="10"/>
                  </a:lnTo>
                  <a:lnTo>
                    <a:pt x="0" y="10"/>
                  </a:lnTo>
                  <a:lnTo>
                    <a:pt x="0" y="10"/>
                  </a:lnTo>
                  <a:lnTo>
                    <a:pt x="0" y="9"/>
                  </a:lnTo>
                  <a:lnTo>
                    <a:pt x="0" y="9"/>
                  </a:lnTo>
                  <a:lnTo>
                    <a:pt x="0" y="9"/>
                  </a:lnTo>
                  <a:lnTo>
                    <a:pt x="0" y="9"/>
                  </a:lnTo>
                  <a:lnTo>
                    <a:pt x="0" y="9"/>
                  </a:lnTo>
                  <a:lnTo>
                    <a:pt x="0" y="9"/>
                  </a:lnTo>
                  <a:lnTo>
                    <a:pt x="0" y="9"/>
                  </a:lnTo>
                  <a:lnTo>
                    <a:pt x="0" y="8"/>
                  </a:lnTo>
                  <a:lnTo>
                    <a:pt x="0" y="8"/>
                  </a:lnTo>
                  <a:lnTo>
                    <a:pt x="0" y="8"/>
                  </a:lnTo>
                  <a:lnTo>
                    <a:pt x="0" y="8"/>
                  </a:lnTo>
                  <a:lnTo>
                    <a:pt x="0" y="8"/>
                  </a:lnTo>
                  <a:lnTo>
                    <a:pt x="0" y="8"/>
                  </a:lnTo>
                  <a:lnTo>
                    <a:pt x="0" y="7"/>
                  </a:lnTo>
                  <a:lnTo>
                    <a:pt x="0" y="7"/>
                  </a:lnTo>
                  <a:lnTo>
                    <a:pt x="0" y="7"/>
                  </a:lnTo>
                  <a:lnTo>
                    <a:pt x="0" y="7"/>
                  </a:lnTo>
                  <a:lnTo>
                    <a:pt x="0" y="7"/>
                  </a:lnTo>
                  <a:lnTo>
                    <a:pt x="0" y="7"/>
                  </a:lnTo>
                  <a:lnTo>
                    <a:pt x="0" y="6"/>
                  </a:lnTo>
                  <a:lnTo>
                    <a:pt x="0" y="6"/>
                  </a:lnTo>
                  <a:lnTo>
                    <a:pt x="0" y="6"/>
                  </a:lnTo>
                  <a:lnTo>
                    <a:pt x="0" y="6"/>
                  </a:lnTo>
                  <a:lnTo>
                    <a:pt x="0" y="6"/>
                  </a:lnTo>
                  <a:lnTo>
                    <a:pt x="0" y="6"/>
                  </a:lnTo>
                  <a:lnTo>
                    <a:pt x="1" y="6"/>
                  </a:lnTo>
                  <a:lnTo>
                    <a:pt x="1" y="5"/>
                  </a:lnTo>
                  <a:lnTo>
                    <a:pt x="1" y="5"/>
                  </a:lnTo>
                  <a:lnTo>
                    <a:pt x="1" y="5"/>
                  </a:lnTo>
                  <a:lnTo>
                    <a:pt x="1" y="5"/>
                  </a:lnTo>
                  <a:lnTo>
                    <a:pt x="1" y="5"/>
                  </a:lnTo>
                  <a:lnTo>
                    <a:pt x="1" y="5"/>
                  </a:lnTo>
                  <a:lnTo>
                    <a:pt x="1" y="5"/>
                  </a:lnTo>
                  <a:lnTo>
                    <a:pt x="1" y="4"/>
                  </a:lnTo>
                  <a:lnTo>
                    <a:pt x="1" y="4"/>
                  </a:lnTo>
                  <a:lnTo>
                    <a:pt x="1" y="4"/>
                  </a:lnTo>
                  <a:lnTo>
                    <a:pt x="1" y="4"/>
                  </a:lnTo>
                  <a:lnTo>
                    <a:pt x="1" y="4"/>
                  </a:lnTo>
                  <a:lnTo>
                    <a:pt x="1" y="4"/>
                  </a:lnTo>
                  <a:lnTo>
                    <a:pt x="2" y="4"/>
                  </a:lnTo>
                  <a:lnTo>
                    <a:pt x="2" y="4"/>
                  </a:lnTo>
                  <a:lnTo>
                    <a:pt x="2" y="3"/>
                  </a:lnTo>
                  <a:lnTo>
                    <a:pt x="2" y="3"/>
                  </a:lnTo>
                  <a:lnTo>
                    <a:pt x="2" y="3"/>
                  </a:lnTo>
                  <a:lnTo>
                    <a:pt x="2" y="3"/>
                  </a:lnTo>
                  <a:lnTo>
                    <a:pt x="2" y="3"/>
                  </a:lnTo>
                  <a:lnTo>
                    <a:pt x="2" y="3"/>
                  </a:lnTo>
                  <a:lnTo>
                    <a:pt x="2" y="3"/>
                  </a:lnTo>
                  <a:lnTo>
                    <a:pt x="2" y="3"/>
                  </a:lnTo>
                  <a:lnTo>
                    <a:pt x="2" y="2"/>
                  </a:lnTo>
                  <a:lnTo>
                    <a:pt x="2" y="2"/>
                  </a:lnTo>
                  <a:lnTo>
                    <a:pt x="2" y="2"/>
                  </a:lnTo>
                  <a:lnTo>
                    <a:pt x="2" y="2"/>
                  </a:lnTo>
                  <a:lnTo>
                    <a:pt x="2" y="2"/>
                  </a:lnTo>
                  <a:lnTo>
                    <a:pt x="2" y="2"/>
                  </a:lnTo>
                  <a:lnTo>
                    <a:pt x="2" y="2"/>
                  </a:lnTo>
                  <a:lnTo>
                    <a:pt x="2" y="2"/>
                  </a:lnTo>
                  <a:lnTo>
                    <a:pt x="2" y="2"/>
                  </a:lnTo>
                  <a:lnTo>
                    <a:pt x="3" y="2"/>
                  </a:lnTo>
                  <a:lnTo>
                    <a:pt x="3" y="1"/>
                  </a:lnTo>
                  <a:lnTo>
                    <a:pt x="3" y="1"/>
                  </a:lnTo>
                  <a:lnTo>
                    <a:pt x="3" y="1"/>
                  </a:lnTo>
                  <a:lnTo>
                    <a:pt x="3" y="1"/>
                  </a:lnTo>
                  <a:lnTo>
                    <a:pt x="3" y="1"/>
                  </a:lnTo>
                  <a:lnTo>
                    <a:pt x="3" y="1"/>
                  </a:lnTo>
                  <a:lnTo>
                    <a:pt x="4" y="1"/>
                  </a:lnTo>
                  <a:lnTo>
                    <a:pt x="4" y="1"/>
                  </a:lnTo>
                  <a:lnTo>
                    <a:pt x="4" y="1"/>
                  </a:lnTo>
                  <a:lnTo>
                    <a:pt x="4" y="1"/>
                  </a:lnTo>
                  <a:lnTo>
                    <a:pt x="4" y="1"/>
                  </a:lnTo>
                  <a:lnTo>
                    <a:pt x="4" y="1"/>
                  </a:lnTo>
                  <a:lnTo>
                    <a:pt x="4" y="1"/>
                  </a:lnTo>
                  <a:lnTo>
                    <a:pt x="4" y="1"/>
                  </a:lnTo>
                  <a:lnTo>
                    <a:pt x="5" y="0"/>
                  </a:lnTo>
                  <a:lnTo>
                    <a:pt x="5" y="0"/>
                  </a:lnTo>
                  <a:lnTo>
                    <a:pt x="5" y="0"/>
                  </a:lnTo>
                  <a:lnTo>
                    <a:pt x="5" y="0"/>
                  </a:lnTo>
                  <a:lnTo>
                    <a:pt x="5" y="0"/>
                  </a:lnTo>
                  <a:lnTo>
                    <a:pt x="5" y="0"/>
                  </a:lnTo>
                  <a:lnTo>
                    <a:pt x="6" y="0"/>
                  </a:lnTo>
                  <a:lnTo>
                    <a:pt x="6" y="0"/>
                  </a:lnTo>
                  <a:lnTo>
                    <a:pt x="6" y="0"/>
                  </a:lnTo>
                  <a:lnTo>
                    <a:pt x="6" y="0"/>
                  </a:lnTo>
                  <a:lnTo>
                    <a:pt x="6" y="0"/>
                  </a:lnTo>
                  <a:lnTo>
                    <a:pt x="6" y="0"/>
                  </a:lnTo>
                  <a:lnTo>
                    <a:pt x="6" y="0"/>
                  </a:lnTo>
                  <a:lnTo>
                    <a:pt x="7" y="0"/>
                  </a:lnTo>
                  <a:lnTo>
                    <a:pt x="7" y="0"/>
                  </a:lnTo>
                  <a:lnTo>
                    <a:pt x="7" y="0"/>
                  </a:lnTo>
                  <a:lnTo>
                    <a:pt x="7" y="0"/>
                  </a:lnTo>
                  <a:lnTo>
                    <a:pt x="7" y="0"/>
                  </a:lnTo>
                  <a:lnTo>
                    <a:pt x="7" y="0"/>
                  </a:lnTo>
                  <a:lnTo>
                    <a:pt x="8" y="0"/>
                  </a:lnTo>
                  <a:lnTo>
                    <a:pt x="8" y="0"/>
                  </a:lnTo>
                  <a:lnTo>
                    <a:pt x="8" y="0"/>
                  </a:lnTo>
                  <a:lnTo>
                    <a:pt x="8" y="0"/>
                  </a:lnTo>
                  <a:lnTo>
                    <a:pt x="8" y="0"/>
                  </a:lnTo>
                  <a:lnTo>
                    <a:pt x="8"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10" y="0"/>
                  </a:lnTo>
                  <a:lnTo>
                    <a:pt x="10" y="0"/>
                  </a:lnTo>
                  <a:lnTo>
                    <a:pt x="10" y="0"/>
                  </a:lnTo>
                  <a:lnTo>
                    <a:pt x="10" y="1"/>
                  </a:lnTo>
                  <a:lnTo>
                    <a:pt x="10" y="1"/>
                  </a:lnTo>
                  <a:lnTo>
                    <a:pt x="10" y="1"/>
                  </a:lnTo>
                  <a:lnTo>
                    <a:pt x="10" y="1"/>
                  </a:lnTo>
                  <a:lnTo>
                    <a:pt x="11" y="1"/>
                  </a:lnTo>
                  <a:lnTo>
                    <a:pt x="11" y="1"/>
                  </a:lnTo>
                  <a:lnTo>
                    <a:pt x="11" y="1"/>
                  </a:lnTo>
                  <a:lnTo>
                    <a:pt x="11" y="1"/>
                  </a:lnTo>
                  <a:lnTo>
                    <a:pt x="11" y="1"/>
                  </a:lnTo>
                  <a:lnTo>
                    <a:pt x="11" y="1"/>
                  </a:lnTo>
                  <a:lnTo>
                    <a:pt x="11" y="1"/>
                  </a:lnTo>
                  <a:lnTo>
                    <a:pt x="12" y="1"/>
                  </a:lnTo>
                  <a:lnTo>
                    <a:pt x="12" y="1"/>
                  </a:lnTo>
                  <a:lnTo>
                    <a:pt x="12" y="1"/>
                  </a:lnTo>
                  <a:lnTo>
                    <a:pt x="12" y="2"/>
                  </a:lnTo>
                  <a:lnTo>
                    <a:pt x="12" y="2"/>
                  </a:lnTo>
                  <a:lnTo>
                    <a:pt x="12" y="2"/>
                  </a:lnTo>
                  <a:lnTo>
                    <a:pt x="12" y="2"/>
                  </a:lnTo>
                  <a:lnTo>
                    <a:pt x="12" y="2"/>
                  </a:lnTo>
                  <a:lnTo>
                    <a:pt x="13" y="2"/>
                  </a:lnTo>
                  <a:lnTo>
                    <a:pt x="13" y="2"/>
                  </a:lnTo>
                  <a:lnTo>
                    <a:pt x="13" y="2"/>
                  </a:lnTo>
                  <a:lnTo>
                    <a:pt x="13" y="2"/>
                  </a:lnTo>
                  <a:lnTo>
                    <a:pt x="13" y="2"/>
                  </a:lnTo>
                  <a:lnTo>
                    <a:pt x="13" y="3"/>
                  </a:lnTo>
                  <a:lnTo>
                    <a:pt x="13" y="3"/>
                  </a:lnTo>
                  <a:lnTo>
                    <a:pt x="13" y="3"/>
                  </a:lnTo>
                  <a:lnTo>
                    <a:pt x="14" y="3"/>
                  </a:lnTo>
                  <a:lnTo>
                    <a:pt x="14" y="3"/>
                  </a:lnTo>
                  <a:lnTo>
                    <a:pt x="14" y="3"/>
                  </a:lnTo>
                  <a:lnTo>
                    <a:pt x="14" y="3"/>
                  </a:lnTo>
                  <a:lnTo>
                    <a:pt x="14" y="3"/>
                  </a:lnTo>
                  <a:lnTo>
                    <a:pt x="14" y="4"/>
                  </a:lnTo>
                  <a:lnTo>
                    <a:pt x="14" y="4"/>
                  </a:lnTo>
                  <a:lnTo>
                    <a:pt x="14" y="4"/>
                  </a:lnTo>
                  <a:lnTo>
                    <a:pt x="14" y="4"/>
                  </a:lnTo>
                  <a:lnTo>
                    <a:pt x="14" y="4"/>
                  </a:lnTo>
                  <a:lnTo>
                    <a:pt x="15" y="4"/>
                  </a:lnTo>
                  <a:lnTo>
                    <a:pt x="15" y="4"/>
                  </a:lnTo>
                  <a:lnTo>
                    <a:pt x="15" y="4"/>
                  </a:lnTo>
                  <a:lnTo>
                    <a:pt x="15" y="5"/>
                  </a:lnTo>
                  <a:lnTo>
                    <a:pt x="15" y="5"/>
                  </a:lnTo>
                  <a:lnTo>
                    <a:pt x="15" y="5"/>
                  </a:lnTo>
                  <a:lnTo>
                    <a:pt x="15" y="5"/>
                  </a:lnTo>
                  <a:lnTo>
                    <a:pt x="15" y="5"/>
                  </a:lnTo>
                  <a:lnTo>
                    <a:pt x="15" y="5"/>
                  </a:lnTo>
                  <a:lnTo>
                    <a:pt x="15" y="5"/>
                  </a:lnTo>
                  <a:lnTo>
                    <a:pt x="15" y="6"/>
                  </a:lnTo>
                  <a:lnTo>
                    <a:pt x="15" y="6"/>
                  </a:lnTo>
                  <a:lnTo>
                    <a:pt x="15" y="6"/>
                  </a:lnTo>
                  <a:lnTo>
                    <a:pt x="15" y="6"/>
                  </a:lnTo>
                  <a:lnTo>
                    <a:pt x="15" y="6"/>
                  </a:lnTo>
                  <a:lnTo>
                    <a:pt x="15" y="6"/>
                  </a:lnTo>
                  <a:lnTo>
                    <a:pt x="15" y="6"/>
                  </a:lnTo>
                  <a:lnTo>
                    <a:pt x="15" y="7"/>
                  </a:lnTo>
                  <a:lnTo>
                    <a:pt x="15" y="7"/>
                  </a:lnTo>
                  <a:lnTo>
                    <a:pt x="15" y="7"/>
                  </a:lnTo>
                  <a:lnTo>
                    <a:pt x="15" y="7"/>
                  </a:lnTo>
                  <a:lnTo>
                    <a:pt x="15" y="7"/>
                  </a:lnTo>
                  <a:lnTo>
                    <a:pt x="15" y="7"/>
                  </a:lnTo>
                  <a:lnTo>
                    <a:pt x="15" y="8"/>
                  </a:lnTo>
                  <a:lnTo>
                    <a:pt x="15" y="8"/>
                  </a:lnTo>
                  <a:lnTo>
                    <a:pt x="15" y="8"/>
                  </a:lnTo>
                  <a:lnTo>
                    <a:pt x="15" y="8"/>
                  </a:lnTo>
                  <a:lnTo>
                    <a:pt x="15" y="8"/>
                  </a:lnTo>
                  <a:lnTo>
                    <a:pt x="15" y="8"/>
                  </a:lnTo>
                  <a:lnTo>
                    <a:pt x="15" y="9"/>
                  </a:lnTo>
                  <a:lnTo>
                    <a:pt x="15" y="9"/>
                  </a:lnTo>
                  <a:lnTo>
                    <a:pt x="15" y="9"/>
                  </a:lnTo>
                  <a:lnTo>
                    <a:pt x="15" y="9"/>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12" name="Freeform 213"/>
            <p:cNvSpPr>
              <a:spLocks/>
            </p:cNvSpPr>
            <p:nvPr/>
          </p:nvSpPr>
          <p:spPr bwMode="auto">
            <a:xfrm>
              <a:off x="6163" y="3501"/>
              <a:ext cx="16" cy="21"/>
            </a:xfrm>
            <a:custGeom>
              <a:avLst/>
              <a:gdLst>
                <a:gd name="T0" fmla="*/ 16 w 16"/>
                <a:gd name="T1" fmla="*/ 11 h 21"/>
                <a:gd name="T2" fmla="*/ 16 w 16"/>
                <a:gd name="T3" fmla="*/ 12 h 21"/>
                <a:gd name="T4" fmla="*/ 16 w 16"/>
                <a:gd name="T5" fmla="*/ 13 h 21"/>
                <a:gd name="T6" fmla="*/ 16 w 16"/>
                <a:gd name="T7" fmla="*/ 14 h 21"/>
                <a:gd name="T8" fmla="*/ 15 w 16"/>
                <a:gd name="T9" fmla="*/ 15 h 21"/>
                <a:gd name="T10" fmla="*/ 15 w 16"/>
                <a:gd name="T11" fmla="*/ 16 h 21"/>
                <a:gd name="T12" fmla="*/ 14 w 16"/>
                <a:gd name="T13" fmla="*/ 16 h 21"/>
                <a:gd name="T14" fmla="*/ 14 w 16"/>
                <a:gd name="T15" fmla="*/ 17 h 21"/>
                <a:gd name="T16" fmla="*/ 13 w 16"/>
                <a:gd name="T17" fmla="*/ 18 h 21"/>
                <a:gd name="T18" fmla="*/ 12 w 16"/>
                <a:gd name="T19" fmla="*/ 18 h 21"/>
                <a:gd name="T20" fmla="*/ 11 w 16"/>
                <a:gd name="T21" fmla="*/ 19 h 21"/>
                <a:gd name="T22" fmla="*/ 10 w 16"/>
                <a:gd name="T23" fmla="*/ 19 h 21"/>
                <a:gd name="T24" fmla="*/ 9 w 16"/>
                <a:gd name="T25" fmla="*/ 19 h 21"/>
                <a:gd name="T26" fmla="*/ 9 w 16"/>
                <a:gd name="T27" fmla="*/ 21 h 21"/>
                <a:gd name="T28" fmla="*/ 9 w 16"/>
                <a:gd name="T29" fmla="*/ 21 h 21"/>
                <a:gd name="T30" fmla="*/ 8 w 16"/>
                <a:gd name="T31" fmla="*/ 21 h 21"/>
                <a:gd name="T32" fmla="*/ 7 w 16"/>
                <a:gd name="T33" fmla="*/ 19 h 21"/>
                <a:gd name="T34" fmla="*/ 6 w 16"/>
                <a:gd name="T35" fmla="*/ 19 h 21"/>
                <a:gd name="T36" fmla="*/ 5 w 16"/>
                <a:gd name="T37" fmla="*/ 19 h 21"/>
                <a:gd name="T38" fmla="*/ 4 w 16"/>
                <a:gd name="T39" fmla="*/ 18 h 21"/>
                <a:gd name="T40" fmla="*/ 3 w 16"/>
                <a:gd name="T41" fmla="*/ 18 h 21"/>
                <a:gd name="T42" fmla="*/ 3 w 16"/>
                <a:gd name="T43" fmla="*/ 17 h 21"/>
                <a:gd name="T44" fmla="*/ 3 w 16"/>
                <a:gd name="T45" fmla="*/ 17 h 21"/>
                <a:gd name="T46" fmla="*/ 2 w 16"/>
                <a:gd name="T47" fmla="*/ 16 h 21"/>
                <a:gd name="T48" fmla="*/ 2 w 16"/>
                <a:gd name="T49" fmla="*/ 15 h 21"/>
                <a:gd name="T50" fmla="*/ 1 w 16"/>
                <a:gd name="T51" fmla="*/ 14 h 21"/>
                <a:gd name="T52" fmla="*/ 1 w 16"/>
                <a:gd name="T53" fmla="*/ 13 h 21"/>
                <a:gd name="T54" fmla="*/ 1 w 16"/>
                <a:gd name="T55" fmla="*/ 12 h 21"/>
                <a:gd name="T56" fmla="*/ 0 w 16"/>
                <a:gd name="T57" fmla="*/ 12 h 21"/>
                <a:gd name="T58" fmla="*/ 0 w 16"/>
                <a:gd name="T59" fmla="*/ 11 h 21"/>
                <a:gd name="T60" fmla="*/ 0 w 16"/>
                <a:gd name="T61" fmla="*/ 10 h 21"/>
                <a:gd name="T62" fmla="*/ 1 w 16"/>
                <a:gd name="T63" fmla="*/ 9 h 21"/>
                <a:gd name="T64" fmla="*/ 1 w 16"/>
                <a:gd name="T65" fmla="*/ 7 h 21"/>
                <a:gd name="T66" fmla="*/ 1 w 16"/>
                <a:gd name="T67" fmla="*/ 6 h 21"/>
                <a:gd name="T68" fmla="*/ 1 w 16"/>
                <a:gd name="T69" fmla="*/ 5 h 21"/>
                <a:gd name="T70" fmla="*/ 2 w 16"/>
                <a:gd name="T71" fmla="*/ 4 h 21"/>
                <a:gd name="T72" fmla="*/ 3 w 16"/>
                <a:gd name="T73" fmla="*/ 3 h 21"/>
                <a:gd name="T74" fmla="*/ 3 w 16"/>
                <a:gd name="T75" fmla="*/ 3 h 21"/>
                <a:gd name="T76" fmla="*/ 3 w 16"/>
                <a:gd name="T77" fmla="*/ 2 h 21"/>
                <a:gd name="T78" fmla="*/ 4 w 16"/>
                <a:gd name="T79" fmla="*/ 2 h 21"/>
                <a:gd name="T80" fmla="*/ 5 w 16"/>
                <a:gd name="T81" fmla="*/ 1 h 21"/>
                <a:gd name="T82" fmla="*/ 5 w 16"/>
                <a:gd name="T83" fmla="*/ 1 h 21"/>
                <a:gd name="T84" fmla="*/ 6 w 16"/>
                <a:gd name="T85" fmla="*/ 1 h 21"/>
                <a:gd name="T86" fmla="*/ 7 w 16"/>
                <a:gd name="T87" fmla="*/ 0 h 21"/>
                <a:gd name="T88" fmla="*/ 8 w 16"/>
                <a:gd name="T89" fmla="*/ 0 h 21"/>
                <a:gd name="T90" fmla="*/ 9 w 16"/>
                <a:gd name="T91" fmla="*/ 0 h 21"/>
                <a:gd name="T92" fmla="*/ 9 w 16"/>
                <a:gd name="T93" fmla="*/ 0 h 21"/>
                <a:gd name="T94" fmla="*/ 10 w 16"/>
                <a:gd name="T95" fmla="*/ 1 h 21"/>
                <a:gd name="T96" fmla="*/ 11 w 16"/>
                <a:gd name="T97" fmla="*/ 1 h 21"/>
                <a:gd name="T98" fmla="*/ 12 w 16"/>
                <a:gd name="T99" fmla="*/ 1 h 21"/>
                <a:gd name="T100" fmla="*/ 13 w 16"/>
                <a:gd name="T101" fmla="*/ 2 h 21"/>
                <a:gd name="T102" fmla="*/ 13 w 16"/>
                <a:gd name="T103" fmla="*/ 3 h 21"/>
                <a:gd name="T104" fmla="*/ 14 w 16"/>
                <a:gd name="T105" fmla="*/ 3 h 21"/>
                <a:gd name="T106" fmla="*/ 15 w 16"/>
                <a:gd name="T107" fmla="*/ 4 h 21"/>
                <a:gd name="T108" fmla="*/ 15 w 16"/>
                <a:gd name="T109" fmla="*/ 5 h 21"/>
                <a:gd name="T110" fmla="*/ 16 w 16"/>
                <a:gd name="T111" fmla="*/ 6 h 21"/>
                <a:gd name="T112" fmla="*/ 16 w 16"/>
                <a:gd name="T113" fmla="*/ 6 h 21"/>
                <a:gd name="T114" fmla="*/ 16 w 16"/>
                <a:gd name="T115" fmla="*/ 7 h 21"/>
                <a:gd name="T116" fmla="*/ 16 w 16"/>
                <a:gd name="T117" fmla="*/ 9 h 21"/>
                <a:gd name="T118" fmla="*/ 16 w 16"/>
                <a:gd name="T119"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 h="21">
                  <a:moveTo>
                    <a:pt x="16" y="10"/>
                  </a:moveTo>
                  <a:lnTo>
                    <a:pt x="16" y="11"/>
                  </a:lnTo>
                  <a:lnTo>
                    <a:pt x="16" y="11"/>
                  </a:lnTo>
                  <a:lnTo>
                    <a:pt x="16" y="11"/>
                  </a:lnTo>
                  <a:lnTo>
                    <a:pt x="16" y="11"/>
                  </a:lnTo>
                  <a:lnTo>
                    <a:pt x="16" y="11"/>
                  </a:lnTo>
                  <a:lnTo>
                    <a:pt x="16" y="11"/>
                  </a:lnTo>
                  <a:lnTo>
                    <a:pt x="16" y="12"/>
                  </a:lnTo>
                  <a:lnTo>
                    <a:pt x="16" y="12"/>
                  </a:lnTo>
                  <a:lnTo>
                    <a:pt x="16" y="12"/>
                  </a:lnTo>
                  <a:lnTo>
                    <a:pt x="16" y="12"/>
                  </a:lnTo>
                  <a:lnTo>
                    <a:pt x="16" y="12"/>
                  </a:lnTo>
                  <a:lnTo>
                    <a:pt x="16" y="12"/>
                  </a:lnTo>
                  <a:lnTo>
                    <a:pt x="16" y="12"/>
                  </a:lnTo>
                  <a:lnTo>
                    <a:pt x="16" y="13"/>
                  </a:lnTo>
                  <a:lnTo>
                    <a:pt x="16" y="13"/>
                  </a:lnTo>
                  <a:lnTo>
                    <a:pt x="16" y="13"/>
                  </a:lnTo>
                  <a:lnTo>
                    <a:pt x="16" y="13"/>
                  </a:lnTo>
                  <a:lnTo>
                    <a:pt x="16" y="13"/>
                  </a:lnTo>
                  <a:lnTo>
                    <a:pt x="16" y="13"/>
                  </a:lnTo>
                  <a:lnTo>
                    <a:pt x="16" y="14"/>
                  </a:lnTo>
                  <a:lnTo>
                    <a:pt x="16" y="14"/>
                  </a:lnTo>
                  <a:lnTo>
                    <a:pt x="16" y="14"/>
                  </a:lnTo>
                  <a:lnTo>
                    <a:pt x="16" y="14"/>
                  </a:lnTo>
                  <a:lnTo>
                    <a:pt x="16" y="14"/>
                  </a:lnTo>
                  <a:lnTo>
                    <a:pt x="16" y="14"/>
                  </a:lnTo>
                  <a:lnTo>
                    <a:pt x="16" y="14"/>
                  </a:lnTo>
                  <a:lnTo>
                    <a:pt x="15" y="15"/>
                  </a:lnTo>
                  <a:lnTo>
                    <a:pt x="15" y="15"/>
                  </a:lnTo>
                  <a:lnTo>
                    <a:pt x="15" y="15"/>
                  </a:lnTo>
                  <a:lnTo>
                    <a:pt x="15" y="15"/>
                  </a:lnTo>
                  <a:lnTo>
                    <a:pt x="15" y="15"/>
                  </a:lnTo>
                  <a:lnTo>
                    <a:pt x="15" y="15"/>
                  </a:lnTo>
                  <a:lnTo>
                    <a:pt x="15" y="15"/>
                  </a:lnTo>
                  <a:lnTo>
                    <a:pt x="15" y="16"/>
                  </a:lnTo>
                  <a:lnTo>
                    <a:pt x="15" y="16"/>
                  </a:lnTo>
                  <a:lnTo>
                    <a:pt x="15" y="16"/>
                  </a:lnTo>
                  <a:lnTo>
                    <a:pt x="15" y="16"/>
                  </a:lnTo>
                  <a:lnTo>
                    <a:pt x="15" y="16"/>
                  </a:lnTo>
                  <a:lnTo>
                    <a:pt x="14" y="16"/>
                  </a:lnTo>
                  <a:lnTo>
                    <a:pt x="14" y="16"/>
                  </a:lnTo>
                  <a:lnTo>
                    <a:pt x="14" y="16"/>
                  </a:lnTo>
                  <a:lnTo>
                    <a:pt x="14" y="17"/>
                  </a:lnTo>
                  <a:lnTo>
                    <a:pt x="14" y="17"/>
                  </a:lnTo>
                  <a:lnTo>
                    <a:pt x="14" y="17"/>
                  </a:lnTo>
                  <a:lnTo>
                    <a:pt x="14" y="17"/>
                  </a:lnTo>
                  <a:lnTo>
                    <a:pt x="14" y="17"/>
                  </a:lnTo>
                  <a:lnTo>
                    <a:pt x="14" y="17"/>
                  </a:lnTo>
                  <a:lnTo>
                    <a:pt x="13" y="17"/>
                  </a:lnTo>
                  <a:lnTo>
                    <a:pt x="13" y="17"/>
                  </a:lnTo>
                  <a:lnTo>
                    <a:pt x="13" y="17"/>
                  </a:lnTo>
                  <a:lnTo>
                    <a:pt x="13" y="18"/>
                  </a:lnTo>
                  <a:lnTo>
                    <a:pt x="13" y="18"/>
                  </a:lnTo>
                  <a:lnTo>
                    <a:pt x="13" y="18"/>
                  </a:lnTo>
                  <a:lnTo>
                    <a:pt x="13" y="18"/>
                  </a:lnTo>
                  <a:lnTo>
                    <a:pt x="13" y="18"/>
                  </a:lnTo>
                  <a:lnTo>
                    <a:pt x="12" y="18"/>
                  </a:lnTo>
                  <a:lnTo>
                    <a:pt x="12" y="18"/>
                  </a:lnTo>
                  <a:lnTo>
                    <a:pt x="12" y="18"/>
                  </a:lnTo>
                  <a:lnTo>
                    <a:pt x="12" y="18"/>
                  </a:lnTo>
                  <a:lnTo>
                    <a:pt x="12" y="18"/>
                  </a:lnTo>
                  <a:lnTo>
                    <a:pt x="12" y="18"/>
                  </a:lnTo>
                  <a:lnTo>
                    <a:pt x="12" y="19"/>
                  </a:lnTo>
                  <a:lnTo>
                    <a:pt x="12" y="19"/>
                  </a:lnTo>
                  <a:lnTo>
                    <a:pt x="11" y="19"/>
                  </a:lnTo>
                  <a:lnTo>
                    <a:pt x="11" y="19"/>
                  </a:lnTo>
                  <a:lnTo>
                    <a:pt x="11" y="19"/>
                  </a:lnTo>
                  <a:lnTo>
                    <a:pt x="11" y="19"/>
                  </a:lnTo>
                  <a:lnTo>
                    <a:pt x="11" y="19"/>
                  </a:lnTo>
                  <a:lnTo>
                    <a:pt x="11" y="19"/>
                  </a:lnTo>
                  <a:lnTo>
                    <a:pt x="11" y="19"/>
                  </a:lnTo>
                  <a:lnTo>
                    <a:pt x="10" y="19"/>
                  </a:lnTo>
                  <a:lnTo>
                    <a:pt x="10" y="19"/>
                  </a:lnTo>
                  <a:lnTo>
                    <a:pt x="10" y="19"/>
                  </a:lnTo>
                  <a:lnTo>
                    <a:pt x="10" y="19"/>
                  </a:lnTo>
                  <a:lnTo>
                    <a:pt x="10" y="19"/>
                  </a:lnTo>
                  <a:lnTo>
                    <a:pt x="10" y="19"/>
                  </a:lnTo>
                  <a:lnTo>
                    <a:pt x="9" y="19"/>
                  </a:lnTo>
                  <a:lnTo>
                    <a:pt x="9" y="19"/>
                  </a:lnTo>
                  <a:lnTo>
                    <a:pt x="9" y="19"/>
                  </a:lnTo>
                  <a:lnTo>
                    <a:pt x="9" y="19"/>
                  </a:lnTo>
                  <a:lnTo>
                    <a:pt x="9" y="19"/>
                  </a:lnTo>
                  <a:lnTo>
                    <a:pt x="9" y="19"/>
                  </a:lnTo>
                  <a:lnTo>
                    <a:pt x="9" y="21"/>
                  </a:lnTo>
                  <a:lnTo>
                    <a:pt x="9" y="21"/>
                  </a:lnTo>
                  <a:lnTo>
                    <a:pt x="9" y="21"/>
                  </a:lnTo>
                  <a:lnTo>
                    <a:pt x="9" y="21"/>
                  </a:lnTo>
                  <a:lnTo>
                    <a:pt x="9" y="21"/>
                  </a:lnTo>
                  <a:lnTo>
                    <a:pt x="9" y="21"/>
                  </a:lnTo>
                  <a:lnTo>
                    <a:pt x="9" y="21"/>
                  </a:lnTo>
                  <a:lnTo>
                    <a:pt x="8" y="21"/>
                  </a:lnTo>
                  <a:lnTo>
                    <a:pt x="8" y="21"/>
                  </a:lnTo>
                  <a:lnTo>
                    <a:pt x="8" y="21"/>
                  </a:lnTo>
                  <a:lnTo>
                    <a:pt x="8" y="21"/>
                  </a:lnTo>
                  <a:lnTo>
                    <a:pt x="8" y="21"/>
                  </a:lnTo>
                  <a:lnTo>
                    <a:pt x="8" y="21"/>
                  </a:lnTo>
                  <a:lnTo>
                    <a:pt x="7" y="21"/>
                  </a:lnTo>
                  <a:lnTo>
                    <a:pt x="7" y="21"/>
                  </a:lnTo>
                  <a:lnTo>
                    <a:pt x="7" y="19"/>
                  </a:lnTo>
                  <a:lnTo>
                    <a:pt x="7" y="19"/>
                  </a:lnTo>
                  <a:lnTo>
                    <a:pt x="7" y="19"/>
                  </a:lnTo>
                  <a:lnTo>
                    <a:pt x="7" y="19"/>
                  </a:lnTo>
                  <a:lnTo>
                    <a:pt x="7" y="19"/>
                  </a:lnTo>
                  <a:lnTo>
                    <a:pt x="6" y="19"/>
                  </a:lnTo>
                  <a:lnTo>
                    <a:pt x="6" y="19"/>
                  </a:lnTo>
                  <a:lnTo>
                    <a:pt x="6" y="19"/>
                  </a:lnTo>
                  <a:lnTo>
                    <a:pt x="6" y="19"/>
                  </a:lnTo>
                  <a:lnTo>
                    <a:pt x="6" y="19"/>
                  </a:lnTo>
                  <a:lnTo>
                    <a:pt x="6" y="19"/>
                  </a:lnTo>
                  <a:lnTo>
                    <a:pt x="5" y="19"/>
                  </a:lnTo>
                  <a:lnTo>
                    <a:pt x="5" y="19"/>
                  </a:lnTo>
                  <a:lnTo>
                    <a:pt x="5" y="19"/>
                  </a:lnTo>
                  <a:lnTo>
                    <a:pt x="5" y="19"/>
                  </a:lnTo>
                  <a:lnTo>
                    <a:pt x="5" y="19"/>
                  </a:lnTo>
                  <a:lnTo>
                    <a:pt x="5" y="19"/>
                  </a:lnTo>
                  <a:lnTo>
                    <a:pt x="5" y="19"/>
                  </a:lnTo>
                  <a:lnTo>
                    <a:pt x="4" y="19"/>
                  </a:lnTo>
                  <a:lnTo>
                    <a:pt x="4" y="19"/>
                  </a:lnTo>
                  <a:lnTo>
                    <a:pt x="4" y="19"/>
                  </a:lnTo>
                  <a:lnTo>
                    <a:pt x="4" y="18"/>
                  </a:lnTo>
                  <a:lnTo>
                    <a:pt x="4" y="18"/>
                  </a:lnTo>
                  <a:lnTo>
                    <a:pt x="4" y="18"/>
                  </a:lnTo>
                  <a:lnTo>
                    <a:pt x="4" y="18"/>
                  </a:lnTo>
                  <a:lnTo>
                    <a:pt x="3" y="18"/>
                  </a:lnTo>
                  <a:lnTo>
                    <a:pt x="3" y="18"/>
                  </a:lnTo>
                  <a:lnTo>
                    <a:pt x="3" y="18"/>
                  </a:lnTo>
                  <a:lnTo>
                    <a:pt x="3" y="18"/>
                  </a:lnTo>
                  <a:lnTo>
                    <a:pt x="3" y="18"/>
                  </a:lnTo>
                  <a:lnTo>
                    <a:pt x="3" y="18"/>
                  </a:lnTo>
                  <a:lnTo>
                    <a:pt x="3" y="18"/>
                  </a:lnTo>
                  <a:lnTo>
                    <a:pt x="3" y="17"/>
                  </a:lnTo>
                  <a:lnTo>
                    <a:pt x="3" y="17"/>
                  </a:lnTo>
                  <a:lnTo>
                    <a:pt x="3" y="17"/>
                  </a:lnTo>
                  <a:lnTo>
                    <a:pt x="3" y="17"/>
                  </a:lnTo>
                  <a:lnTo>
                    <a:pt x="3" y="17"/>
                  </a:lnTo>
                  <a:lnTo>
                    <a:pt x="3" y="17"/>
                  </a:lnTo>
                  <a:lnTo>
                    <a:pt x="3" y="17"/>
                  </a:lnTo>
                  <a:lnTo>
                    <a:pt x="3" y="17"/>
                  </a:lnTo>
                  <a:lnTo>
                    <a:pt x="3" y="17"/>
                  </a:lnTo>
                  <a:lnTo>
                    <a:pt x="3" y="16"/>
                  </a:lnTo>
                  <a:lnTo>
                    <a:pt x="2" y="16"/>
                  </a:lnTo>
                  <a:lnTo>
                    <a:pt x="2" y="16"/>
                  </a:lnTo>
                  <a:lnTo>
                    <a:pt x="2" y="16"/>
                  </a:lnTo>
                  <a:lnTo>
                    <a:pt x="2" y="16"/>
                  </a:lnTo>
                  <a:lnTo>
                    <a:pt x="2" y="16"/>
                  </a:lnTo>
                  <a:lnTo>
                    <a:pt x="2" y="16"/>
                  </a:lnTo>
                  <a:lnTo>
                    <a:pt x="2" y="16"/>
                  </a:lnTo>
                  <a:lnTo>
                    <a:pt x="2" y="15"/>
                  </a:lnTo>
                  <a:lnTo>
                    <a:pt x="2" y="15"/>
                  </a:lnTo>
                  <a:lnTo>
                    <a:pt x="2" y="15"/>
                  </a:lnTo>
                  <a:lnTo>
                    <a:pt x="2" y="15"/>
                  </a:lnTo>
                  <a:lnTo>
                    <a:pt x="1" y="15"/>
                  </a:lnTo>
                  <a:lnTo>
                    <a:pt x="1" y="15"/>
                  </a:lnTo>
                  <a:lnTo>
                    <a:pt x="1" y="15"/>
                  </a:lnTo>
                  <a:lnTo>
                    <a:pt x="1" y="14"/>
                  </a:lnTo>
                  <a:lnTo>
                    <a:pt x="1" y="14"/>
                  </a:lnTo>
                  <a:lnTo>
                    <a:pt x="1" y="14"/>
                  </a:lnTo>
                  <a:lnTo>
                    <a:pt x="1" y="14"/>
                  </a:lnTo>
                  <a:lnTo>
                    <a:pt x="1" y="14"/>
                  </a:lnTo>
                  <a:lnTo>
                    <a:pt x="1" y="14"/>
                  </a:lnTo>
                  <a:lnTo>
                    <a:pt x="1" y="14"/>
                  </a:lnTo>
                  <a:lnTo>
                    <a:pt x="1" y="13"/>
                  </a:lnTo>
                  <a:lnTo>
                    <a:pt x="1" y="13"/>
                  </a:lnTo>
                  <a:lnTo>
                    <a:pt x="1" y="13"/>
                  </a:lnTo>
                  <a:lnTo>
                    <a:pt x="1" y="13"/>
                  </a:lnTo>
                  <a:lnTo>
                    <a:pt x="1" y="13"/>
                  </a:lnTo>
                  <a:lnTo>
                    <a:pt x="1" y="13"/>
                  </a:lnTo>
                  <a:lnTo>
                    <a:pt x="1" y="12"/>
                  </a:lnTo>
                  <a:lnTo>
                    <a:pt x="1" y="12"/>
                  </a:lnTo>
                  <a:lnTo>
                    <a:pt x="1" y="12"/>
                  </a:lnTo>
                  <a:lnTo>
                    <a:pt x="0" y="12"/>
                  </a:lnTo>
                  <a:lnTo>
                    <a:pt x="0" y="12"/>
                  </a:lnTo>
                  <a:lnTo>
                    <a:pt x="0" y="12"/>
                  </a:lnTo>
                  <a:lnTo>
                    <a:pt x="0" y="12"/>
                  </a:lnTo>
                  <a:lnTo>
                    <a:pt x="0" y="11"/>
                  </a:lnTo>
                  <a:lnTo>
                    <a:pt x="0" y="11"/>
                  </a:lnTo>
                  <a:lnTo>
                    <a:pt x="0" y="11"/>
                  </a:lnTo>
                  <a:lnTo>
                    <a:pt x="0" y="11"/>
                  </a:lnTo>
                  <a:lnTo>
                    <a:pt x="0" y="11"/>
                  </a:lnTo>
                  <a:lnTo>
                    <a:pt x="0" y="11"/>
                  </a:lnTo>
                  <a:lnTo>
                    <a:pt x="0" y="10"/>
                  </a:lnTo>
                  <a:lnTo>
                    <a:pt x="0" y="10"/>
                  </a:lnTo>
                  <a:lnTo>
                    <a:pt x="0" y="10"/>
                  </a:lnTo>
                  <a:lnTo>
                    <a:pt x="0" y="10"/>
                  </a:lnTo>
                  <a:lnTo>
                    <a:pt x="0" y="10"/>
                  </a:lnTo>
                  <a:lnTo>
                    <a:pt x="0" y="10"/>
                  </a:lnTo>
                  <a:lnTo>
                    <a:pt x="0" y="9"/>
                  </a:lnTo>
                  <a:lnTo>
                    <a:pt x="0" y="9"/>
                  </a:lnTo>
                  <a:lnTo>
                    <a:pt x="0" y="9"/>
                  </a:lnTo>
                  <a:lnTo>
                    <a:pt x="0" y="9"/>
                  </a:lnTo>
                  <a:lnTo>
                    <a:pt x="0" y="9"/>
                  </a:lnTo>
                  <a:lnTo>
                    <a:pt x="1" y="9"/>
                  </a:lnTo>
                  <a:lnTo>
                    <a:pt x="1" y="9"/>
                  </a:lnTo>
                  <a:lnTo>
                    <a:pt x="1" y="7"/>
                  </a:lnTo>
                  <a:lnTo>
                    <a:pt x="1" y="7"/>
                  </a:lnTo>
                  <a:lnTo>
                    <a:pt x="1" y="7"/>
                  </a:lnTo>
                  <a:lnTo>
                    <a:pt x="1" y="7"/>
                  </a:lnTo>
                  <a:lnTo>
                    <a:pt x="1" y="7"/>
                  </a:lnTo>
                  <a:lnTo>
                    <a:pt x="1" y="7"/>
                  </a:lnTo>
                  <a:lnTo>
                    <a:pt x="1" y="6"/>
                  </a:lnTo>
                  <a:lnTo>
                    <a:pt x="1" y="6"/>
                  </a:lnTo>
                  <a:lnTo>
                    <a:pt x="1" y="6"/>
                  </a:lnTo>
                  <a:lnTo>
                    <a:pt x="1" y="6"/>
                  </a:lnTo>
                  <a:lnTo>
                    <a:pt x="1" y="6"/>
                  </a:lnTo>
                  <a:lnTo>
                    <a:pt x="1" y="6"/>
                  </a:lnTo>
                  <a:lnTo>
                    <a:pt x="1" y="6"/>
                  </a:lnTo>
                  <a:lnTo>
                    <a:pt x="1" y="5"/>
                  </a:lnTo>
                  <a:lnTo>
                    <a:pt x="1" y="5"/>
                  </a:lnTo>
                  <a:lnTo>
                    <a:pt x="1" y="5"/>
                  </a:lnTo>
                  <a:lnTo>
                    <a:pt x="1" y="5"/>
                  </a:lnTo>
                  <a:lnTo>
                    <a:pt x="2" y="5"/>
                  </a:lnTo>
                  <a:lnTo>
                    <a:pt x="2" y="5"/>
                  </a:lnTo>
                  <a:lnTo>
                    <a:pt x="2" y="5"/>
                  </a:lnTo>
                  <a:lnTo>
                    <a:pt x="2" y="4"/>
                  </a:lnTo>
                  <a:lnTo>
                    <a:pt x="2" y="4"/>
                  </a:lnTo>
                  <a:lnTo>
                    <a:pt x="2" y="4"/>
                  </a:lnTo>
                  <a:lnTo>
                    <a:pt x="2" y="4"/>
                  </a:lnTo>
                  <a:lnTo>
                    <a:pt x="2" y="4"/>
                  </a:lnTo>
                  <a:lnTo>
                    <a:pt x="2" y="4"/>
                  </a:lnTo>
                  <a:lnTo>
                    <a:pt x="2" y="4"/>
                  </a:lnTo>
                  <a:lnTo>
                    <a:pt x="2" y="4"/>
                  </a:lnTo>
                  <a:lnTo>
                    <a:pt x="3" y="3"/>
                  </a:lnTo>
                  <a:lnTo>
                    <a:pt x="3" y="3"/>
                  </a:lnTo>
                  <a:lnTo>
                    <a:pt x="3" y="3"/>
                  </a:lnTo>
                  <a:lnTo>
                    <a:pt x="3" y="3"/>
                  </a:lnTo>
                  <a:lnTo>
                    <a:pt x="3" y="3"/>
                  </a:lnTo>
                  <a:lnTo>
                    <a:pt x="3" y="3"/>
                  </a:lnTo>
                  <a:lnTo>
                    <a:pt x="3" y="3"/>
                  </a:lnTo>
                  <a:lnTo>
                    <a:pt x="3" y="3"/>
                  </a:lnTo>
                  <a:lnTo>
                    <a:pt x="3" y="3"/>
                  </a:lnTo>
                  <a:lnTo>
                    <a:pt x="3" y="2"/>
                  </a:lnTo>
                  <a:lnTo>
                    <a:pt x="3" y="2"/>
                  </a:lnTo>
                  <a:lnTo>
                    <a:pt x="3" y="2"/>
                  </a:lnTo>
                  <a:lnTo>
                    <a:pt x="3" y="2"/>
                  </a:lnTo>
                  <a:lnTo>
                    <a:pt x="3" y="2"/>
                  </a:lnTo>
                  <a:lnTo>
                    <a:pt x="3" y="2"/>
                  </a:lnTo>
                  <a:lnTo>
                    <a:pt x="3" y="2"/>
                  </a:lnTo>
                  <a:lnTo>
                    <a:pt x="3" y="2"/>
                  </a:lnTo>
                  <a:lnTo>
                    <a:pt x="4" y="2"/>
                  </a:lnTo>
                  <a:lnTo>
                    <a:pt x="4" y="2"/>
                  </a:lnTo>
                  <a:lnTo>
                    <a:pt x="4" y="2"/>
                  </a:lnTo>
                  <a:lnTo>
                    <a:pt x="4" y="1"/>
                  </a:lnTo>
                  <a:lnTo>
                    <a:pt x="4" y="1"/>
                  </a:lnTo>
                  <a:lnTo>
                    <a:pt x="4" y="1"/>
                  </a:lnTo>
                  <a:lnTo>
                    <a:pt x="4" y="1"/>
                  </a:lnTo>
                  <a:lnTo>
                    <a:pt x="5" y="1"/>
                  </a:lnTo>
                  <a:lnTo>
                    <a:pt x="5" y="1"/>
                  </a:lnTo>
                  <a:lnTo>
                    <a:pt x="5" y="1"/>
                  </a:lnTo>
                  <a:lnTo>
                    <a:pt x="5" y="1"/>
                  </a:lnTo>
                  <a:lnTo>
                    <a:pt x="5" y="1"/>
                  </a:lnTo>
                  <a:lnTo>
                    <a:pt x="5" y="1"/>
                  </a:lnTo>
                  <a:lnTo>
                    <a:pt x="5" y="1"/>
                  </a:lnTo>
                  <a:lnTo>
                    <a:pt x="6" y="1"/>
                  </a:lnTo>
                  <a:lnTo>
                    <a:pt x="6" y="1"/>
                  </a:lnTo>
                  <a:lnTo>
                    <a:pt x="6" y="1"/>
                  </a:lnTo>
                  <a:lnTo>
                    <a:pt x="6" y="1"/>
                  </a:lnTo>
                  <a:lnTo>
                    <a:pt x="6" y="1"/>
                  </a:lnTo>
                  <a:lnTo>
                    <a:pt x="6" y="1"/>
                  </a:lnTo>
                  <a:lnTo>
                    <a:pt x="7" y="0"/>
                  </a:lnTo>
                  <a:lnTo>
                    <a:pt x="7" y="0"/>
                  </a:lnTo>
                  <a:lnTo>
                    <a:pt x="7" y="0"/>
                  </a:lnTo>
                  <a:lnTo>
                    <a:pt x="7" y="0"/>
                  </a:lnTo>
                  <a:lnTo>
                    <a:pt x="7" y="0"/>
                  </a:lnTo>
                  <a:lnTo>
                    <a:pt x="7" y="0"/>
                  </a:lnTo>
                  <a:lnTo>
                    <a:pt x="7" y="0"/>
                  </a:lnTo>
                  <a:lnTo>
                    <a:pt x="8" y="0"/>
                  </a:lnTo>
                  <a:lnTo>
                    <a:pt x="8" y="0"/>
                  </a:lnTo>
                  <a:lnTo>
                    <a:pt x="8" y="0"/>
                  </a:lnTo>
                  <a:lnTo>
                    <a:pt x="8" y="0"/>
                  </a:lnTo>
                  <a:lnTo>
                    <a:pt x="8" y="0"/>
                  </a:lnTo>
                  <a:lnTo>
                    <a:pt x="8" y="0"/>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9" y="1"/>
                  </a:lnTo>
                  <a:lnTo>
                    <a:pt x="10" y="1"/>
                  </a:lnTo>
                  <a:lnTo>
                    <a:pt x="10" y="1"/>
                  </a:lnTo>
                  <a:lnTo>
                    <a:pt x="10" y="1"/>
                  </a:lnTo>
                  <a:lnTo>
                    <a:pt x="10" y="1"/>
                  </a:lnTo>
                  <a:lnTo>
                    <a:pt x="10" y="1"/>
                  </a:lnTo>
                  <a:lnTo>
                    <a:pt x="10" y="1"/>
                  </a:lnTo>
                  <a:lnTo>
                    <a:pt x="11" y="1"/>
                  </a:lnTo>
                  <a:lnTo>
                    <a:pt x="11" y="1"/>
                  </a:lnTo>
                  <a:lnTo>
                    <a:pt x="11" y="1"/>
                  </a:lnTo>
                  <a:lnTo>
                    <a:pt x="11" y="1"/>
                  </a:lnTo>
                  <a:lnTo>
                    <a:pt x="11" y="1"/>
                  </a:lnTo>
                  <a:lnTo>
                    <a:pt x="11" y="1"/>
                  </a:lnTo>
                  <a:lnTo>
                    <a:pt x="11" y="1"/>
                  </a:lnTo>
                  <a:lnTo>
                    <a:pt x="12" y="1"/>
                  </a:lnTo>
                  <a:lnTo>
                    <a:pt x="12" y="1"/>
                  </a:lnTo>
                  <a:lnTo>
                    <a:pt x="12" y="1"/>
                  </a:lnTo>
                  <a:lnTo>
                    <a:pt x="12" y="2"/>
                  </a:lnTo>
                  <a:lnTo>
                    <a:pt x="12" y="2"/>
                  </a:lnTo>
                  <a:lnTo>
                    <a:pt x="12" y="2"/>
                  </a:lnTo>
                  <a:lnTo>
                    <a:pt x="12" y="2"/>
                  </a:lnTo>
                  <a:lnTo>
                    <a:pt x="12" y="2"/>
                  </a:lnTo>
                  <a:lnTo>
                    <a:pt x="13" y="2"/>
                  </a:lnTo>
                  <a:lnTo>
                    <a:pt x="13" y="2"/>
                  </a:lnTo>
                  <a:lnTo>
                    <a:pt x="13" y="2"/>
                  </a:lnTo>
                  <a:lnTo>
                    <a:pt x="13" y="2"/>
                  </a:lnTo>
                  <a:lnTo>
                    <a:pt x="13" y="2"/>
                  </a:lnTo>
                  <a:lnTo>
                    <a:pt x="13" y="2"/>
                  </a:lnTo>
                  <a:lnTo>
                    <a:pt x="13" y="3"/>
                  </a:lnTo>
                  <a:lnTo>
                    <a:pt x="13" y="3"/>
                  </a:lnTo>
                  <a:lnTo>
                    <a:pt x="14" y="3"/>
                  </a:lnTo>
                  <a:lnTo>
                    <a:pt x="14" y="3"/>
                  </a:lnTo>
                  <a:lnTo>
                    <a:pt x="14" y="3"/>
                  </a:lnTo>
                  <a:lnTo>
                    <a:pt x="14" y="3"/>
                  </a:lnTo>
                  <a:lnTo>
                    <a:pt x="14" y="3"/>
                  </a:lnTo>
                  <a:lnTo>
                    <a:pt x="14" y="3"/>
                  </a:lnTo>
                  <a:lnTo>
                    <a:pt x="14" y="3"/>
                  </a:lnTo>
                  <a:lnTo>
                    <a:pt x="14" y="4"/>
                  </a:lnTo>
                  <a:lnTo>
                    <a:pt x="14" y="4"/>
                  </a:lnTo>
                  <a:lnTo>
                    <a:pt x="15" y="4"/>
                  </a:lnTo>
                  <a:lnTo>
                    <a:pt x="15" y="4"/>
                  </a:lnTo>
                  <a:lnTo>
                    <a:pt x="15" y="4"/>
                  </a:lnTo>
                  <a:lnTo>
                    <a:pt x="15" y="4"/>
                  </a:lnTo>
                  <a:lnTo>
                    <a:pt x="15" y="4"/>
                  </a:lnTo>
                  <a:lnTo>
                    <a:pt x="15" y="4"/>
                  </a:lnTo>
                  <a:lnTo>
                    <a:pt x="15" y="5"/>
                  </a:lnTo>
                  <a:lnTo>
                    <a:pt x="15" y="5"/>
                  </a:lnTo>
                  <a:lnTo>
                    <a:pt x="15" y="5"/>
                  </a:lnTo>
                  <a:lnTo>
                    <a:pt x="15" y="5"/>
                  </a:lnTo>
                  <a:lnTo>
                    <a:pt x="15" y="5"/>
                  </a:lnTo>
                  <a:lnTo>
                    <a:pt x="15" y="5"/>
                  </a:lnTo>
                  <a:lnTo>
                    <a:pt x="16" y="5"/>
                  </a:lnTo>
                  <a:lnTo>
                    <a:pt x="16" y="6"/>
                  </a:lnTo>
                  <a:lnTo>
                    <a:pt x="16" y="6"/>
                  </a:lnTo>
                  <a:lnTo>
                    <a:pt x="16" y="6"/>
                  </a:lnTo>
                  <a:lnTo>
                    <a:pt x="16" y="6"/>
                  </a:lnTo>
                  <a:lnTo>
                    <a:pt x="16" y="6"/>
                  </a:lnTo>
                  <a:lnTo>
                    <a:pt x="16" y="6"/>
                  </a:lnTo>
                  <a:lnTo>
                    <a:pt x="16" y="6"/>
                  </a:lnTo>
                  <a:lnTo>
                    <a:pt x="16" y="7"/>
                  </a:lnTo>
                  <a:lnTo>
                    <a:pt x="16" y="7"/>
                  </a:lnTo>
                  <a:lnTo>
                    <a:pt x="16" y="7"/>
                  </a:lnTo>
                  <a:lnTo>
                    <a:pt x="16" y="7"/>
                  </a:lnTo>
                  <a:lnTo>
                    <a:pt x="16" y="7"/>
                  </a:lnTo>
                  <a:lnTo>
                    <a:pt x="16" y="7"/>
                  </a:lnTo>
                  <a:lnTo>
                    <a:pt x="16" y="9"/>
                  </a:lnTo>
                  <a:lnTo>
                    <a:pt x="16" y="9"/>
                  </a:lnTo>
                  <a:lnTo>
                    <a:pt x="16" y="9"/>
                  </a:lnTo>
                  <a:lnTo>
                    <a:pt x="16" y="9"/>
                  </a:lnTo>
                  <a:lnTo>
                    <a:pt x="16" y="9"/>
                  </a:lnTo>
                  <a:lnTo>
                    <a:pt x="16" y="9"/>
                  </a:lnTo>
                  <a:lnTo>
                    <a:pt x="16" y="9"/>
                  </a:lnTo>
                  <a:lnTo>
                    <a:pt x="16" y="10"/>
                  </a:lnTo>
                  <a:lnTo>
                    <a:pt x="16" y="10"/>
                  </a:lnTo>
                  <a:lnTo>
                    <a:pt x="16" y="10"/>
                  </a:lnTo>
                  <a:lnTo>
                    <a:pt x="16" y="10"/>
                  </a:lnTo>
                  <a:lnTo>
                    <a:pt x="16" y="10"/>
                  </a:lnTo>
                  <a:lnTo>
                    <a:pt x="16" y="10"/>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13" name="Freeform 214"/>
            <p:cNvSpPr>
              <a:spLocks/>
            </p:cNvSpPr>
            <p:nvPr/>
          </p:nvSpPr>
          <p:spPr bwMode="auto">
            <a:xfrm>
              <a:off x="5089" y="2844"/>
              <a:ext cx="2" cy="2"/>
            </a:xfrm>
            <a:custGeom>
              <a:avLst/>
              <a:gdLst>
                <a:gd name="T0" fmla="*/ 0 w 2"/>
                <a:gd name="T1" fmla="*/ 2 h 2"/>
                <a:gd name="T2" fmla="*/ 0 w 2"/>
                <a:gd name="T3" fmla="*/ 0 h 2"/>
                <a:gd name="T4" fmla="*/ 1 w 2"/>
                <a:gd name="T5" fmla="*/ 1 h 2"/>
                <a:gd name="T6" fmla="*/ 1 w 2"/>
                <a:gd name="T7" fmla="*/ 1 h 2"/>
                <a:gd name="T8" fmla="*/ 2 w 2"/>
                <a:gd name="T9" fmla="*/ 2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lnTo>
                    <a:pt x="0" y="0"/>
                  </a:lnTo>
                  <a:lnTo>
                    <a:pt x="1" y="1"/>
                  </a:lnTo>
                  <a:lnTo>
                    <a:pt x="1" y="1"/>
                  </a:lnTo>
                  <a:lnTo>
                    <a:pt x="2" y="2"/>
                  </a:lnTo>
                  <a:lnTo>
                    <a:pt x="0" y="2"/>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14" name="Freeform 215"/>
            <p:cNvSpPr>
              <a:spLocks/>
            </p:cNvSpPr>
            <p:nvPr/>
          </p:nvSpPr>
          <p:spPr bwMode="auto">
            <a:xfrm>
              <a:off x="4341" y="3136"/>
              <a:ext cx="11" cy="6"/>
            </a:xfrm>
            <a:custGeom>
              <a:avLst/>
              <a:gdLst>
                <a:gd name="T0" fmla="*/ 0 w 11"/>
                <a:gd name="T1" fmla="*/ 4 h 6"/>
                <a:gd name="T2" fmla="*/ 4 w 11"/>
                <a:gd name="T3" fmla="*/ 0 h 6"/>
                <a:gd name="T4" fmla="*/ 11 w 11"/>
                <a:gd name="T5" fmla="*/ 6 h 6"/>
                <a:gd name="T6" fmla="*/ 0 w 11"/>
                <a:gd name="T7" fmla="*/ 4 h 6"/>
              </a:gdLst>
              <a:ahLst/>
              <a:cxnLst>
                <a:cxn ang="0">
                  <a:pos x="T0" y="T1"/>
                </a:cxn>
                <a:cxn ang="0">
                  <a:pos x="T2" y="T3"/>
                </a:cxn>
                <a:cxn ang="0">
                  <a:pos x="T4" y="T5"/>
                </a:cxn>
                <a:cxn ang="0">
                  <a:pos x="T6" y="T7"/>
                </a:cxn>
              </a:cxnLst>
              <a:rect l="0" t="0" r="r" b="b"/>
              <a:pathLst>
                <a:path w="11" h="6">
                  <a:moveTo>
                    <a:pt x="0" y="4"/>
                  </a:moveTo>
                  <a:lnTo>
                    <a:pt x="4" y="0"/>
                  </a:lnTo>
                  <a:lnTo>
                    <a:pt x="11" y="6"/>
                  </a:lnTo>
                  <a:lnTo>
                    <a:pt x="0" y="4"/>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15" name="Freeform 216"/>
            <p:cNvSpPr>
              <a:spLocks/>
            </p:cNvSpPr>
            <p:nvPr/>
          </p:nvSpPr>
          <p:spPr bwMode="auto">
            <a:xfrm>
              <a:off x="4411" y="3173"/>
              <a:ext cx="4" cy="5"/>
            </a:xfrm>
            <a:custGeom>
              <a:avLst/>
              <a:gdLst>
                <a:gd name="T0" fmla="*/ 4 w 4"/>
                <a:gd name="T1" fmla="*/ 0 h 5"/>
                <a:gd name="T2" fmla="*/ 3 w 4"/>
                <a:gd name="T3" fmla="*/ 4 h 5"/>
                <a:gd name="T4" fmla="*/ 0 w 4"/>
                <a:gd name="T5" fmla="*/ 5 h 5"/>
                <a:gd name="T6" fmla="*/ 2 w 4"/>
                <a:gd name="T7" fmla="*/ 0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lnTo>
                    <a:pt x="3" y="4"/>
                  </a:lnTo>
                  <a:lnTo>
                    <a:pt x="0" y="5"/>
                  </a:lnTo>
                  <a:lnTo>
                    <a:pt x="2" y="0"/>
                  </a:lnTo>
                  <a:lnTo>
                    <a:pt x="4" y="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16" name="Freeform 217"/>
            <p:cNvSpPr>
              <a:spLocks/>
            </p:cNvSpPr>
            <p:nvPr/>
          </p:nvSpPr>
          <p:spPr bwMode="auto">
            <a:xfrm>
              <a:off x="4425" y="3179"/>
              <a:ext cx="3" cy="2"/>
            </a:xfrm>
            <a:custGeom>
              <a:avLst/>
              <a:gdLst>
                <a:gd name="T0" fmla="*/ 0 w 3"/>
                <a:gd name="T1" fmla="*/ 2 h 2"/>
                <a:gd name="T2" fmla="*/ 1 w 3"/>
                <a:gd name="T3" fmla="*/ 0 h 2"/>
                <a:gd name="T4" fmla="*/ 3 w 3"/>
                <a:gd name="T5" fmla="*/ 0 h 2"/>
                <a:gd name="T6" fmla="*/ 0 w 3"/>
                <a:gd name="T7" fmla="*/ 2 h 2"/>
              </a:gdLst>
              <a:ahLst/>
              <a:cxnLst>
                <a:cxn ang="0">
                  <a:pos x="T0" y="T1"/>
                </a:cxn>
                <a:cxn ang="0">
                  <a:pos x="T2" y="T3"/>
                </a:cxn>
                <a:cxn ang="0">
                  <a:pos x="T4" y="T5"/>
                </a:cxn>
                <a:cxn ang="0">
                  <a:pos x="T6" y="T7"/>
                </a:cxn>
              </a:cxnLst>
              <a:rect l="0" t="0" r="r" b="b"/>
              <a:pathLst>
                <a:path w="3" h="2">
                  <a:moveTo>
                    <a:pt x="0" y="2"/>
                  </a:moveTo>
                  <a:lnTo>
                    <a:pt x="1" y="0"/>
                  </a:lnTo>
                  <a:lnTo>
                    <a:pt x="3" y="0"/>
                  </a:lnTo>
                  <a:lnTo>
                    <a:pt x="0" y="2"/>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17" name="Freeform 218"/>
            <p:cNvSpPr>
              <a:spLocks/>
            </p:cNvSpPr>
            <p:nvPr/>
          </p:nvSpPr>
          <p:spPr bwMode="auto">
            <a:xfrm>
              <a:off x="4428" y="3189"/>
              <a:ext cx="3" cy="4"/>
            </a:xfrm>
            <a:custGeom>
              <a:avLst/>
              <a:gdLst>
                <a:gd name="T0" fmla="*/ 0 w 3"/>
                <a:gd name="T1" fmla="*/ 1 h 4"/>
                <a:gd name="T2" fmla="*/ 2 w 3"/>
                <a:gd name="T3" fmla="*/ 0 h 4"/>
                <a:gd name="T4" fmla="*/ 3 w 3"/>
                <a:gd name="T5" fmla="*/ 4 h 4"/>
                <a:gd name="T6" fmla="*/ 0 w 3"/>
                <a:gd name="T7" fmla="*/ 1 h 4"/>
              </a:gdLst>
              <a:ahLst/>
              <a:cxnLst>
                <a:cxn ang="0">
                  <a:pos x="T0" y="T1"/>
                </a:cxn>
                <a:cxn ang="0">
                  <a:pos x="T2" y="T3"/>
                </a:cxn>
                <a:cxn ang="0">
                  <a:pos x="T4" y="T5"/>
                </a:cxn>
                <a:cxn ang="0">
                  <a:pos x="T6" y="T7"/>
                </a:cxn>
              </a:cxnLst>
              <a:rect l="0" t="0" r="r" b="b"/>
              <a:pathLst>
                <a:path w="3" h="4">
                  <a:moveTo>
                    <a:pt x="0" y="1"/>
                  </a:moveTo>
                  <a:lnTo>
                    <a:pt x="2" y="0"/>
                  </a:lnTo>
                  <a:lnTo>
                    <a:pt x="3" y="4"/>
                  </a:lnTo>
                  <a:lnTo>
                    <a:pt x="0" y="1"/>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18" name="Freeform 219"/>
            <p:cNvSpPr>
              <a:spLocks/>
            </p:cNvSpPr>
            <p:nvPr/>
          </p:nvSpPr>
          <p:spPr bwMode="auto">
            <a:xfrm>
              <a:off x="4434" y="3195"/>
              <a:ext cx="1" cy="2"/>
            </a:xfrm>
            <a:custGeom>
              <a:avLst/>
              <a:gdLst>
                <a:gd name="T0" fmla="*/ 0 w 1"/>
                <a:gd name="T1" fmla="*/ 2 h 2"/>
                <a:gd name="T2" fmla="*/ 0 w 1"/>
                <a:gd name="T3" fmla="*/ 0 h 2"/>
                <a:gd name="T4" fmla="*/ 1 w 1"/>
                <a:gd name="T5" fmla="*/ 2 h 2"/>
                <a:gd name="T6" fmla="*/ 0 w 1"/>
                <a:gd name="T7" fmla="*/ 2 h 2"/>
              </a:gdLst>
              <a:ahLst/>
              <a:cxnLst>
                <a:cxn ang="0">
                  <a:pos x="T0" y="T1"/>
                </a:cxn>
                <a:cxn ang="0">
                  <a:pos x="T2" y="T3"/>
                </a:cxn>
                <a:cxn ang="0">
                  <a:pos x="T4" y="T5"/>
                </a:cxn>
                <a:cxn ang="0">
                  <a:pos x="T6" y="T7"/>
                </a:cxn>
              </a:cxnLst>
              <a:rect l="0" t="0" r="r" b="b"/>
              <a:pathLst>
                <a:path w="1" h="2">
                  <a:moveTo>
                    <a:pt x="0" y="2"/>
                  </a:moveTo>
                  <a:lnTo>
                    <a:pt x="0" y="0"/>
                  </a:lnTo>
                  <a:lnTo>
                    <a:pt x="1" y="2"/>
                  </a:lnTo>
                  <a:lnTo>
                    <a:pt x="0" y="2"/>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27" name="Freeform 220"/>
            <p:cNvSpPr>
              <a:spLocks noEditPoints="1"/>
            </p:cNvSpPr>
            <p:nvPr/>
          </p:nvSpPr>
          <p:spPr bwMode="auto">
            <a:xfrm>
              <a:off x="5477" y="3087"/>
              <a:ext cx="72" cy="109"/>
            </a:xfrm>
            <a:custGeom>
              <a:avLst/>
              <a:gdLst>
                <a:gd name="T0" fmla="*/ 72 w 72"/>
                <a:gd name="T1" fmla="*/ 44 h 109"/>
                <a:gd name="T2" fmla="*/ 53 w 72"/>
                <a:gd name="T3" fmla="*/ 82 h 109"/>
                <a:gd name="T4" fmla="*/ 27 w 72"/>
                <a:gd name="T5" fmla="*/ 106 h 109"/>
                <a:gd name="T6" fmla="*/ 9 w 72"/>
                <a:gd name="T7" fmla="*/ 109 h 109"/>
                <a:gd name="T8" fmla="*/ 4 w 72"/>
                <a:gd name="T9" fmla="*/ 92 h 109"/>
                <a:gd name="T10" fmla="*/ 0 w 72"/>
                <a:gd name="T11" fmla="*/ 83 h 109"/>
                <a:gd name="T12" fmla="*/ 28 w 72"/>
                <a:gd name="T13" fmla="*/ 72 h 109"/>
                <a:gd name="T14" fmla="*/ 34 w 72"/>
                <a:gd name="T15" fmla="*/ 47 h 109"/>
                <a:gd name="T16" fmla="*/ 29 w 72"/>
                <a:gd name="T17" fmla="*/ 42 h 109"/>
                <a:gd name="T18" fmla="*/ 32 w 72"/>
                <a:gd name="T19" fmla="*/ 29 h 109"/>
                <a:gd name="T20" fmla="*/ 36 w 72"/>
                <a:gd name="T21" fmla="*/ 25 h 109"/>
                <a:gd name="T22" fmla="*/ 35 w 72"/>
                <a:gd name="T23" fmla="*/ 16 h 109"/>
                <a:gd name="T24" fmla="*/ 40 w 72"/>
                <a:gd name="T25" fmla="*/ 9 h 109"/>
                <a:gd name="T26" fmla="*/ 48 w 72"/>
                <a:gd name="T27" fmla="*/ 28 h 109"/>
                <a:gd name="T28" fmla="*/ 57 w 72"/>
                <a:gd name="T29" fmla="*/ 29 h 109"/>
                <a:gd name="T30" fmla="*/ 72 w 72"/>
                <a:gd name="T31" fmla="*/ 44 h 109"/>
                <a:gd name="T32" fmla="*/ 40 w 72"/>
                <a:gd name="T33" fmla="*/ 5 h 109"/>
                <a:gd name="T34" fmla="*/ 37 w 72"/>
                <a:gd name="T35" fmla="*/ 2 h 109"/>
                <a:gd name="T36" fmla="*/ 39 w 72"/>
                <a:gd name="T37" fmla="*/ 0 h 109"/>
                <a:gd name="T38" fmla="*/ 40 w 72"/>
                <a:gd name="T39" fmla="*/ 5 h 109"/>
                <a:gd name="T40" fmla="*/ 40 w 72"/>
                <a:gd name="T41" fmla="*/ 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109">
                  <a:moveTo>
                    <a:pt x="72" y="44"/>
                  </a:moveTo>
                  <a:lnTo>
                    <a:pt x="53" y="82"/>
                  </a:lnTo>
                  <a:lnTo>
                    <a:pt x="27" y="106"/>
                  </a:lnTo>
                  <a:lnTo>
                    <a:pt x="9" y="109"/>
                  </a:lnTo>
                  <a:lnTo>
                    <a:pt x="4" y="92"/>
                  </a:lnTo>
                  <a:lnTo>
                    <a:pt x="0" y="83"/>
                  </a:lnTo>
                  <a:lnTo>
                    <a:pt x="28" y="72"/>
                  </a:lnTo>
                  <a:lnTo>
                    <a:pt x="34" y="47"/>
                  </a:lnTo>
                  <a:lnTo>
                    <a:pt x="29" y="42"/>
                  </a:lnTo>
                  <a:lnTo>
                    <a:pt x="32" y="29"/>
                  </a:lnTo>
                  <a:lnTo>
                    <a:pt x="36" y="25"/>
                  </a:lnTo>
                  <a:lnTo>
                    <a:pt x="35" y="16"/>
                  </a:lnTo>
                  <a:lnTo>
                    <a:pt x="40" y="9"/>
                  </a:lnTo>
                  <a:lnTo>
                    <a:pt x="48" y="28"/>
                  </a:lnTo>
                  <a:lnTo>
                    <a:pt x="57" y="29"/>
                  </a:lnTo>
                  <a:lnTo>
                    <a:pt x="72" y="44"/>
                  </a:lnTo>
                  <a:close/>
                  <a:moveTo>
                    <a:pt x="40" y="5"/>
                  </a:moveTo>
                  <a:lnTo>
                    <a:pt x="37" y="2"/>
                  </a:lnTo>
                  <a:lnTo>
                    <a:pt x="39" y="0"/>
                  </a:lnTo>
                  <a:lnTo>
                    <a:pt x="40" y="5"/>
                  </a:lnTo>
                  <a:lnTo>
                    <a:pt x="40" y="5"/>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28" name="Freeform 221"/>
            <p:cNvSpPr>
              <a:spLocks/>
            </p:cNvSpPr>
            <p:nvPr/>
          </p:nvSpPr>
          <p:spPr bwMode="auto">
            <a:xfrm>
              <a:off x="5204" y="3122"/>
              <a:ext cx="150" cy="170"/>
            </a:xfrm>
            <a:custGeom>
              <a:avLst/>
              <a:gdLst>
                <a:gd name="T0" fmla="*/ 19 w 150"/>
                <a:gd name="T1" fmla="*/ 170 h 170"/>
                <a:gd name="T2" fmla="*/ 13 w 150"/>
                <a:gd name="T3" fmla="*/ 167 h 170"/>
                <a:gd name="T4" fmla="*/ 15 w 150"/>
                <a:gd name="T5" fmla="*/ 155 h 170"/>
                <a:gd name="T6" fmla="*/ 7 w 150"/>
                <a:gd name="T7" fmla="*/ 142 h 170"/>
                <a:gd name="T8" fmla="*/ 0 w 150"/>
                <a:gd name="T9" fmla="*/ 122 h 170"/>
                <a:gd name="T10" fmla="*/ 0 w 150"/>
                <a:gd name="T11" fmla="*/ 109 h 170"/>
                <a:gd name="T12" fmla="*/ 8 w 150"/>
                <a:gd name="T13" fmla="*/ 86 h 170"/>
                <a:gd name="T14" fmla="*/ 17 w 150"/>
                <a:gd name="T15" fmla="*/ 86 h 170"/>
                <a:gd name="T16" fmla="*/ 17 w 150"/>
                <a:gd name="T17" fmla="*/ 43 h 170"/>
                <a:gd name="T18" fmla="*/ 17 w 150"/>
                <a:gd name="T19" fmla="*/ 37 h 170"/>
                <a:gd name="T20" fmla="*/ 26 w 150"/>
                <a:gd name="T21" fmla="*/ 37 h 170"/>
                <a:gd name="T22" fmla="*/ 26 w 150"/>
                <a:gd name="T23" fmla="*/ 14 h 170"/>
                <a:gd name="T24" fmla="*/ 101 w 150"/>
                <a:gd name="T25" fmla="*/ 14 h 170"/>
                <a:gd name="T26" fmla="*/ 105 w 150"/>
                <a:gd name="T27" fmla="*/ 18 h 170"/>
                <a:gd name="T28" fmla="*/ 109 w 150"/>
                <a:gd name="T29" fmla="*/ 15 h 170"/>
                <a:gd name="T30" fmla="*/ 123 w 150"/>
                <a:gd name="T31" fmla="*/ 0 h 170"/>
                <a:gd name="T32" fmla="*/ 135 w 150"/>
                <a:gd name="T33" fmla="*/ 13 h 170"/>
                <a:gd name="T34" fmla="*/ 140 w 150"/>
                <a:gd name="T35" fmla="*/ 51 h 170"/>
                <a:gd name="T36" fmla="*/ 150 w 150"/>
                <a:gd name="T37" fmla="*/ 59 h 170"/>
                <a:gd name="T38" fmla="*/ 147 w 150"/>
                <a:gd name="T39" fmla="*/ 66 h 170"/>
                <a:gd name="T40" fmla="*/ 140 w 150"/>
                <a:gd name="T41" fmla="*/ 68 h 170"/>
                <a:gd name="T42" fmla="*/ 136 w 150"/>
                <a:gd name="T43" fmla="*/ 71 h 170"/>
                <a:gd name="T44" fmla="*/ 135 w 150"/>
                <a:gd name="T45" fmla="*/ 81 h 170"/>
                <a:gd name="T46" fmla="*/ 131 w 150"/>
                <a:gd name="T47" fmla="*/ 93 h 170"/>
                <a:gd name="T48" fmla="*/ 132 w 150"/>
                <a:gd name="T49" fmla="*/ 103 h 170"/>
                <a:gd name="T50" fmla="*/ 129 w 150"/>
                <a:gd name="T51" fmla="*/ 114 h 170"/>
                <a:gd name="T52" fmla="*/ 128 w 150"/>
                <a:gd name="T53" fmla="*/ 121 h 170"/>
                <a:gd name="T54" fmla="*/ 123 w 150"/>
                <a:gd name="T55" fmla="*/ 121 h 170"/>
                <a:gd name="T56" fmla="*/ 116 w 150"/>
                <a:gd name="T57" fmla="*/ 143 h 170"/>
                <a:gd name="T58" fmla="*/ 116 w 150"/>
                <a:gd name="T59" fmla="*/ 143 h 170"/>
                <a:gd name="T60" fmla="*/ 113 w 150"/>
                <a:gd name="T61" fmla="*/ 143 h 170"/>
                <a:gd name="T62" fmla="*/ 111 w 150"/>
                <a:gd name="T63" fmla="*/ 157 h 170"/>
                <a:gd name="T64" fmla="*/ 111 w 150"/>
                <a:gd name="T65" fmla="*/ 157 h 170"/>
                <a:gd name="T66" fmla="*/ 108 w 150"/>
                <a:gd name="T67" fmla="*/ 158 h 170"/>
                <a:gd name="T68" fmla="*/ 109 w 150"/>
                <a:gd name="T69" fmla="*/ 152 h 170"/>
                <a:gd name="T70" fmla="*/ 102 w 150"/>
                <a:gd name="T71" fmla="*/ 144 h 170"/>
                <a:gd name="T72" fmla="*/ 101 w 150"/>
                <a:gd name="T73" fmla="*/ 134 h 170"/>
                <a:gd name="T74" fmla="*/ 102 w 150"/>
                <a:gd name="T75" fmla="*/ 127 h 170"/>
                <a:gd name="T76" fmla="*/ 97 w 150"/>
                <a:gd name="T77" fmla="*/ 127 h 170"/>
                <a:gd name="T78" fmla="*/ 97 w 150"/>
                <a:gd name="T79" fmla="*/ 130 h 170"/>
                <a:gd name="T80" fmla="*/ 91 w 150"/>
                <a:gd name="T81" fmla="*/ 130 h 170"/>
                <a:gd name="T82" fmla="*/ 94 w 150"/>
                <a:gd name="T83" fmla="*/ 133 h 170"/>
                <a:gd name="T84" fmla="*/ 95 w 150"/>
                <a:gd name="T85" fmla="*/ 141 h 170"/>
                <a:gd name="T86" fmla="*/ 84 w 150"/>
                <a:gd name="T87" fmla="*/ 155 h 170"/>
                <a:gd name="T88" fmla="*/ 80 w 150"/>
                <a:gd name="T89" fmla="*/ 156 h 170"/>
                <a:gd name="T90" fmla="*/ 72 w 150"/>
                <a:gd name="T91" fmla="*/ 150 h 170"/>
                <a:gd name="T92" fmla="*/ 68 w 150"/>
                <a:gd name="T93" fmla="*/ 152 h 170"/>
                <a:gd name="T94" fmla="*/ 68 w 150"/>
                <a:gd name="T95" fmla="*/ 155 h 170"/>
                <a:gd name="T96" fmla="*/ 63 w 150"/>
                <a:gd name="T97" fmla="*/ 156 h 170"/>
                <a:gd name="T98" fmla="*/ 60 w 150"/>
                <a:gd name="T99" fmla="*/ 161 h 170"/>
                <a:gd name="T100" fmla="*/ 54 w 150"/>
                <a:gd name="T101" fmla="*/ 161 h 170"/>
                <a:gd name="T102" fmla="*/ 53 w 150"/>
                <a:gd name="T103" fmla="*/ 157 h 170"/>
                <a:gd name="T104" fmla="*/ 39 w 150"/>
                <a:gd name="T105" fmla="*/ 157 h 170"/>
                <a:gd name="T106" fmla="*/ 35 w 150"/>
                <a:gd name="T107" fmla="*/ 148 h 170"/>
                <a:gd name="T108" fmla="*/ 28 w 150"/>
                <a:gd name="T109" fmla="*/ 149 h 170"/>
                <a:gd name="T110" fmla="*/ 19 w 150"/>
                <a:gd name="T111" fmla="*/ 170 h 170"/>
                <a:gd name="T112" fmla="*/ 19 w 150"/>
                <a:gd name="T113"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0" h="170">
                  <a:moveTo>
                    <a:pt x="19" y="170"/>
                  </a:moveTo>
                  <a:lnTo>
                    <a:pt x="13" y="167"/>
                  </a:lnTo>
                  <a:lnTo>
                    <a:pt x="15" y="155"/>
                  </a:lnTo>
                  <a:lnTo>
                    <a:pt x="7" y="142"/>
                  </a:lnTo>
                  <a:lnTo>
                    <a:pt x="0" y="122"/>
                  </a:lnTo>
                  <a:lnTo>
                    <a:pt x="0" y="109"/>
                  </a:lnTo>
                  <a:lnTo>
                    <a:pt x="8" y="86"/>
                  </a:lnTo>
                  <a:lnTo>
                    <a:pt x="17" y="86"/>
                  </a:lnTo>
                  <a:lnTo>
                    <a:pt x="17" y="43"/>
                  </a:lnTo>
                  <a:lnTo>
                    <a:pt x="17" y="37"/>
                  </a:lnTo>
                  <a:lnTo>
                    <a:pt x="26" y="37"/>
                  </a:lnTo>
                  <a:lnTo>
                    <a:pt x="26" y="14"/>
                  </a:lnTo>
                  <a:lnTo>
                    <a:pt x="101" y="14"/>
                  </a:lnTo>
                  <a:lnTo>
                    <a:pt x="105" y="18"/>
                  </a:lnTo>
                  <a:lnTo>
                    <a:pt x="109" y="15"/>
                  </a:lnTo>
                  <a:lnTo>
                    <a:pt x="123" y="0"/>
                  </a:lnTo>
                  <a:lnTo>
                    <a:pt x="135" y="13"/>
                  </a:lnTo>
                  <a:lnTo>
                    <a:pt x="140" y="51"/>
                  </a:lnTo>
                  <a:lnTo>
                    <a:pt x="150" y="59"/>
                  </a:lnTo>
                  <a:lnTo>
                    <a:pt x="147" y="66"/>
                  </a:lnTo>
                  <a:lnTo>
                    <a:pt x="140" y="68"/>
                  </a:lnTo>
                  <a:lnTo>
                    <a:pt x="136" y="71"/>
                  </a:lnTo>
                  <a:lnTo>
                    <a:pt x="135" y="81"/>
                  </a:lnTo>
                  <a:lnTo>
                    <a:pt x="131" y="93"/>
                  </a:lnTo>
                  <a:lnTo>
                    <a:pt x="132" y="103"/>
                  </a:lnTo>
                  <a:lnTo>
                    <a:pt x="129" y="114"/>
                  </a:lnTo>
                  <a:lnTo>
                    <a:pt x="128" y="121"/>
                  </a:lnTo>
                  <a:lnTo>
                    <a:pt x="123" y="121"/>
                  </a:lnTo>
                  <a:lnTo>
                    <a:pt x="116" y="143"/>
                  </a:lnTo>
                  <a:lnTo>
                    <a:pt x="116" y="143"/>
                  </a:lnTo>
                  <a:lnTo>
                    <a:pt x="113" y="143"/>
                  </a:lnTo>
                  <a:lnTo>
                    <a:pt x="111" y="157"/>
                  </a:lnTo>
                  <a:lnTo>
                    <a:pt x="111" y="157"/>
                  </a:lnTo>
                  <a:lnTo>
                    <a:pt x="108" y="158"/>
                  </a:lnTo>
                  <a:lnTo>
                    <a:pt x="109" y="152"/>
                  </a:lnTo>
                  <a:lnTo>
                    <a:pt x="102" y="144"/>
                  </a:lnTo>
                  <a:lnTo>
                    <a:pt x="101" y="134"/>
                  </a:lnTo>
                  <a:lnTo>
                    <a:pt x="102" y="127"/>
                  </a:lnTo>
                  <a:lnTo>
                    <a:pt x="97" y="127"/>
                  </a:lnTo>
                  <a:lnTo>
                    <a:pt x="97" y="130"/>
                  </a:lnTo>
                  <a:lnTo>
                    <a:pt x="91" y="130"/>
                  </a:lnTo>
                  <a:lnTo>
                    <a:pt x="94" y="133"/>
                  </a:lnTo>
                  <a:lnTo>
                    <a:pt x="95" y="141"/>
                  </a:lnTo>
                  <a:lnTo>
                    <a:pt x="84" y="155"/>
                  </a:lnTo>
                  <a:lnTo>
                    <a:pt x="80" y="156"/>
                  </a:lnTo>
                  <a:lnTo>
                    <a:pt x="72" y="150"/>
                  </a:lnTo>
                  <a:lnTo>
                    <a:pt x="68" y="152"/>
                  </a:lnTo>
                  <a:lnTo>
                    <a:pt x="68" y="155"/>
                  </a:lnTo>
                  <a:lnTo>
                    <a:pt x="63" y="156"/>
                  </a:lnTo>
                  <a:lnTo>
                    <a:pt x="60" y="161"/>
                  </a:lnTo>
                  <a:lnTo>
                    <a:pt x="54" y="161"/>
                  </a:lnTo>
                  <a:lnTo>
                    <a:pt x="53" y="157"/>
                  </a:lnTo>
                  <a:lnTo>
                    <a:pt x="39" y="157"/>
                  </a:lnTo>
                  <a:lnTo>
                    <a:pt x="35" y="148"/>
                  </a:lnTo>
                  <a:lnTo>
                    <a:pt x="28" y="149"/>
                  </a:lnTo>
                  <a:lnTo>
                    <a:pt x="19" y="170"/>
                  </a:lnTo>
                  <a:lnTo>
                    <a:pt x="19" y="170"/>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29" name="Freeform 222"/>
            <p:cNvSpPr>
              <a:spLocks/>
            </p:cNvSpPr>
            <p:nvPr/>
          </p:nvSpPr>
          <p:spPr bwMode="auto">
            <a:xfrm>
              <a:off x="5125" y="2852"/>
              <a:ext cx="52" cy="43"/>
            </a:xfrm>
            <a:custGeom>
              <a:avLst/>
              <a:gdLst>
                <a:gd name="T0" fmla="*/ 52 w 52"/>
                <a:gd name="T1" fmla="*/ 19 h 43"/>
                <a:gd name="T2" fmla="*/ 43 w 52"/>
                <a:gd name="T3" fmla="*/ 17 h 43"/>
                <a:gd name="T4" fmla="*/ 33 w 52"/>
                <a:gd name="T5" fmla="*/ 17 h 43"/>
                <a:gd name="T6" fmla="*/ 22 w 52"/>
                <a:gd name="T7" fmla="*/ 17 h 43"/>
                <a:gd name="T8" fmla="*/ 27 w 52"/>
                <a:gd name="T9" fmla="*/ 29 h 43"/>
                <a:gd name="T10" fmla="*/ 39 w 52"/>
                <a:gd name="T11" fmla="*/ 42 h 43"/>
                <a:gd name="T12" fmla="*/ 33 w 52"/>
                <a:gd name="T13" fmla="*/ 43 h 43"/>
                <a:gd name="T14" fmla="*/ 25 w 52"/>
                <a:gd name="T15" fmla="*/ 38 h 43"/>
                <a:gd name="T16" fmla="*/ 17 w 52"/>
                <a:gd name="T17" fmla="*/ 30 h 43"/>
                <a:gd name="T18" fmla="*/ 12 w 52"/>
                <a:gd name="T19" fmla="*/ 21 h 43"/>
                <a:gd name="T20" fmla="*/ 4 w 52"/>
                <a:gd name="T21" fmla="*/ 21 h 43"/>
                <a:gd name="T22" fmla="*/ 0 w 52"/>
                <a:gd name="T23" fmla="*/ 13 h 43"/>
                <a:gd name="T24" fmla="*/ 2 w 52"/>
                <a:gd name="T25" fmla="*/ 13 h 43"/>
                <a:gd name="T26" fmla="*/ 15 w 52"/>
                <a:gd name="T27" fmla="*/ 12 h 43"/>
                <a:gd name="T28" fmla="*/ 21 w 52"/>
                <a:gd name="T29" fmla="*/ 8 h 43"/>
                <a:gd name="T30" fmla="*/ 26 w 52"/>
                <a:gd name="T31" fmla="*/ 0 h 43"/>
                <a:gd name="T32" fmla="*/ 27 w 52"/>
                <a:gd name="T33" fmla="*/ 1 h 43"/>
                <a:gd name="T34" fmla="*/ 39 w 52"/>
                <a:gd name="T35" fmla="*/ 8 h 43"/>
                <a:gd name="T36" fmla="*/ 50 w 52"/>
                <a:gd name="T37" fmla="*/ 8 h 43"/>
                <a:gd name="T38" fmla="*/ 52 w 52"/>
                <a:gd name="T39"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43">
                  <a:moveTo>
                    <a:pt x="52" y="19"/>
                  </a:moveTo>
                  <a:lnTo>
                    <a:pt x="43" y="17"/>
                  </a:lnTo>
                  <a:lnTo>
                    <a:pt x="33" y="17"/>
                  </a:lnTo>
                  <a:lnTo>
                    <a:pt x="22" y="17"/>
                  </a:lnTo>
                  <a:lnTo>
                    <a:pt x="27" y="29"/>
                  </a:lnTo>
                  <a:lnTo>
                    <a:pt x="39" y="42"/>
                  </a:lnTo>
                  <a:lnTo>
                    <a:pt x="33" y="43"/>
                  </a:lnTo>
                  <a:lnTo>
                    <a:pt x="25" y="38"/>
                  </a:lnTo>
                  <a:lnTo>
                    <a:pt x="17" y="30"/>
                  </a:lnTo>
                  <a:lnTo>
                    <a:pt x="12" y="21"/>
                  </a:lnTo>
                  <a:lnTo>
                    <a:pt x="4" y="21"/>
                  </a:lnTo>
                  <a:lnTo>
                    <a:pt x="0" y="13"/>
                  </a:lnTo>
                  <a:lnTo>
                    <a:pt x="2" y="13"/>
                  </a:lnTo>
                  <a:lnTo>
                    <a:pt x="15" y="12"/>
                  </a:lnTo>
                  <a:lnTo>
                    <a:pt x="21" y="8"/>
                  </a:lnTo>
                  <a:lnTo>
                    <a:pt x="26" y="0"/>
                  </a:lnTo>
                  <a:lnTo>
                    <a:pt x="27" y="1"/>
                  </a:lnTo>
                  <a:lnTo>
                    <a:pt x="39" y="8"/>
                  </a:lnTo>
                  <a:lnTo>
                    <a:pt x="50" y="8"/>
                  </a:lnTo>
                  <a:lnTo>
                    <a:pt x="52" y="19"/>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30" name="Freeform 223"/>
            <p:cNvSpPr>
              <a:spLocks/>
            </p:cNvSpPr>
            <p:nvPr/>
          </p:nvSpPr>
          <p:spPr bwMode="auto">
            <a:xfrm>
              <a:off x="5175" y="2856"/>
              <a:ext cx="37" cy="46"/>
            </a:xfrm>
            <a:custGeom>
              <a:avLst/>
              <a:gdLst>
                <a:gd name="T0" fmla="*/ 3 w 37"/>
                <a:gd name="T1" fmla="*/ 32 h 46"/>
                <a:gd name="T2" fmla="*/ 5 w 37"/>
                <a:gd name="T3" fmla="*/ 31 h 46"/>
                <a:gd name="T4" fmla="*/ 4 w 37"/>
                <a:gd name="T5" fmla="*/ 24 h 46"/>
                <a:gd name="T6" fmla="*/ 2 w 37"/>
                <a:gd name="T7" fmla="*/ 15 h 46"/>
                <a:gd name="T8" fmla="*/ 0 w 37"/>
                <a:gd name="T9" fmla="*/ 4 h 46"/>
                <a:gd name="T10" fmla="*/ 11 w 37"/>
                <a:gd name="T11" fmla="*/ 0 h 46"/>
                <a:gd name="T12" fmla="*/ 23 w 37"/>
                <a:gd name="T13" fmla="*/ 12 h 46"/>
                <a:gd name="T14" fmla="*/ 24 w 37"/>
                <a:gd name="T15" fmla="*/ 17 h 46"/>
                <a:gd name="T16" fmla="*/ 33 w 37"/>
                <a:gd name="T17" fmla="*/ 19 h 46"/>
                <a:gd name="T18" fmla="*/ 35 w 37"/>
                <a:gd name="T19" fmla="*/ 22 h 46"/>
                <a:gd name="T20" fmla="*/ 31 w 37"/>
                <a:gd name="T21" fmla="*/ 28 h 46"/>
                <a:gd name="T22" fmla="*/ 37 w 37"/>
                <a:gd name="T23" fmla="*/ 35 h 46"/>
                <a:gd name="T24" fmla="*/ 35 w 37"/>
                <a:gd name="T25" fmla="*/ 38 h 46"/>
                <a:gd name="T26" fmla="*/ 33 w 37"/>
                <a:gd name="T27" fmla="*/ 39 h 46"/>
                <a:gd name="T28" fmla="*/ 33 w 37"/>
                <a:gd name="T29" fmla="*/ 44 h 46"/>
                <a:gd name="T30" fmla="*/ 31 w 37"/>
                <a:gd name="T31" fmla="*/ 45 h 46"/>
                <a:gd name="T32" fmla="*/ 27 w 37"/>
                <a:gd name="T33" fmla="*/ 45 h 46"/>
                <a:gd name="T34" fmla="*/ 24 w 37"/>
                <a:gd name="T35" fmla="*/ 46 h 46"/>
                <a:gd name="T36" fmla="*/ 14 w 37"/>
                <a:gd name="T37" fmla="*/ 46 h 46"/>
                <a:gd name="T38" fmla="*/ 10 w 37"/>
                <a:gd name="T39" fmla="*/ 43 h 46"/>
                <a:gd name="T40" fmla="*/ 11 w 37"/>
                <a:gd name="T41" fmla="*/ 41 h 46"/>
                <a:gd name="T42" fmla="*/ 14 w 37"/>
                <a:gd name="T43" fmla="*/ 39 h 46"/>
                <a:gd name="T44" fmla="*/ 3 w 37"/>
                <a:gd name="T45" fmla="*/ 3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 h="46">
                  <a:moveTo>
                    <a:pt x="3" y="32"/>
                  </a:moveTo>
                  <a:lnTo>
                    <a:pt x="5" y="31"/>
                  </a:lnTo>
                  <a:lnTo>
                    <a:pt x="4" y="24"/>
                  </a:lnTo>
                  <a:lnTo>
                    <a:pt x="2" y="15"/>
                  </a:lnTo>
                  <a:lnTo>
                    <a:pt x="0" y="4"/>
                  </a:lnTo>
                  <a:lnTo>
                    <a:pt x="11" y="0"/>
                  </a:lnTo>
                  <a:lnTo>
                    <a:pt x="23" y="12"/>
                  </a:lnTo>
                  <a:lnTo>
                    <a:pt x="24" y="17"/>
                  </a:lnTo>
                  <a:lnTo>
                    <a:pt x="33" y="19"/>
                  </a:lnTo>
                  <a:lnTo>
                    <a:pt x="35" y="22"/>
                  </a:lnTo>
                  <a:lnTo>
                    <a:pt x="31" y="28"/>
                  </a:lnTo>
                  <a:lnTo>
                    <a:pt x="37" y="35"/>
                  </a:lnTo>
                  <a:lnTo>
                    <a:pt x="35" y="38"/>
                  </a:lnTo>
                  <a:lnTo>
                    <a:pt x="33" y="39"/>
                  </a:lnTo>
                  <a:lnTo>
                    <a:pt x="33" y="44"/>
                  </a:lnTo>
                  <a:lnTo>
                    <a:pt x="31" y="45"/>
                  </a:lnTo>
                  <a:lnTo>
                    <a:pt x="27" y="45"/>
                  </a:lnTo>
                  <a:lnTo>
                    <a:pt x="24" y="46"/>
                  </a:lnTo>
                  <a:lnTo>
                    <a:pt x="14" y="46"/>
                  </a:lnTo>
                  <a:lnTo>
                    <a:pt x="10" y="43"/>
                  </a:lnTo>
                  <a:lnTo>
                    <a:pt x="11" y="41"/>
                  </a:lnTo>
                  <a:lnTo>
                    <a:pt x="14" y="39"/>
                  </a:lnTo>
                  <a:lnTo>
                    <a:pt x="3" y="32"/>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31" name="Freeform 224"/>
            <p:cNvSpPr>
              <a:spLocks/>
            </p:cNvSpPr>
            <p:nvPr/>
          </p:nvSpPr>
          <p:spPr bwMode="auto">
            <a:xfrm>
              <a:off x="5172" y="2888"/>
              <a:ext cx="17" cy="18"/>
            </a:xfrm>
            <a:custGeom>
              <a:avLst/>
              <a:gdLst>
                <a:gd name="T0" fmla="*/ 7 w 17"/>
                <a:gd name="T1" fmla="*/ 18 h 18"/>
                <a:gd name="T2" fmla="*/ 0 w 17"/>
                <a:gd name="T3" fmla="*/ 12 h 18"/>
                <a:gd name="T4" fmla="*/ 0 w 17"/>
                <a:gd name="T5" fmla="*/ 4 h 18"/>
                <a:gd name="T6" fmla="*/ 6 w 17"/>
                <a:gd name="T7" fmla="*/ 0 h 18"/>
                <a:gd name="T8" fmla="*/ 17 w 17"/>
                <a:gd name="T9" fmla="*/ 7 h 18"/>
                <a:gd name="T10" fmla="*/ 14 w 17"/>
                <a:gd name="T11" fmla="*/ 9 h 18"/>
                <a:gd name="T12" fmla="*/ 13 w 17"/>
                <a:gd name="T13" fmla="*/ 11 h 18"/>
                <a:gd name="T14" fmla="*/ 10 w 17"/>
                <a:gd name="T15" fmla="*/ 8 h 18"/>
                <a:gd name="T16" fmla="*/ 6 w 17"/>
                <a:gd name="T17" fmla="*/ 14 h 18"/>
                <a:gd name="T18" fmla="*/ 7 w 17"/>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8">
                  <a:moveTo>
                    <a:pt x="7" y="18"/>
                  </a:moveTo>
                  <a:lnTo>
                    <a:pt x="0" y="12"/>
                  </a:lnTo>
                  <a:lnTo>
                    <a:pt x="0" y="4"/>
                  </a:lnTo>
                  <a:lnTo>
                    <a:pt x="6" y="0"/>
                  </a:lnTo>
                  <a:lnTo>
                    <a:pt x="17" y="7"/>
                  </a:lnTo>
                  <a:lnTo>
                    <a:pt x="14" y="9"/>
                  </a:lnTo>
                  <a:lnTo>
                    <a:pt x="13" y="11"/>
                  </a:lnTo>
                  <a:lnTo>
                    <a:pt x="10" y="8"/>
                  </a:lnTo>
                  <a:lnTo>
                    <a:pt x="6" y="14"/>
                  </a:lnTo>
                  <a:lnTo>
                    <a:pt x="7" y="18"/>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16" name="Freeform 225"/>
            <p:cNvSpPr>
              <a:spLocks/>
            </p:cNvSpPr>
            <p:nvPr/>
          </p:nvSpPr>
          <p:spPr bwMode="auto">
            <a:xfrm>
              <a:off x="3400" y="3611"/>
              <a:ext cx="15" cy="20"/>
            </a:xfrm>
            <a:custGeom>
              <a:avLst/>
              <a:gdLst>
                <a:gd name="T0" fmla="*/ 15 w 15"/>
                <a:gd name="T1" fmla="*/ 11 h 20"/>
                <a:gd name="T2" fmla="*/ 15 w 15"/>
                <a:gd name="T3" fmla="*/ 12 h 20"/>
                <a:gd name="T4" fmla="*/ 15 w 15"/>
                <a:gd name="T5" fmla="*/ 13 h 20"/>
                <a:gd name="T6" fmla="*/ 15 w 15"/>
                <a:gd name="T7" fmla="*/ 14 h 20"/>
                <a:gd name="T8" fmla="*/ 15 w 15"/>
                <a:gd name="T9" fmla="*/ 15 h 20"/>
                <a:gd name="T10" fmla="*/ 15 w 15"/>
                <a:gd name="T11" fmla="*/ 16 h 20"/>
                <a:gd name="T12" fmla="*/ 14 w 15"/>
                <a:gd name="T13" fmla="*/ 16 h 20"/>
                <a:gd name="T14" fmla="*/ 14 w 15"/>
                <a:gd name="T15" fmla="*/ 17 h 20"/>
                <a:gd name="T16" fmla="*/ 13 w 15"/>
                <a:gd name="T17" fmla="*/ 19 h 20"/>
                <a:gd name="T18" fmla="*/ 12 w 15"/>
                <a:gd name="T19" fmla="*/ 19 h 20"/>
                <a:gd name="T20" fmla="*/ 12 w 15"/>
                <a:gd name="T21" fmla="*/ 20 h 20"/>
                <a:gd name="T22" fmla="*/ 11 w 15"/>
                <a:gd name="T23" fmla="*/ 20 h 20"/>
                <a:gd name="T24" fmla="*/ 10 w 15"/>
                <a:gd name="T25" fmla="*/ 20 h 20"/>
                <a:gd name="T26" fmla="*/ 9 w 15"/>
                <a:gd name="T27" fmla="*/ 20 h 20"/>
                <a:gd name="T28" fmla="*/ 9 w 15"/>
                <a:gd name="T29" fmla="*/ 20 h 20"/>
                <a:gd name="T30" fmla="*/ 8 w 15"/>
                <a:gd name="T31" fmla="*/ 20 h 20"/>
                <a:gd name="T32" fmla="*/ 7 w 15"/>
                <a:gd name="T33" fmla="*/ 20 h 20"/>
                <a:gd name="T34" fmla="*/ 6 w 15"/>
                <a:gd name="T35" fmla="*/ 20 h 20"/>
                <a:gd name="T36" fmla="*/ 5 w 15"/>
                <a:gd name="T37" fmla="*/ 20 h 20"/>
                <a:gd name="T38" fmla="*/ 4 w 15"/>
                <a:gd name="T39" fmla="*/ 19 h 20"/>
                <a:gd name="T40" fmla="*/ 4 w 15"/>
                <a:gd name="T41" fmla="*/ 19 h 20"/>
                <a:gd name="T42" fmla="*/ 3 w 15"/>
                <a:gd name="T43" fmla="*/ 17 h 20"/>
                <a:gd name="T44" fmla="*/ 3 w 15"/>
                <a:gd name="T45" fmla="*/ 17 h 20"/>
                <a:gd name="T46" fmla="*/ 2 w 15"/>
                <a:gd name="T47" fmla="*/ 16 h 20"/>
                <a:gd name="T48" fmla="*/ 2 w 15"/>
                <a:gd name="T49" fmla="*/ 15 h 20"/>
                <a:gd name="T50" fmla="*/ 1 w 15"/>
                <a:gd name="T51" fmla="*/ 14 h 20"/>
                <a:gd name="T52" fmla="*/ 1 w 15"/>
                <a:gd name="T53" fmla="*/ 13 h 20"/>
                <a:gd name="T54" fmla="*/ 1 w 15"/>
                <a:gd name="T55" fmla="*/ 12 h 20"/>
                <a:gd name="T56" fmla="*/ 0 w 15"/>
                <a:gd name="T57" fmla="*/ 12 h 20"/>
                <a:gd name="T58" fmla="*/ 0 w 15"/>
                <a:gd name="T59" fmla="*/ 11 h 20"/>
                <a:gd name="T60" fmla="*/ 0 w 15"/>
                <a:gd name="T61" fmla="*/ 10 h 20"/>
                <a:gd name="T62" fmla="*/ 0 w 15"/>
                <a:gd name="T63" fmla="*/ 9 h 20"/>
                <a:gd name="T64" fmla="*/ 1 w 15"/>
                <a:gd name="T65" fmla="*/ 8 h 20"/>
                <a:gd name="T66" fmla="*/ 1 w 15"/>
                <a:gd name="T67" fmla="*/ 7 h 20"/>
                <a:gd name="T68" fmla="*/ 1 w 15"/>
                <a:gd name="T69" fmla="*/ 5 h 20"/>
                <a:gd name="T70" fmla="*/ 2 w 15"/>
                <a:gd name="T71" fmla="*/ 4 h 20"/>
                <a:gd name="T72" fmla="*/ 2 w 15"/>
                <a:gd name="T73" fmla="*/ 3 h 20"/>
                <a:gd name="T74" fmla="*/ 3 w 15"/>
                <a:gd name="T75" fmla="*/ 3 h 20"/>
                <a:gd name="T76" fmla="*/ 3 w 15"/>
                <a:gd name="T77" fmla="*/ 2 h 20"/>
                <a:gd name="T78" fmla="*/ 3 w 15"/>
                <a:gd name="T79" fmla="*/ 2 h 20"/>
                <a:gd name="T80" fmla="*/ 4 w 15"/>
                <a:gd name="T81" fmla="*/ 1 h 20"/>
                <a:gd name="T82" fmla="*/ 5 w 15"/>
                <a:gd name="T83" fmla="*/ 1 h 20"/>
                <a:gd name="T84" fmla="*/ 6 w 15"/>
                <a:gd name="T85" fmla="*/ 1 h 20"/>
                <a:gd name="T86" fmla="*/ 7 w 15"/>
                <a:gd name="T87" fmla="*/ 0 h 20"/>
                <a:gd name="T88" fmla="*/ 8 w 15"/>
                <a:gd name="T89" fmla="*/ 0 h 20"/>
                <a:gd name="T90" fmla="*/ 9 w 15"/>
                <a:gd name="T91" fmla="*/ 0 h 20"/>
                <a:gd name="T92" fmla="*/ 9 w 15"/>
                <a:gd name="T93" fmla="*/ 1 h 20"/>
                <a:gd name="T94" fmla="*/ 10 w 15"/>
                <a:gd name="T95" fmla="*/ 1 h 20"/>
                <a:gd name="T96" fmla="*/ 10 w 15"/>
                <a:gd name="T97" fmla="*/ 1 h 20"/>
                <a:gd name="T98" fmla="*/ 11 w 15"/>
                <a:gd name="T99" fmla="*/ 2 h 20"/>
                <a:gd name="T100" fmla="*/ 12 w 15"/>
                <a:gd name="T101" fmla="*/ 2 h 20"/>
                <a:gd name="T102" fmla="*/ 13 w 15"/>
                <a:gd name="T103" fmla="*/ 3 h 20"/>
                <a:gd name="T104" fmla="*/ 14 w 15"/>
                <a:gd name="T105" fmla="*/ 3 h 20"/>
                <a:gd name="T106" fmla="*/ 14 w 15"/>
                <a:gd name="T107" fmla="*/ 4 h 20"/>
                <a:gd name="T108" fmla="*/ 15 w 15"/>
                <a:gd name="T109" fmla="*/ 5 h 20"/>
                <a:gd name="T110" fmla="*/ 15 w 15"/>
                <a:gd name="T111" fmla="*/ 7 h 20"/>
                <a:gd name="T112" fmla="*/ 15 w 15"/>
                <a:gd name="T113" fmla="*/ 7 h 20"/>
                <a:gd name="T114" fmla="*/ 15 w 15"/>
                <a:gd name="T115" fmla="*/ 8 h 20"/>
                <a:gd name="T116" fmla="*/ 15 w 15"/>
                <a:gd name="T117" fmla="*/ 9 h 20"/>
                <a:gd name="T118" fmla="*/ 15 w 15"/>
                <a:gd name="T1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 h="20">
                  <a:moveTo>
                    <a:pt x="15" y="10"/>
                  </a:moveTo>
                  <a:lnTo>
                    <a:pt x="15" y="11"/>
                  </a:lnTo>
                  <a:lnTo>
                    <a:pt x="15" y="11"/>
                  </a:lnTo>
                  <a:lnTo>
                    <a:pt x="15" y="11"/>
                  </a:lnTo>
                  <a:lnTo>
                    <a:pt x="15" y="11"/>
                  </a:lnTo>
                  <a:lnTo>
                    <a:pt x="15" y="11"/>
                  </a:lnTo>
                  <a:lnTo>
                    <a:pt x="15" y="11"/>
                  </a:lnTo>
                  <a:lnTo>
                    <a:pt x="15" y="12"/>
                  </a:lnTo>
                  <a:lnTo>
                    <a:pt x="15" y="12"/>
                  </a:lnTo>
                  <a:lnTo>
                    <a:pt x="15" y="12"/>
                  </a:lnTo>
                  <a:lnTo>
                    <a:pt x="15" y="12"/>
                  </a:lnTo>
                  <a:lnTo>
                    <a:pt x="15" y="12"/>
                  </a:lnTo>
                  <a:lnTo>
                    <a:pt x="15" y="12"/>
                  </a:lnTo>
                  <a:lnTo>
                    <a:pt x="15" y="12"/>
                  </a:lnTo>
                  <a:lnTo>
                    <a:pt x="15" y="13"/>
                  </a:lnTo>
                  <a:lnTo>
                    <a:pt x="15" y="13"/>
                  </a:lnTo>
                  <a:lnTo>
                    <a:pt x="15" y="13"/>
                  </a:lnTo>
                  <a:lnTo>
                    <a:pt x="15" y="13"/>
                  </a:lnTo>
                  <a:lnTo>
                    <a:pt x="15" y="13"/>
                  </a:lnTo>
                  <a:lnTo>
                    <a:pt x="15" y="13"/>
                  </a:lnTo>
                  <a:lnTo>
                    <a:pt x="15" y="14"/>
                  </a:lnTo>
                  <a:lnTo>
                    <a:pt x="15" y="14"/>
                  </a:lnTo>
                  <a:lnTo>
                    <a:pt x="15" y="14"/>
                  </a:lnTo>
                  <a:lnTo>
                    <a:pt x="15" y="14"/>
                  </a:lnTo>
                  <a:lnTo>
                    <a:pt x="15" y="14"/>
                  </a:lnTo>
                  <a:lnTo>
                    <a:pt x="15" y="14"/>
                  </a:lnTo>
                  <a:lnTo>
                    <a:pt x="15" y="14"/>
                  </a:lnTo>
                  <a:lnTo>
                    <a:pt x="15" y="15"/>
                  </a:lnTo>
                  <a:lnTo>
                    <a:pt x="15" y="15"/>
                  </a:lnTo>
                  <a:lnTo>
                    <a:pt x="15" y="15"/>
                  </a:lnTo>
                  <a:lnTo>
                    <a:pt x="15" y="15"/>
                  </a:lnTo>
                  <a:lnTo>
                    <a:pt x="15" y="15"/>
                  </a:lnTo>
                  <a:lnTo>
                    <a:pt x="15" y="15"/>
                  </a:lnTo>
                  <a:lnTo>
                    <a:pt x="15" y="15"/>
                  </a:lnTo>
                  <a:lnTo>
                    <a:pt x="15" y="15"/>
                  </a:lnTo>
                  <a:lnTo>
                    <a:pt x="15" y="16"/>
                  </a:lnTo>
                  <a:lnTo>
                    <a:pt x="15" y="16"/>
                  </a:lnTo>
                  <a:lnTo>
                    <a:pt x="15" y="16"/>
                  </a:lnTo>
                  <a:lnTo>
                    <a:pt x="15" y="16"/>
                  </a:lnTo>
                  <a:lnTo>
                    <a:pt x="15" y="16"/>
                  </a:lnTo>
                  <a:lnTo>
                    <a:pt x="15" y="16"/>
                  </a:lnTo>
                  <a:lnTo>
                    <a:pt x="14" y="16"/>
                  </a:lnTo>
                  <a:lnTo>
                    <a:pt x="14" y="16"/>
                  </a:lnTo>
                  <a:lnTo>
                    <a:pt x="14" y="17"/>
                  </a:lnTo>
                  <a:lnTo>
                    <a:pt x="14" y="17"/>
                  </a:lnTo>
                  <a:lnTo>
                    <a:pt x="14" y="17"/>
                  </a:lnTo>
                  <a:lnTo>
                    <a:pt x="14" y="17"/>
                  </a:lnTo>
                  <a:lnTo>
                    <a:pt x="14" y="17"/>
                  </a:lnTo>
                  <a:lnTo>
                    <a:pt x="14" y="17"/>
                  </a:lnTo>
                  <a:lnTo>
                    <a:pt x="14" y="17"/>
                  </a:lnTo>
                  <a:lnTo>
                    <a:pt x="13" y="17"/>
                  </a:lnTo>
                  <a:lnTo>
                    <a:pt x="13" y="17"/>
                  </a:lnTo>
                  <a:lnTo>
                    <a:pt x="13" y="19"/>
                  </a:lnTo>
                  <a:lnTo>
                    <a:pt x="13" y="19"/>
                  </a:lnTo>
                  <a:lnTo>
                    <a:pt x="13" y="19"/>
                  </a:lnTo>
                  <a:lnTo>
                    <a:pt x="13" y="19"/>
                  </a:lnTo>
                  <a:lnTo>
                    <a:pt x="13" y="19"/>
                  </a:lnTo>
                  <a:lnTo>
                    <a:pt x="13" y="19"/>
                  </a:lnTo>
                  <a:lnTo>
                    <a:pt x="13" y="19"/>
                  </a:lnTo>
                  <a:lnTo>
                    <a:pt x="12" y="19"/>
                  </a:lnTo>
                  <a:lnTo>
                    <a:pt x="12" y="19"/>
                  </a:lnTo>
                  <a:lnTo>
                    <a:pt x="12" y="19"/>
                  </a:lnTo>
                  <a:lnTo>
                    <a:pt x="12" y="19"/>
                  </a:lnTo>
                  <a:lnTo>
                    <a:pt x="12" y="19"/>
                  </a:lnTo>
                  <a:lnTo>
                    <a:pt x="12" y="20"/>
                  </a:lnTo>
                  <a:lnTo>
                    <a:pt x="12" y="20"/>
                  </a:lnTo>
                  <a:lnTo>
                    <a:pt x="11" y="20"/>
                  </a:lnTo>
                  <a:lnTo>
                    <a:pt x="11" y="20"/>
                  </a:lnTo>
                  <a:lnTo>
                    <a:pt x="11" y="20"/>
                  </a:lnTo>
                  <a:lnTo>
                    <a:pt x="11" y="20"/>
                  </a:lnTo>
                  <a:lnTo>
                    <a:pt x="11" y="20"/>
                  </a:lnTo>
                  <a:lnTo>
                    <a:pt x="11" y="20"/>
                  </a:lnTo>
                  <a:lnTo>
                    <a:pt x="11" y="20"/>
                  </a:lnTo>
                  <a:lnTo>
                    <a:pt x="10" y="20"/>
                  </a:lnTo>
                  <a:lnTo>
                    <a:pt x="10" y="20"/>
                  </a:lnTo>
                  <a:lnTo>
                    <a:pt x="10" y="20"/>
                  </a:lnTo>
                  <a:lnTo>
                    <a:pt x="10" y="20"/>
                  </a:lnTo>
                  <a:lnTo>
                    <a:pt x="10" y="20"/>
                  </a:lnTo>
                  <a:lnTo>
                    <a:pt x="10" y="20"/>
                  </a:lnTo>
                  <a:lnTo>
                    <a:pt x="10" y="20"/>
                  </a:lnTo>
                  <a:lnTo>
                    <a:pt x="9" y="20"/>
                  </a:lnTo>
                  <a:lnTo>
                    <a:pt x="9" y="20"/>
                  </a:lnTo>
                  <a:lnTo>
                    <a:pt x="9" y="20"/>
                  </a:lnTo>
                  <a:lnTo>
                    <a:pt x="9" y="20"/>
                  </a:lnTo>
                  <a:lnTo>
                    <a:pt x="9" y="20"/>
                  </a:lnTo>
                  <a:lnTo>
                    <a:pt x="9" y="20"/>
                  </a:lnTo>
                  <a:lnTo>
                    <a:pt x="9" y="20"/>
                  </a:lnTo>
                  <a:lnTo>
                    <a:pt x="9" y="20"/>
                  </a:lnTo>
                  <a:lnTo>
                    <a:pt x="9" y="20"/>
                  </a:lnTo>
                  <a:lnTo>
                    <a:pt x="9" y="20"/>
                  </a:lnTo>
                  <a:lnTo>
                    <a:pt x="9" y="20"/>
                  </a:lnTo>
                  <a:lnTo>
                    <a:pt x="9" y="20"/>
                  </a:lnTo>
                  <a:lnTo>
                    <a:pt x="8" y="20"/>
                  </a:lnTo>
                  <a:lnTo>
                    <a:pt x="8" y="20"/>
                  </a:lnTo>
                  <a:lnTo>
                    <a:pt x="8" y="20"/>
                  </a:lnTo>
                  <a:lnTo>
                    <a:pt x="8" y="20"/>
                  </a:lnTo>
                  <a:lnTo>
                    <a:pt x="8" y="20"/>
                  </a:lnTo>
                  <a:lnTo>
                    <a:pt x="8" y="20"/>
                  </a:lnTo>
                  <a:lnTo>
                    <a:pt x="8" y="20"/>
                  </a:lnTo>
                  <a:lnTo>
                    <a:pt x="7" y="20"/>
                  </a:lnTo>
                  <a:lnTo>
                    <a:pt x="7" y="20"/>
                  </a:lnTo>
                  <a:lnTo>
                    <a:pt x="7" y="20"/>
                  </a:lnTo>
                  <a:lnTo>
                    <a:pt x="7" y="20"/>
                  </a:lnTo>
                  <a:lnTo>
                    <a:pt x="7" y="20"/>
                  </a:lnTo>
                  <a:lnTo>
                    <a:pt x="7" y="20"/>
                  </a:lnTo>
                  <a:lnTo>
                    <a:pt x="6" y="20"/>
                  </a:lnTo>
                  <a:lnTo>
                    <a:pt x="6" y="20"/>
                  </a:lnTo>
                  <a:lnTo>
                    <a:pt x="6" y="20"/>
                  </a:lnTo>
                  <a:lnTo>
                    <a:pt x="6" y="20"/>
                  </a:lnTo>
                  <a:lnTo>
                    <a:pt x="6" y="20"/>
                  </a:lnTo>
                  <a:lnTo>
                    <a:pt x="6" y="20"/>
                  </a:lnTo>
                  <a:lnTo>
                    <a:pt x="6" y="20"/>
                  </a:lnTo>
                  <a:lnTo>
                    <a:pt x="5" y="20"/>
                  </a:lnTo>
                  <a:lnTo>
                    <a:pt x="5" y="20"/>
                  </a:lnTo>
                  <a:lnTo>
                    <a:pt x="5" y="20"/>
                  </a:lnTo>
                  <a:lnTo>
                    <a:pt x="5" y="20"/>
                  </a:lnTo>
                  <a:lnTo>
                    <a:pt x="5" y="20"/>
                  </a:lnTo>
                  <a:lnTo>
                    <a:pt x="5" y="19"/>
                  </a:lnTo>
                  <a:lnTo>
                    <a:pt x="4" y="19"/>
                  </a:lnTo>
                  <a:lnTo>
                    <a:pt x="4" y="19"/>
                  </a:lnTo>
                  <a:lnTo>
                    <a:pt x="4" y="19"/>
                  </a:lnTo>
                  <a:lnTo>
                    <a:pt x="4" y="19"/>
                  </a:lnTo>
                  <a:lnTo>
                    <a:pt x="4" y="19"/>
                  </a:lnTo>
                  <a:lnTo>
                    <a:pt x="4" y="19"/>
                  </a:lnTo>
                  <a:lnTo>
                    <a:pt x="4" y="19"/>
                  </a:lnTo>
                  <a:lnTo>
                    <a:pt x="4" y="19"/>
                  </a:lnTo>
                  <a:lnTo>
                    <a:pt x="3" y="19"/>
                  </a:lnTo>
                  <a:lnTo>
                    <a:pt x="3" y="19"/>
                  </a:lnTo>
                  <a:lnTo>
                    <a:pt x="3" y="19"/>
                  </a:lnTo>
                  <a:lnTo>
                    <a:pt x="3" y="17"/>
                  </a:lnTo>
                  <a:lnTo>
                    <a:pt x="3" y="17"/>
                  </a:lnTo>
                  <a:lnTo>
                    <a:pt x="3" y="17"/>
                  </a:lnTo>
                  <a:lnTo>
                    <a:pt x="3" y="17"/>
                  </a:lnTo>
                  <a:lnTo>
                    <a:pt x="3" y="17"/>
                  </a:lnTo>
                  <a:lnTo>
                    <a:pt x="3" y="17"/>
                  </a:lnTo>
                  <a:lnTo>
                    <a:pt x="3" y="17"/>
                  </a:lnTo>
                  <a:lnTo>
                    <a:pt x="3" y="17"/>
                  </a:lnTo>
                  <a:lnTo>
                    <a:pt x="3" y="17"/>
                  </a:lnTo>
                  <a:lnTo>
                    <a:pt x="3" y="16"/>
                  </a:lnTo>
                  <a:lnTo>
                    <a:pt x="3" y="16"/>
                  </a:lnTo>
                  <a:lnTo>
                    <a:pt x="3" y="16"/>
                  </a:lnTo>
                  <a:lnTo>
                    <a:pt x="3" y="16"/>
                  </a:lnTo>
                  <a:lnTo>
                    <a:pt x="2" y="16"/>
                  </a:lnTo>
                  <a:lnTo>
                    <a:pt x="2" y="16"/>
                  </a:lnTo>
                  <a:lnTo>
                    <a:pt x="2" y="16"/>
                  </a:lnTo>
                  <a:lnTo>
                    <a:pt x="2" y="16"/>
                  </a:lnTo>
                  <a:lnTo>
                    <a:pt x="2" y="15"/>
                  </a:lnTo>
                  <a:lnTo>
                    <a:pt x="2" y="15"/>
                  </a:lnTo>
                  <a:lnTo>
                    <a:pt x="2" y="15"/>
                  </a:lnTo>
                  <a:lnTo>
                    <a:pt x="2" y="15"/>
                  </a:lnTo>
                  <a:lnTo>
                    <a:pt x="2" y="15"/>
                  </a:lnTo>
                  <a:lnTo>
                    <a:pt x="2" y="15"/>
                  </a:lnTo>
                  <a:lnTo>
                    <a:pt x="2" y="15"/>
                  </a:lnTo>
                  <a:lnTo>
                    <a:pt x="1" y="15"/>
                  </a:lnTo>
                  <a:lnTo>
                    <a:pt x="1" y="14"/>
                  </a:lnTo>
                  <a:lnTo>
                    <a:pt x="1" y="14"/>
                  </a:lnTo>
                  <a:lnTo>
                    <a:pt x="1" y="14"/>
                  </a:lnTo>
                  <a:lnTo>
                    <a:pt x="1" y="14"/>
                  </a:lnTo>
                  <a:lnTo>
                    <a:pt x="1" y="14"/>
                  </a:lnTo>
                  <a:lnTo>
                    <a:pt x="1" y="14"/>
                  </a:lnTo>
                  <a:lnTo>
                    <a:pt x="1" y="14"/>
                  </a:lnTo>
                  <a:lnTo>
                    <a:pt x="1" y="13"/>
                  </a:lnTo>
                  <a:lnTo>
                    <a:pt x="1" y="13"/>
                  </a:lnTo>
                  <a:lnTo>
                    <a:pt x="1" y="13"/>
                  </a:lnTo>
                  <a:lnTo>
                    <a:pt x="1" y="13"/>
                  </a:lnTo>
                  <a:lnTo>
                    <a:pt x="1" y="13"/>
                  </a:lnTo>
                  <a:lnTo>
                    <a:pt x="1" y="13"/>
                  </a:lnTo>
                  <a:lnTo>
                    <a:pt x="1" y="12"/>
                  </a:lnTo>
                  <a:lnTo>
                    <a:pt x="1" y="12"/>
                  </a:lnTo>
                  <a:lnTo>
                    <a:pt x="1" y="12"/>
                  </a:lnTo>
                  <a:lnTo>
                    <a:pt x="1" y="12"/>
                  </a:lnTo>
                  <a:lnTo>
                    <a:pt x="0" y="12"/>
                  </a:lnTo>
                  <a:lnTo>
                    <a:pt x="0" y="12"/>
                  </a:lnTo>
                  <a:lnTo>
                    <a:pt x="0" y="12"/>
                  </a:lnTo>
                  <a:lnTo>
                    <a:pt x="0" y="11"/>
                  </a:lnTo>
                  <a:lnTo>
                    <a:pt x="0" y="11"/>
                  </a:lnTo>
                  <a:lnTo>
                    <a:pt x="0" y="11"/>
                  </a:lnTo>
                  <a:lnTo>
                    <a:pt x="0" y="11"/>
                  </a:lnTo>
                  <a:lnTo>
                    <a:pt x="0" y="11"/>
                  </a:lnTo>
                  <a:lnTo>
                    <a:pt x="0" y="11"/>
                  </a:lnTo>
                  <a:lnTo>
                    <a:pt x="0" y="10"/>
                  </a:lnTo>
                  <a:lnTo>
                    <a:pt x="0" y="10"/>
                  </a:lnTo>
                  <a:lnTo>
                    <a:pt x="0" y="10"/>
                  </a:lnTo>
                  <a:lnTo>
                    <a:pt x="0" y="10"/>
                  </a:lnTo>
                  <a:lnTo>
                    <a:pt x="0" y="10"/>
                  </a:lnTo>
                  <a:lnTo>
                    <a:pt x="0" y="10"/>
                  </a:lnTo>
                  <a:lnTo>
                    <a:pt x="0" y="9"/>
                  </a:lnTo>
                  <a:lnTo>
                    <a:pt x="0" y="9"/>
                  </a:lnTo>
                  <a:lnTo>
                    <a:pt x="0" y="9"/>
                  </a:lnTo>
                  <a:lnTo>
                    <a:pt x="0" y="9"/>
                  </a:lnTo>
                  <a:lnTo>
                    <a:pt x="0" y="9"/>
                  </a:lnTo>
                  <a:lnTo>
                    <a:pt x="0" y="9"/>
                  </a:lnTo>
                  <a:lnTo>
                    <a:pt x="0" y="9"/>
                  </a:lnTo>
                  <a:lnTo>
                    <a:pt x="0" y="8"/>
                  </a:lnTo>
                  <a:lnTo>
                    <a:pt x="0" y="8"/>
                  </a:lnTo>
                  <a:lnTo>
                    <a:pt x="0" y="8"/>
                  </a:lnTo>
                  <a:lnTo>
                    <a:pt x="1" y="8"/>
                  </a:lnTo>
                  <a:lnTo>
                    <a:pt x="1" y="8"/>
                  </a:lnTo>
                  <a:lnTo>
                    <a:pt x="1" y="8"/>
                  </a:lnTo>
                  <a:lnTo>
                    <a:pt x="1" y="7"/>
                  </a:lnTo>
                  <a:lnTo>
                    <a:pt x="1" y="7"/>
                  </a:lnTo>
                  <a:lnTo>
                    <a:pt x="1" y="7"/>
                  </a:lnTo>
                  <a:lnTo>
                    <a:pt x="1" y="7"/>
                  </a:lnTo>
                  <a:lnTo>
                    <a:pt x="1" y="7"/>
                  </a:lnTo>
                  <a:lnTo>
                    <a:pt x="1" y="7"/>
                  </a:lnTo>
                  <a:lnTo>
                    <a:pt x="1" y="7"/>
                  </a:lnTo>
                  <a:lnTo>
                    <a:pt x="1" y="5"/>
                  </a:lnTo>
                  <a:lnTo>
                    <a:pt x="1" y="5"/>
                  </a:lnTo>
                  <a:lnTo>
                    <a:pt x="1" y="5"/>
                  </a:lnTo>
                  <a:lnTo>
                    <a:pt x="1" y="5"/>
                  </a:lnTo>
                  <a:lnTo>
                    <a:pt x="1" y="5"/>
                  </a:lnTo>
                  <a:lnTo>
                    <a:pt x="1" y="5"/>
                  </a:lnTo>
                  <a:lnTo>
                    <a:pt x="1" y="5"/>
                  </a:lnTo>
                  <a:lnTo>
                    <a:pt x="2" y="4"/>
                  </a:lnTo>
                  <a:lnTo>
                    <a:pt x="2" y="4"/>
                  </a:lnTo>
                  <a:lnTo>
                    <a:pt x="2" y="4"/>
                  </a:lnTo>
                  <a:lnTo>
                    <a:pt x="2" y="4"/>
                  </a:lnTo>
                  <a:lnTo>
                    <a:pt x="2" y="4"/>
                  </a:lnTo>
                  <a:lnTo>
                    <a:pt x="2" y="4"/>
                  </a:lnTo>
                  <a:lnTo>
                    <a:pt x="2" y="4"/>
                  </a:lnTo>
                  <a:lnTo>
                    <a:pt x="2" y="4"/>
                  </a:lnTo>
                  <a:lnTo>
                    <a:pt x="2" y="3"/>
                  </a:lnTo>
                  <a:lnTo>
                    <a:pt x="2" y="3"/>
                  </a:lnTo>
                  <a:lnTo>
                    <a:pt x="2" y="3"/>
                  </a:lnTo>
                  <a:lnTo>
                    <a:pt x="3" y="3"/>
                  </a:lnTo>
                  <a:lnTo>
                    <a:pt x="3" y="3"/>
                  </a:lnTo>
                  <a:lnTo>
                    <a:pt x="3" y="3"/>
                  </a:lnTo>
                  <a:lnTo>
                    <a:pt x="3" y="3"/>
                  </a:lnTo>
                  <a:lnTo>
                    <a:pt x="3" y="3"/>
                  </a:lnTo>
                  <a:lnTo>
                    <a:pt x="3" y="3"/>
                  </a:lnTo>
                  <a:lnTo>
                    <a:pt x="3" y="2"/>
                  </a:lnTo>
                  <a:lnTo>
                    <a:pt x="3" y="2"/>
                  </a:lnTo>
                  <a:lnTo>
                    <a:pt x="3" y="2"/>
                  </a:lnTo>
                  <a:lnTo>
                    <a:pt x="3" y="2"/>
                  </a:lnTo>
                  <a:lnTo>
                    <a:pt x="3" y="2"/>
                  </a:lnTo>
                  <a:lnTo>
                    <a:pt x="3" y="2"/>
                  </a:lnTo>
                  <a:lnTo>
                    <a:pt x="3" y="2"/>
                  </a:lnTo>
                  <a:lnTo>
                    <a:pt x="3" y="2"/>
                  </a:lnTo>
                  <a:lnTo>
                    <a:pt x="3" y="2"/>
                  </a:lnTo>
                  <a:lnTo>
                    <a:pt x="3" y="2"/>
                  </a:lnTo>
                  <a:lnTo>
                    <a:pt x="3" y="2"/>
                  </a:lnTo>
                  <a:lnTo>
                    <a:pt x="4" y="2"/>
                  </a:lnTo>
                  <a:lnTo>
                    <a:pt x="4" y="1"/>
                  </a:lnTo>
                  <a:lnTo>
                    <a:pt x="4" y="1"/>
                  </a:lnTo>
                  <a:lnTo>
                    <a:pt x="4" y="1"/>
                  </a:lnTo>
                  <a:lnTo>
                    <a:pt x="4" y="1"/>
                  </a:lnTo>
                  <a:lnTo>
                    <a:pt x="4" y="1"/>
                  </a:lnTo>
                  <a:lnTo>
                    <a:pt x="4" y="1"/>
                  </a:lnTo>
                  <a:lnTo>
                    <a:pt x="5" y="1"/>
                  </a:lnTo>
                  <a:lnTo>
                    <a:pt x="5" y="1"/>
                  </a:lnTo>
                  <a:lnTo>
                    <a:pt x="5" y="1"/>
                  </a:lnTo>
                  <a:lnTo>
                    <a:pt x="5" y="1"/>
                  </a:lnTo>
                  <a:lnTo>
                    <a:pt x="5" y="1"/>
                  </a:lnTo>
                  <a:lnTo>
                    <a:pt x="5" y="1"/>
                  </a:lnTo>
                  <a:lnTo>
                    <a:pt x="5" y="1"/>
                  </a:lnTo>
                  <a:lnTo>
                    <a:pt x="6" y="1"/>
                  </a:lnTo>
                  <a:lnTo>
                    <a:pt x="6" y="1"/>
                  </a:lnTo>
                  <a:lnTo>
                    <a:pt x="6" y="1"/>
                  </a:lnTo>
                  <a:lnTo>
                    <a:pt x="6" y="1"/>
                  </a:lnTo>
                  <a:lnTo>
                    <a:pt x="6" y="1"/>
                  </a:lnTo>
                  <a:lnTo>
                    <a:pt x="6" y="1"/>
                  </a:lnTo>
                  <a:lnTo>
                    <a:pt x="6" y="0"/>
                  </a:lnTo>
                  <a:lnTo>
                    <a:pt x="7" y="0"/>
                  </a:lnTo>
                  <a:lnTo>
                    <a:pt x="7" y="0"/>
                  </a:lnTo>
                  <a:lnTo>
                    <a:pt x="7" y="0"/>
                  </a:lnTo>
                  <a:lnTo>
                    <a:pt x="7" y="0"/>
                  </a:lnTo>
                  <a:lnTo>
                    <a:pt x="7" y="0"/>
                  </a:lnTo>
                  <a:lnTo>
                    <a:pt x="7" y="0"/>
                  </a:lnTo>
                  <a:lnTo>
                    <a:pt x="8" y="0"/>
                  </a:lnTo>
                  <a:lnTo>
                    <a:pt x="8" y="0"/>
                  </a:lnTo>
                  <a:lnTo>
                    <a:pt x="8" y="0"/>
                  </a:lnTo>
                  <a:lnTo>
                    <a:pt x="8" y="0"/>
                  </a:lnTo>
                  <a:lnTo>
                    <a:pt x="8" y="0"/>
                  </a:lnTo>
                  <a:lnTo>
                    <a:pt x="8" y="0"/>
                  </a:lnTo>
                  <a:lnTo>
                    <a:pt x="9" y="0"/>
                  </a:lnTo>
                  <a:lnTo>
                    <a:pt x="9" y="0"/>
                  </a:lnTo>
                  <a:lnTo>
                    <a:pt x="9" y="0"/>
                  </a:lnTo>
                  <a:lnTo>
                    <a:pt x="9" y="0"/>
                  </a:lnTo>
                  <a:lnTo>
                    <a:pt x="9" y="0"/>
                  </a:lnTo>
                  <a:lnTo>
                    <a:pt x="9" y="0"/>
                  </a:lnTo>
                  <a:lnTo>
                    <a:pt x="9" y="1"/>
                  </a:lnTo>
                  <a:lnTo>
                    <a:pt x="9" y="1"/>
                  </a:lnTo>
                  <a:lnTo>
                    <a:pt x="9" y="1"/>
                  </a:lnTo>
                  <a:lnTo>
                    <a:pt x="9" y="1"/>
                  </a:lnTo>
                  <a:lnTo>
                    <a:pt x="9" y="1"/>
                  </a:lnTo>
                  <a:lnTo>
                    <a:pt x="9" y="1"/>
                  </a:lnTo>
                  <a:lnTo>
                    <a:pt x="9" y="1"/>
                  </a:lnTo>
                  <a:lnTo>
                    <a:pt x="10" y="1"/>
                  </a:lnTo>
                  <a:lnTo>
                    <a:pt x="10" y="1"/>
                  </a:lnTo>
                  <a:lnTo>
                    <a:pt x="10" y="1"/>
                  </a:lnTo>
                  <a:lnTo>
                    <a:pt x="10" y="1"/>
                  </a:lnTo>
                  <a:lnTo>
                    <a:pt x="10" y="1"/>
                  </a:lnTo>
                  <a:lnTo>
                    <a:pt x="10" y="1"/>
                  </a:lnTo>
                  <a:lnTo>
                    <a:pt x="10" y="1"/>
                  </a:lnTo>
                  <a:lnTo>
                    <a:pt x="11" y="1"/>
                  </a:lnTo>
                  <a:lnTo>
                    <a:pt x="11" y="1"/>
                  </a:lnTo>
                  <a:lnTo>
                    <a:pt x="11" y="1"/>
                  </a:lnTo>
                  <a:lnTo>
                    <a:pt x="11" y="1"/>
                  </a:lnTo>
                  <a:lnTo>
                    <a:pt x="11" y="1"/>
                  </a:lnTo>
                  <a:lnTo>
                    <a:pt x="11" y="2"/>
                  </a:lnTo>
                  <a:lnTo>
                    <a:pt x="11" y="2"/>
                  </a:lnTo>
                  <a:lnTo>
                    <a:pt x="12" y="2"/>
                  </a:lnTo>
                  <a:lnTo>
                    <a:pt x="12" y="2"/>
                  </a:lnTo>
                  <a:lnTo>
                    <a:pt x="12" y="2"/>
                  </a:lnTo>
                  <a:lnTo>
                    <a:pt x="12" y="2"/>
                  </a:lnTo>
                  <a:lnTo>
                    <a:pt x="12" y="2"/>
                  </a:lnTo>
                  <a:lnTo>
                    <a:pt x="12" y="2"/>
                  </a:lnTo>
                  <a:lnTo>
                    <a:pt x="12" y="2"/>
                  </a:lnTo>
                  <a:lnTo>
                    <a:pt x="13" y="2"/>
                  </a:lnTo>
                  <a:lnTo>
                    <a:pt x="13" y="2"/>
                  </a:lnTo>
                  <a:lnTo>
                    <a:pt x="13" y="2"/>
                  </a:lnTo>
                  <a:lnTo>
                    <a:pt x="13" y="3"/>
                  </a:lnTo>
                  <a:lnTo>
                    <a:pt x="13" y="3"/>
                  </a:lnTo>
                  <a:lnTo>
                    <a:pt x="13" y="3"/>
                  </a:lnTo>
                  <a:lnTo>
                    <a:pt x="13" y="3"/>
                  </a:lnTo>
                  <a:lnTo>
                    <a:pt x="13" y="3"/>
                  </a:lnTo>
                  <a:lnTo>
                    <a:pt x="14" y="3"/>
                  </a:lnTo>
                  <a:lnTo>
                    <a:pt x="14" y="3"/>
                  </a:lnTo>
                  <a:lnTo>
                    <a:pt x="14" y="3"/>
                  </a:lnTo>
                  <a:lnTo>
                    <a:pt x="14" y="3"/>
                  </a:lnTo>
                  <a:lnTo>
                    <a:pt x="14" y="4"/>
                  </a:lnTo>
                  <a:lnTo>
                    <a:pt x="14" y="4"/>
                  </a:lnTo>
                  <a:lnTo>
                    <a:pt x="14" y="4"/>
                  </a:lnTo>
                  <a:lnTo>
                    <a:pt x="14" y="4"/>
                  </a:lnTo>
                  <a:lnTo>
                    <a:pt x="14" y="4"/>
                  </a:lnTo>
                  <a:lnTo>
                    <a:pt x="14" y="4"/>
                  </a:lnTo>
                  <a:lnTo>
                    <a:pt x="15" y="4"/>
                  </a:lnTo>
                  <a:lnTo>
                    <a:pt x="15" y="4"/>
                  </a:lnTo>
                  <a:lnTo>
                    <a:pt x="15" y="5"/>
                  </a:lnTo>
                  <a:lnTo>
                    <a:pt x="15" y="5"/>
                  </a:lnTo>
                  <a:lnTo>
                    <a:pt x="15" y="5"/>
                  </a:lnTo>
                  <a:lnTo>
                    <a:pt x="15" y="5"/>
                  </a:lnTo>
                  <a:lnTo>
                    <a:pt x="15" y="5"/>
                  </a:lnTo>
                  <a:lnTo>
                    <a:pt x="15" y="5"/>
                  </a:lnTo>
                  <a:lnTo>
                    <a:pt x="15" y="5"/>
                  </a:lnTo>
                  <a:lnTo>
                    <a:pt x="15" y="7"/>
                  </a:lnTo>
                  <a:lnTo>
                    <a:pt x="15" y="7"/>
                  </a:lnTo>
                  <a:lnTo>
                    <a:pt x="15" y="7"/>
                  </a:lnTo>
                  <a:lnTo>
                    <a:pt x="15" y="7"/>
                  </a:lnTo>
                  <a:lnTo>
                    <a:pt x="15" y="7"/>
                  </a:lnTo>
                  <a:lnTo>
                    <a:pt x="15" y="7"/>
                  </a:lnTo>
                  <a:lnTo>
                    <a:pt x="15" y="7"/>
                  </a:lnTo>
                  <a:lnTo>
                    <a:pt x="15" y="8"/>
                  </a:lnTo>
                  <a:lnTo>
                    <a:pt x="15" y="8"/>
                  </a:lnTo>
                  <a:lnTo>
                    <a:pt x="15" y="8"/>
                  </a:lnTo>
                  <a:lnTo>
                    <a:pt x="15" y="8"/>
                  </a:lnTo>
                  <a:lnTo>
                    <a:pt x="15" y="8"/>
                  </a:lnTo>
                  <a:lnTo>
                    <a:pt x="15" y="8"/>
                  </a:lnTo>
                  <a:lnTo>
                    <a:pt x="15" y="9"/>
                  </a:lnTo>
                  <a:lnTo>
                    <a:pt x="15" y="9"/>
                  </a:lnTo>
                  <a:lnTo>
                    <a:pt x="15" y="9"/>
                  </a:lnTo>
                  <a:lnTo>
                    <a:pt x="15" y="9"/>
                  </a:lnTo>
                  <a:lnTo>
                    <a:pt x="15" y="9"/>
                  </a:lnTo>
                  <a:lnTo>
                    <a:pt x="15" y="9"/>
                  </a:lnTo>
                  <a:lnTo>
                    <a:pt x="15" y="9"/>
                  </a:lnTo>
                  <a:lnTo>
                    <a:pt x="15" y="10"/>
                  </a:lnTo>
                  <a:lnTo>
                    <a:pt x="15" y="10"/>
                  </a:lnTo>
                  <a:lnTo>
                    <a:pt x="15" y="10"/>
                  </a:lnTo>
                  <a:lnTo>
                    <a:pt x="15" y="10"/>
                  </a:lnTo>
                  <a:lnTo>
                    <a:pt x="15" y="10"/>
                  </a:lnTo>
                  <a:lnTo>
                    <a:pt x="15" y="1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17" name="Freeform 226"/>
            <p:cNvSpPr>
              <a:spLocks/>
            </p:cNvSpPr>
            <p:nvPr/>
          </p:nvSpPr>
          <p:spPr bwMode="auto">
            <a:xfrm>
              <a:off x="3422" y="3539"/>
              <a:ext cx="16" cy="20"/>
            </a:xfrm>
            <a:custGeom>
              <a:avLst/>
              <a:gdLst>
                <a:gd name="T0" fmla="*/ 16 w 16"/>
                <a:gd name="T1" fmla="*/ 11 h 20"/>
                <a:gd name="T2" fmla="*/ 16 w 16"/>
                <a:gd name="T3" fmla="*/ 12 h 20"/>
                <a:gd name="T4" fmla="*/ 16 w 16"/>
                <a:gd name="T5" fmla="*/ 13 h 20"/>
                <a:gd name="T6" fmla="*/ 16 w 16"/>
                <a:gd name="T7" fmla="*/ 13 h 20"/>
                <a:gd name="T8" fmla="*/ 15 w 16"/>
                <a:gd name="T9" fmla="*/ 14 h 20"/>
                <a:gd name="T10" fmla="*/ 15 w 16"/>
                <a:gd name="T11" fmla="*/ 15 h 20"/>
                <a:gd name="T12" fmla="*/ 14 w 16"/>
                <a:gd name="T13" fmla="*/ 16 h 20"/>
                <a:gd name="T14" fmla="*/ 14 w 16"/>
                <a:gd name="T15" fmla="*/ 17 h 20"/>
                <a:gd name="T16" fmla="*/ 13 w 16"/>
                <a:gd name="T17" fmla="*/ 17 h 20"/>
                <a:gd name="T18" fmla="*/ 12 w 16"/>
                <a:gd name="T19" fmla="*/ 19 h 20"/>
                <a:gd name="T20" fmla="*/ 12 w 16"/>
                <a:gd name="T21" fmla="*/ 19 h 20"/>
                <a:gd name="T22" fmla="*/ 12 w 16"/>
                <a:gd name="T23" fmla="*/ 20 h 20"/>
                <a:gd name="T24" fmla="*/ 11 w 16"/>
                <a:gd name="T25" fmla="*/ 20 h 20"/>
                <a:gd name="T26" fmla="*/ 10 w 16"/>
                <a:gd name="T27" fmla="*/ 20 h 20"/>
                <a:gd name="T28" fmla="*/ 9 w 16"/>
                <a:gd name="T29" fmla="*/ 20 h 20"/>
                <a:gd name="T30" fmla="*/ 8 w 16"/>
                <a:gd name="T31" fmla="*/ 20 h 20"/>
                <a:gd name="T32" fmla="*/ 7 w 16"/>
                <a:gd name="T33" fmla="*/ 20 h 20"/>
                <a:gd name="T34" fmla="*/ 6 w 16"/>
                <a:gd name="T35" fmla="*/ 20 h 20"/>
                <a:gd name="T36" fmla="*/ 5 w 16"/>
                <a:gd name="T37" fmla="*/ 19 h 20"/>
                <a:gd name="T38" fmla="*/ 5 w 16"/>
                <a:gd name="T39" fmla="*/ 19 h 20"/>
                <a:gd name="T40" fmla="*/ 4 w 16"/>
                <a:gd name="T41" fmla="*/ 17 h 20"/>
                <a:gd name="T42" fmla="*/ 4 w 16"/>
                <a:gd name="T43" fmla="*/ 17 h 20"/>
                <a:gd name="T44" fmla="*/ 3 w 16"/>
                <a:gd name="T45" fmla="*/ 16 h 20"/>
                <a:gd name="T46" fmla="*/ 2 w 16"/>
                <a:gd name="T47" fmla="*/ 15 h 20"/>
                <a:gd name="T48" fmla="*/ 2 w 16"/>
                <a:gd name="T49" fmla="*/ 15 h 20"/>
                <a:gd name="T50" fmla="*/ 1 w 16"/>
                <a:gd name="T51" fmla="*/ 14 h 20"/>
                <a:gd name="T52" fmla="*/ 1 w 16"/>
                <a:gd name="T53" fmla="*/ 13 h 20"/>
                <a:gd name="T54" fmla="*/ 1 w 16"/>
                <a:gd name="T55" fmla="*/ 12 h 20"/>
                <a:gd name="T56" fmla="*/ 0 w 16"/>
                <a:gd name="T57" fmla="*/ 11 h 20"/>
                <a:gd name="T58" fmla="*/ 0 w 16"/>
                <a:gd name="T59" fmla="*/ 10 h 20"/>
                <a:gd name="T60" fmla="*/ 0 w 16"/>
                <a:gd name="T61" fmla="*/ 9 h 20"/>
                <a:gd name="T62" fmla="*/ 0 w 16"/>
                <a:gd name="T63" fmla="*/ 8 h 20"/>
                <a:gd name="T64" fmla="*/ 1 w 16"/>
                <a:gd name="T65" fmla="*/ 7 h 20"/>
                <a:gd name="T66" fmla="*/ 1 w 16"/>
                <a:gd name="T67" fmla="*/ 5 h 20"/>
                <a:gd name="T68" fmla="*/ 1 w 16"/>
                <a:gd name="T69" fmla="*/ 5 h 20"/>
                <a:gd name="T70" fmla="*/ 2 w 16"/>
                <a:gd name="T71" fmla="*/ 4 h 20"/>
                <a:gd name="T72" fmla="*/ 2 w 16"/>
                <a:gd name="T73" fmla="*/ 3 h 20"/>
                <a:gd name="T74" fmla="*/ 3 w 16"/>
                <a:gd name="T75" fmla="*/ 2 h 20"/>
                <a:gd name="T76" fmla="*/ 4 w 16"/>
                <a:gd name="T77" fmla="*/ 2 h 20"/>
                <a:gd name="T78" fmla="*/ 4 w 16"/>
                <a:gd name="T79" fmla="*/ 1 h 20"/>
                <a:gd name="T80" fmla="*/ 5 w 16"/>
                <a:gd name="T81" fmla="*/ 1 h 20"/>
                <a:gd name="T82" fmla="*/ 5 w 16"/>
                <a:gd name="T83" fmla="*/ 0 h 20"/>
                <a:gd name="T84" fmla="*/ 6 w 16"/>
                <a:gd name="T85" fmla="*/ 0 h 20"/>
                <a:gd name="T86" fmla="*/ 7 w 16"/>
                <a:gd name="T87" fmla="*/ 0 h 20"/>
                <a:gd name="T88" fmla="*/ 8 w 16"/>
                <a:gd name="T89" fmla="*/ 0 h 20"/>
                <a:gd name="T90" fmla="*/ 9 w 16"/>
                <a:gd name="T91" fmla="*/ 0 h 20"/>
                <a:gd name="T92" fmla="*/ 10 w 16"/>
                <a:gd name="T93" fmla="*/ 0 h 20"/>
                <a:gd name="T94" fmla="*/ 11 w 16"/>
                <a:gd name="T95" fmla="*/ 0 h 20"/>
                <a:gd name="T96" fmla="*/ 11 w 16"/>
                <a:gd name="T97" fmla="*/ 1 h 20"/>
                <a:gd name="T98" fmla="*/ 12 w 16"/>
                <a:gd name="T99" fmla="*/ 1 h 20"/>
                <a:gd name="T100" fmla="*/ 12 w 16"/>
                <a:gd name="T101" fmla="*/ 2 h 20"/>
                <a:gd name="T102" fmla="*/ 13 w 16"/>
                <a:gd name="T103" fmla="*/ 2 h 20"/>
                <a:gd name="T104" fmla="*/ 14 w 16"/>
                <a:gd name="T105" fmla="*/ 3 h 20"/>
                <a:gd name="T106" fmla="*/ 14 w 16"/>
                <a:gd name="T107" fmla="*/ 3 h 20"/>
                <a:gd name="T108" fmla="*/ 15 w 16"/>
                <a:gd name="T109" fmla="*/ 4 h 20"/>
                <a:gd name="T110" fmla="*/ 15 w 16"/>
                <a:gd name="T111" fmla="*/ 5 h 20"/>
                <a:gd name="T112" fmla="*/ 16 w 16"/>
                <a:gd name="T113" fmla="*/ 7 h 20"/>
                <a:gd name="T114" fmla="*/ 16 w 16"/>
                <a:gd name="T115" fmla="*/ 8 h 20"/>
                <a:gd name="T116" fmla="*/ 16 w 16"/>
                <a:gd name="T117" fmla="*/ 9 h 20"/>
                <a:gd name="T118" fmla="*/ 16 w 16"/>
                <a:gd name="T1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 h="20">
                  <a:moveTo>
                    <a:pt x="16" y="10"/>
                  </a:moveTo>
                  <a:lnTo>
                    <a:pt x="16" y="10"/>
                  </a:lnTo>
                  <a:lnTo>
                    <a:pt x="16" y="10"/>
                  </a:lnTo>
                  <a:lnTo>
                    <a:pt x="16" y="10"/>
                  </a:lnTo>
                  <a:lnTo>
                    <a:pt x="16" y="11"/>
                  </a:lnTo>
                  <a:lnTo>
                    <a:pt x="16" y="11"/>
                  </a:lnTo>
                  <a:lnTo>
                    <a:pt x="16" y="11"/>
                  </a:lnTo>
                  <a:lnTo>
                    <a:pt x="16" y="11"/>
                  </a:lnTo>
                  <a:lnTo>
                    <a:pt x="16" y="11"/>
                  </a:lnTo>
                  <a:lnTo>
                    <a:pt x="16" y="11"/>
                  </a:lnTo>
                  <a:lnTo>
                    <a:pt x="16" y="12"/>
                  </a:lnTo>
                  <a:lnTo>
                    <a:pt x="16" y="12"/>
                  </a:lnTo>
                  <a:lnTo>
                    <a:pt x="16" y="12"/>
                  </a:lnTo>
                  <a:lnTo>
                    <a:pt x="16" y="12"/>
                  </a:lnTo>
                  <a:lnTo>
                    <a:pt x="16" y="12"/>
                  </a:lnTo>
                  <a:lnTo>
                    <a:pt x="16" y="12"/>
                  </a:lnTo>
                  <a:lnTo>
                    <a:pt x="16" y="12"/>
                  </a:lnTo>
                  <a:lnTo>
                    <a:pt x="16" y="13"/>
                  </a:lnTo>
                  <a:lnTo>
                    <a:pt x="16" y="13"/>
                  </a:lnTo>
                  <a:lnTo>
                    <a:pt x="16" y="13"/>
                  </a:lnTo>
                  <a:lnTo>
                    <a:pt x="16" y="13"/>
                  </a:lnTo>
                  <a:lnTo>
                    <a:pt x="16" y="13"/>
                  </a:lnTo>
                  <a:lnTo>
                    <a:pt x="16" y="13"/>
                  </a:lnTo>
                  <a:lnTo>
                    <a:pt x="16" y="13"/>
                  </a:lnTo>
                  <a:lnTo>
                    <a:pt x="16" y="14"/>
                  </a:lnTo>
                  <a:lnTo>
                    <a:pt x="16" y="14"/>
                  </a:lnTo>
                  <a:lnTo>
                    <a:pt x="16" y="14"/>
                  </a:lnTo>
                  <a:lnTo>
                    <a:pt x="15" y="14"/>
                  </a:lnTo>
                  <a:lnTo>
                    <a:pt x="15" y="14"/>
                  </a:lnTo>
                  <a:lnTo>
                    <a:pt x="15" y="14"/>
                  </a:lnTo>
                  <a:lnTo>
                    <a:pt x="15" y="14"/>
                  </a:lnTo>
                  <a:lnTo>
                    <a:pt x="15" y="15"/>
                  </a:lnTo>
                  <a:lnTo>
                    <a:pt x="15" y="15"/>
                  </a:lnTo>
                  <a:lnTo>
                    <a:pt x="15" y="15"/>
                  </a:lnTo>
                  <a:lnTo>
                    <a:pt x="15" y="15"/>
                  </a:lnTo>
                  <a:lnTo>
                    <a:pt x="15" y="15"/>
                  </a:lnTo>
                  <a:lnTo>
                    <a:pt x="15" y="15"/>
                  </a:lnTo>
                  <a:lnTo>
                    <a:pt x="15" y="15"/>
                  </a:lnTo>
                  <a:lnTo>
                    <a:pt x="15" y="16"/>
                  </a:lnTo>
                  <a:lnTo>
                    <a:pt x="15" y="16"/>
                  </a:lnTo>
                  <a:lnTo>
                    <a:pt x="14" y="16"/>
                  </a:lnTo>
                  <a:lnTo>
                    <a:pt x="14" y="16"/>
                  </a:lnTo>
                  <a:lnTo>
                    <a:pt x="14" y="16"/>
                  </a:lnTo>
                  <a:lnTo>
                    <a:pt x="14" y="16"/>
                  </a:lnTo>
                  <a:lnTo>
                    <a:pt x="14" y="16"/>
                  </a:lnTo>
                  <a:lnTo>
                    <a:pt x="14" y="16"/>
                  </a:lnTo>
                  <a:lnTo>
                    <a:pt x="14" y="16"/>
                  </a:lnTo>
                  <a:lnTo>
                    <a:pt x="14" y="17"/>
                  </a:lnTo>
                  <a:lnTo>
                    <a:pt x="14" y="17"/>
                  </a:lnTo>
                  <a:lnTo>
                    <a:pt x="13" y="17"/>
                  </a:lnTo>
                  <a:lnTo>
                    <a:pt x="13" y="17"/>
                  </a:lnTo>
                  <a:lnTo>
                    <a:pt x="13" y="17"/>
                  </a:lnTo>
                  <a:lnTo>
                    <a:pt x="13" y="17"/>
                  </a:lnTo>
                  <a:lnTo>
                    <a:pt x="13" y="17"/>
                  </a:lnTo>
                  <a:lnTo>
                    <a:pt x="13" y="17"/>
                  </a:lnTo>
                  <a:lnTo>
                    <a:pt x="13" y="17"/>
                  </a:lnTo>
                  <a:lnTo>
                    <a:pt x="13" y="17"/>
                  </a:lnTo>
                  <a:lnTo>
                    <a:pt x="12" y="19"/>
                  </a:lnTo>
                  <a:lnTo>
                    <a:pt x="12" y="19"/>
                  </a:lnTo>
                  <a:lnTo>
                    <a:pt x="12" y="19"/>
                  </a:lnTo>
                  <a:lnTo>
                    <a:pt x="12" y="19"/>
                  </a:lnTo>
                  <a:lnTo>
                    <a:pt x="12" y="19"/>
                  </a:lnTo>
                  <a:lnTo>
                    <a:pt x="12" y="19"/>
                  </a:lnTo>
                  <a:lnTo>
                    <a:pt x="12" y="19"/>
                  </a:lnTo>
                  <a:lnTo>
                    <a:pt x="12" y="19"/>
                  </a:lnTo>
                  <a:lnTo>
                    <a:pt x="12" y="19"/>
                  </a:lnTo>
                  <a:lnTo>
                    <a:pt x="12" y="19"/>
                  </a:lnTo>
                  <a:lnTo>
                    <a:pt x="12" y="19"/>
                  </a:lnTo>
                  <a:lnTo>
                    <a:pt x="12" y="19"/>
                  </a:lnTo>
                  <a:lnTo>
                    <a:pt x="12" y="19"/>
                  </a:lnTo>
                  <a:lnTo>
                    <a:pt x="12" y="19"/>
                  </a:lnTo>
                  <a:lnTo>
                    <a:pt x="12" y="20"/>
                  </a:lnTo>
                  <a:lnTo>
                    <a:pt x="11" y="20"/>
                  </a:lnTo>
                  <a:lnTo>
                    <a:pt x="11" y="20"/>
                  </a:lnTo>
                  <a:lnTo>
                    <a:pt x="11" y="20"/>
                  </a:lnTo>
                  <a:lnTo>
                    <a:pt x="11" y="20"/>
                  </a:lnTo>
                  <a:lnTo>
                    <a:pt x="11" y="20"/>
                  </a:lnTo>
                  <a:lnTo>
                    <a:pt x="11" y="20"/>
                  </a:lnTo>
                  <a:lnTo>
                    <a:pt x="10" y="20"/>
                  </a:lnTo>
                  <a:lnTo>
                    <a:pt x="10" y="20"/>
                  </a:lnTo>
                  <a:lnTo>
                    <a:pt x="10" y="20"/>
                  </a:lnTo>
                  <a:lnTo>
                    <a:pt x="10" y="20"/>
                  </a:lnTo>
                  <a:lnTo>
                    <a:pt x="10" y="20"/>
                  </a:lnTo>
                  <a:lnTo>
                    <a:pt x="10" y="20"/>
                  </a:lnTo>
                  <a:lnTo>
                    <a:pt x="10" y="20"/>
                  </a:lnTo>
                  <a:lnTo>
                    <a:pt x="9" y="20"/>
                  </a:lnTo>
                  <a:lnTo>
                    <a:pt x="9" y="20"/>
                  </a:lnTo>
                  <a:lnTo>
                    <a:pt x="9" y="20"/>
                  </a:lnTo>
                  <a:lnTo>
                    <a:pt x="9" y="20"/>
                  </a:lnTo>
                  <a:lnTo>
                    <a:pt x="9" y="20"/>
                  </a:lnTo>
                  <a:lnTo>
                    <a:pt x="9" y="20"/>
                  </a:lnTo>
                  <a:lnTo>
                    <a:pt x="8" y="20"/>
                  </a:lnTo>
                  <a:lnTo>
                    <a:pt x="8" y="20"/>
                  </a:lnTo>
                  <a:lnTo>
                    <a:pt x="8" y="20"/>
                  </a:lnTo>
                  <a:lnTo>
                    <a:pt x="8" y="20"/>
                  </a:lnTo>
                  <a:lnTo>
                    <a:pt x="8" y="20"/>
                  </a:lnTo>
                  <a:lnTo>
                    <a:pt x="8" y="20"/>
                  </a:lnTo>
                  <a:lnTo>
                    <a:pt x="8" y="20"/>
                  </a:lnTo>
                  <a:lnTo>
                    <a:pt x="7" y="20"/>
                  </a:lnTo>
                  <a:lnTo>
                    <a:pt x="7" y="20"/>
                  </a:lnTo>
                  <a:lnTo>
                    <a:pt x="7" y="20"/>
                  </a:lnTo>
                  <a:lnTo>
                    <a:pt x="7" y="20"/>
                  </a:lnTo>
                  <a:lnTo>
                    <a:pt x="7" y="20"/>
                  </a:lnTo>
                  <a:lnTo>
                    <a:pt x="7" y="20"/>
                  </a:lnTo>
                  <a:lnTo>
                    <a:pt x="6" y="20"/>
                  </a:lnTo>
                  <a:lnTo>
                    <a:pt x="6" y="20"/>
                  </a:lnTo>
                  <a:lnTo>
                    <a:pt x="6" y="20"/>
                  </a:lnTo>
                  <a:lnTo>
                    <a:pt x="6" y="20"/>
                  </a:lnTo>
                  <a:lnTo>
                    <a:pt x="6" y="20"/>
                  </a:lnTo>
                  <a:lnTo>
                    <a:pt x="6" y="20"/>
                  </a:lnTo>
                  <a:lnTo>
                    <a:pt x="6" y="19"/>
                  </a:lnTo>
                  <a:lnTo>
                    <a:pt x="5" y="19"/>
                  </a:lnTo>
                  <a:lnTo>
                    <a:pt x="5" y="19"/>
                  </a:lnTo>
                  <a:lnTo>
                    <a:pt x="5" y="19"/>
                  </a:lnTo>
                  <a:lnTo>
                    <a:pt x="5" y="19"/>
                  </a:lnTo>
                  <a:lnTo>
                    <a:pt x="5" y="19"/>
                  </a:lnTo>
                  <a:lnTo>
                    <a:pt x="5" y="19"/>
                  </a:lnTo>
                  <a:lnTo>
                    <a:pt x="5" y="19"/>
                  </a:lnTo>
                  <a:lnTo>
                    <a:pt x="5" y="19"/>
                  </a:lnTo>
                  <a:lnTo>
                    <a:pt x="5" y="19"/>
                  </a:lnTo>
                  <a:lnTo>
                    <a:pt x="5" y="19"/>
                  </a:lnTo>
                  <a:lnTo>
                    <a:pt x="5" y="19"/>
                  </a:lnTo>
                  <a:lnTo>
                    <a:pt x="5" y="19"/>
                  </a:lnTo>
                  <a:lnTo>
                    <a:pt x="5" y="19"/>
                  </a:lnTo>
                  <a:lnTo>
                    <a:pt x="5" y="17"/>
                  </a:lnTo>
                  <a:lnTo>
                    <a:pt x="4" y="17"/>
                  </a:lnTo>
                  <a:lnTo>
                    <a:pt x="4" y="17"/>
                  </a:lnTo>
                  <a:lnTo>
                    <a:pt x="4" y="17"/>
                  </a:lnTo>
                  <a:lnTo>
                    <a:pt x="4" y="17"/>
                  </a:lnTo>
                  <a:lnTo>
                    <a:pt x="4" y="17"/>
                  </a:lnTo>
                  <a:lnTo>
                    <a:pt x="4" y="17"/>
                  </a:lnTo>
                  <a:lnTo>
                    <a:pt x="4" y="17"/>
                  </a:lnTo>
                  <a:lnTo>
                    <a:pt x="3" y="17"/>
                  </a:lnTo>
                  <a:lnTo>
                    <a:pt x="3" y="17"/>
                  </a:lnTo>
                  <a:lnTo>
                    <a:pt x="3" y="16"/>
                  </a:lnTo>
                  <a:lnTo>
                    <a:pt x="3" y="16"/>
                  </a:lnTo>
                  <a:lnTo>
                    <a:pt x="3" y="16"/>
                  </a:lnTo>
                  <a:lnTo>
                    <a:pt x="3" y="16"/>
                  </a:lnTo>
                  <a:lnTo>
                    <a:pt x="3" y="16"/>
                  </a:lnTo>
                  <a:lnTo>
                    <a:pt x="3" y="16"/>
                  </a:lnTo>
                  <a:lnTo>
                    <a:pt x="3" y="16"/>
                  </a:lnTo>
                  <a:lnTo>
                    <a:pt x="2" y="16"/>
                  </a:lnTo>
                  <a:lnTo>
                    <a:pt x="2" y="16"/>
                  </a:lnTo>
                  <a:lnTo>
                    <a:pt x="2" y="15"/>
                  </a:lnTo>
                  <a:lnTo>
                    <a:pt x="2" y="15"/>
                  </a:lnTo>
                  <a:lnTo>
                    <a:pt x="2" y="15"/>
                  </a:lnTo>
                  <a:lnTo>
                    <a:pt x="2" y="15"/>
                  </a:lnTo>
                  <a:lnTo>
                    <a:pt x="2" y="15"/>
                  </a:lnTo>
                  <a:lnTo>
                    <a:pt x="2" y="15"/>
                  </a:lnTo>
                  <a:lnTo>
                    <a:pt x="2" y="15"/>
                  </a:lnTo>
                  <a:lnTo>
                    <a:pt x="2" y="14"/>
                  </a:lnTo>
                  <a:lnTo>
                    <a:pt x="2" y="14"/>
                  </a:lnTo>
                  <a:lnTo>
                    <a:pt x="1" y="14"/>
                  </a:lnTo>
                  <a:lnTo>
                    <a:pt x="1" y="14"/>
                  </a:lnTo>
                  <a:lnTo>
                    <a:pt x="1" y="14"/>
                  </a:lnTo>
                  <a:lnTo>
                    <a:pt x="1" y="14"/>
                  </a:lnTo>
                  <a:lnTo>
                    <a:pt x="1" y="14"/>
                  </a:lnTo>
                  <a:lnTo>
                    <a:pt x="1" y="13"/>
                  </a:lnTo>
                  <a:lnTo>
                    <a:pt x="1" y="13"/>
                  </a:lnTo>
                  <a:lnTo>
                    <a:pt x="1" y="13"/>
                  </a:lnTo>
                  <a:lnTo>
                    <a:pt x="1" y="13"/>
                  </a:lnTo>
                  <a:lnTo>
                    <a:pt x="1" y="13"/>
                  </a:lnTo>
                  <a:lnTo>
                    <a:pt x="1" y="13"/>
                  </a:lnTo>
                  <a:lnTo>
                    <a:pt x="1" y="13"/>
                  </a:lnTo>
                  <a:lnTo>
                    <a:pt x="1" y="12"/>
                  </a:lnTo>
                  <a:lnTo>
                    <a:pt x="1" y="12"/>
                  </a:lnTo>
                  <a:lnTo>
                    <a:pt x="1" y="12"/>
                  </a:lnTo>
                  <a:lnTo>
                    <a:pt x="1" y="12"/>
                  </a:lnTo>
                  <a:lnTo>
                    <a:pt x="0" y="12"/>
                  </a:lnTo>
                  <a:lnTo>
                    <a:pt x="0" y="12"/>
                  </a:lnTo>
                  <a:lnTo>
                    <a:pt x="0" y="12"/>
                  </a:lnTo>
                  <a:lnTo>
                    <a:pt x="0" y="11"/>
                  </a:lnTo>
                  <a:lnTo>
                    <a:pt x="0" y="11"/>
                  </a:lnTo>
                  <a:lnTo>
                    <a:pt x="0" y="11"/>
                  </a:lnTo>
                  <a:lnTo>
                    <a:pt x="0" y="11"/>
                  </a:lnTo>
                  <a:lnTo>
                    <a:pt x="0" y="11"/>
                  </a:lnTo>
                  <a:lnTo>
                    <a:pt x="0" y="11"/>
                  </a:lnTo>
                  <a:lnTo>
                    <a:pt x="0" y="10"/>
                  </a:lnTo>
                  <a:lnTo>
                    <a:pt x="0" y="10"/>
                  </a:lnTo>
                  <a:lnTo>
                    <a:pt x="0" y="10"/>
                  </a:lnTo>
                  <a:lnTo>
                    <a:pt x="0" y="10"/>
                  </a:lnTo>
                  <a:lnTo>
                    <a:pt x="0" y="10"/>
                  </a:lnTo>
                  <a:lnTo>
                    <a:pt x="0" y="10"/>
                  </a:lnTo>
                  <a:lnTo>
                    <a:pt x="0" y="9"/>
                  </a:lnTo>
                  <a:lnTo>
                    <a:pt x="0" y="9"/>
                  </a:lnTo>
                  <a:lnTo>
                    <a:pt x="0" y="9"/>
                  </a:lnTo>
                  <a:lnTo>
                    <a:pt x="0" y="9"/>
                  </a:lnTo>
                  <a:lnTo>
                    <a:pt x="0" y="9"/>
                  </a:lnTo>
                  <a:lnTo>
                    <a:pt x="0" y="9"/>
                  </a:lnTo>
                  <a:lnTo>
                    <a:pt x="0" y="9"/>
                  </a:lnTo>
                  <a:lnTo>
                    <a:pt x="0" y="8"/>
                  </a:lnTo>
                  <a:lnTo>
                    <a:pt x="0" y="8"/>
                  </a:lnTo>
                  <a:lnTo>
                    <a:pt x="0" y="8"/>
                  </a:lnTo>
                  <a:lnTo>
                    <a:pt x="0" y="8"/>
                  </a:lnTo>
                  <a:lnTo>
                    <a:pt x="0" y="8"/>
                  </a:lnTo>
                  <a:lnTo>
                    <a:pt x="0" y="8"/>
                  </a:lnTo>
                  <a:lnTo>
                    <a:pt x="0" y="7"/>
                  </a:lnTo>
                  <a:lnTo>
                    <a:pt x="1" y="7"/>
                  </a:lnTo>
                  <a:lnTo>
                    <a:pt x="1" y="7"/>
                  </a:lnTo>
                  <a:lnTo>
                    <a:pt x="1" y="7"/>
                  </a:lnTo>
                  <a:lnTo>
                    <a:pt x="1" y="7"/>
                  </a:lnTo>
                  <a:lnTo>
                    <a:pt x="1" y="7"/>
                  </a:lnTo>
                  <a:lnTo>
                    <a:pt x="1" y="7"/>
                  </a:lnTo>
                  <a:lnTo>
                    <a:pt x="1" y="5"/>
                  </a:lnTo>
                  <a:lnTo>
                    <a:pt x="1" y="5"/>
                  </a:lnTo>
                  <a:lnTo>
                    <a:pt x="1" y="5"/>
                  </a:lnTo>
                  <a:lnTo>
                    <a:pt x="1" y="5"/>
                  </a:lnTo>
                  <a:lnTo>
                    <a:pt x="1" y="5"/>
                  </a:lnTo>
                  <a:lnTo>
                    <a:pt x="1" y="5"/>
                  </a:lnTo>
                  <a:lnTo>
                    <a:pt x="1" y="5"/>
                  </a:lnTo>
                  <a:lnTo>
                    <a:pt x="1" y="4"/>
                  </a:lnTo>
                  <a:lnTo>
                    <a:pt x="1" y="4"/>
                  </a:lnTo>
                  <a:lnTo>
                    <a:pt x="1" y="4"/>
                  </a:lnTo>
                  <a:lnTo>
                    <a:pt x="2" y="4"/>
                  </a:lnTo>
                  <a:lnTo>
                    <a:pt x="2" y="4"/>
                  </a:lnTo>
                  <a:lnTo>
                    <a:pt x="2" y="4"/>
                  </a:lnTo>
                  <a:lnTo>
                    <a:pt x="2" y="4"/>
                  </a:lnTo>
                  <a:lnTo>
                    <a:pt x="2" y="3"/>
                  </a:lnTo>
                  <a:lnTo>
                    <a:pt x="2" y="3"/>
                  </a:lnTo>
                  <a:lnTo>
                    <a:pt x="2" y="3"/>
                  </a:lnTo>
                  <a:lnTo>
                    <a:pt x="2" y="3"/>
                  </a:lnTo>
                  <a:lnTo>
                    <a:pt x="2" y="3"/>
                  </a:lnTo>
                  <a:lnTo>
                    <a:pt x="2" y="3"/>
                  </a:lnTo>
                  <a:lnTo>
                    <a:pt x="2" y="3"/>
                  </a:lnTo>
                  <a:lnTo>
                    <a:pt x="3" y="3"/>
                  </a:lnTo>
                  <a:lnTo>
                    <a:pt x="3" y="3"/>
                  </a:lnTo>
                  <a:lnTo>
                    <a:pt x="3" y="2"/>
                  </a:lnTo>
                  <a:lnTo>
                    <a:pt x="3" y="2"/>
                  </a:lnTo>
                  <a:lnTo>
                    <a:pt x="3" y="2"/>
                  </a:lnTo>
                  <a:lnTo>
                    <a:pt x="3" y="2"/>
                  </a:lnTo>
                  <a:lnTo>
                    <a:pt x="3" y="2"/>
                  </a:lnTo>
                  <a:lnTo>
                    <a:pt x="3" y="2"/>
                  </a:lnTo>
                  <a:lnTo>
                    <a:pt x="3" y="2"/>
                  </a:lnTo>
                  <a:lnTo>
                    <a:pt x="4" y="2"/>
                  </a:lnTo>
                  <a:lnTo>
                    <a:pt x="4" y="2"/>
                  </a:lnTo>
                  <a:lnTo>
                    <a:pt x="4" y="2"/>
                  </a:lnTo>
                  <a:lnTo>
                    <a:pt x="4" y="1"/>
                  </a:lnTo>
                  <a:lnTo>
                    <a:pt x="4" y="1"/>
                  </a:lnTo>
                  <a:lnTo>
                    <a:pt x="4" y="1"/>
                  </a:lnTo>
                  <a:lnTo>
                    <a:pt x="4" y="1"/>
                  </a:lnTo>
                  <a:lnTo>
                    <a:pt x="4" y="1"/>
                  </a:lnTo>
                  <a:lnTo>
                    <a:pt x="5" y="1"/>
                  </a:lnTo>
                  <a:lnTo>
                    <a:pt x="5" y="1"/>
                  </a:lnTo>
                  <a:lnTo>
                    <a:pt x="5" y="1"/>
                  </a:lnTo>
                  <a:lnTo>
                    <a:pt x="5" y="1"/>
                  </a:lnTo>
                  <a:lnTo>
                    <a:pt x="5" y="1"/>
                  </a:lnTo>
                  <a:lnTo>
                    <a:pt x="5" y="1"/>
                  </a:lnTo>
                  <a:lnTo>
                    <a:pt x="5" y="1"/>
                  </a:lnTo>
                  <a:lnTo>
                    <a:pt x="5" y="1"/>
                  </a:lnTo>
                  <a:lnTo>
                    <a:pt x="5" y="0"/>
                  </a:lnTo>
                  <a:lnTo>
                    <a:pt x="5" y="0"/>
                  </a:lnTo>
                  <a:lnTo>
                    <a:pt x="5" y="0"/>
                  </a:lnTo>
                  <a:lnTo>
                    <a:pt x="5" y="0"/>
                  </a:lnTo>
                  <a:lnTo>
                    <a:pt x="5" y="0"/>
                  </a:lnTo>
                  <a:lnTo>
                    <a:pt x="5" y="0"/>
                  </a:lnTo>
                  <a:lnTo>
                    <a:pt x="6" y="0"/>
                  </a:lnTo>
                  <a:lnTo>
                    <a:pt x="6" y="0"/>
                  </a:lnTo>
                  <a:lnTo>
                    <a:pt x="6" y="0"/>
                  </a:lnTo>
                  <a:lnTo>
                    <a:pt x="6" y="0"/>
                  </a:lnTo>
                  <a:lnTo>
                    <a:pt x="6" y="0"/>
                  </a:lnTo>
                  <a:lnTo>
                    <a:pt x="6" y="0"/>
                  </a:lnTo>
                  <a:lnTo>
                    <a:pt x="7" y="0"/>
                  </a:lnTo>
                  <a:lnTo>
                    <a:pt x="7" y="0"/>
                  </a:lnTo>
                  <a:lnTo>
                    <a:pt x="7" y="0"/>
                  </a:lnTo>
                  <a:lnTo>
                    <a:pt x="7" y="0"/>
                  </a:lnTo>
                  <a:lnTo>
                    <a:pt x="7" y="0"/>
                  </a:lnTo>
                  <a:lnTo>
                    <a:pt x="7" y="0"/>
                  </a:lnTo>
                  <a:lnTo>
                    <a:pt x="7" y="0"/>
                  </a:lnTo>
                  <a:lnTo>
                    <a:pt x="8" y="0"/>
                  </a:lnTo>
                  <a:lnTo>
                    <a:pt x="8" y="0"/>
                  </a:lnTo>
                  <a:lnTo>
                    <a:pt x="8" y="0"/>
                  </a:lnTo>
                  <a:lnTo>
                    <a:pt x="8" y="0"/>
                  </a:lnTo>
                  <a:lnTo>
                    <a:pt x="8" y="0"/>
                  </a:lnTo>
                  <a:lnTo>
                    <a:pt x="8" y="0"/>
                  </a:lnTo>
                  <a:lnTo>
                    <a:pt x="9" y="0"/>
                  </a:lnTo>
                  <a:lnTo>
                    <a:pt x="9" y="0"/>
                  </a:lnTo>
                  <a:lnTo>
                    <a:pt x="9" y="0"/>
                  </a:lnTo>
                  <a:lnTo>
                    <a:pt x="9" y="0"/>
                  </a:lnTo>
                  <a:lnTo>
                    <a:pt x="9" y="0"/>
                  </a:lnTo>
                  <a:lnTo>
                    <a:pt x="9" y="0"/>
                  </a:lnTo>
                  <a:lnTo>
                    <a:pt x="10" y="0"/>
                  </a:lnTo>
                  <a:lnTo>
                    <a:pt x="10" y="0"/>
                  </a:lnTo>
                  <a:lnTo>
                    <a:pt x="10" y="0"/>
                  </a:lnTo>
                  <a:lnTo>
                    <a:pt x="10" y="0"/>
                  </a:lnTo>
                  <a:lnTo>
                    <a:pt x="10" y="0"/>
                  </a:lnTo>
                  <a:lnTo>
                    <a:pt x="10" y="0"/>
                  </a:lnTo>
                  <a:lnTo>
                    <a:pt x="10" y="0"/>
                  </a:lnTo>
                  <a:lnTo>
                    <a:pt x="11" y="0"/>
                  </a:lnTo>
                  <a:lnTo>
                    <a:pt x="11" y="0"/>
                  </a:lnTo>
                  <a:lnTo>
                    <a:pt x="11" y="0"/>
                  </a:lnTo>
                  <a:lnTo>
                    <a:pt x="11" y="0"/>
                  </a:lnTo>
                  <a:lnTo>
                    <a:pt x="11" y="0"/>
                  </a:lnTo>
                  <a:lnTo>
                    <a:pt x="11" y="1"/>
                  </a:lnTo>
                  <a:lnTo>
                    <a:pt x="11" y="1"/>
                  </a:lnTo>
                  <a:lnTo>
                    <a:pt x="12" y="1"/>
                  </a:lnTo>
                  <a:lnTo>
                    <a:pt x="12" y="1"/>
                  </a:lnTo>
                  <a:lnTo>
                    <a:pt x="12" y="1"/>
                  </a:lnTo>
                  <a:lnTo>
                    <a:pt x="12" y="1"/>
                  </a:lnTo>
                  <a:lnTo>
                    <a:pt x="12" y="1"/>
                  </a:lnTo>
                  <a:lnTo>
                    <a:pt x="12" y="1"/>
                  </a:lnTo>
                  <a:lnTo>
                    <a:pt x="12" y="1"/>
                  </a:lnTo>
                  <a:lnTo>
                    <a:pt x="12" y="1"/>
                  </a:lnTo>
                  <a:lnTo>
                    <a:pt x="12" y="1"/>
                  </a:lnTo>
                  <a:lnTo>
                    <a:pt x="12" y="1"/>
                  </a:lnTo>
                  <a:lnTo>
                    <a:pt x="12" y="1"/>
                  </a:lnTo>
                  <a:lnTo>
                    <a:pt x="12" y="2"/>
                  </a:lnTo>
                  <a:lnTo>
                    <a:pt x="12" y="2"/>
                  </a:lnTo>
                  <a:lnTo>
                    <a:pt x="12" y="2"/>
                  </a:lnTo>
                  <a:lnTo>
                    <a:pt x="13" y="2"/>
                  </a:lnTo>
                  <a:lnTo>
                    <a:pt x="13" y="2"/>
                  </a:lnTo>
                  <a:lnTo>
                    <a:pt x="13" y="2"/>
                  </a:lnTo>
                  <a:lnTo>
                    <a:pt x="13" y="2"/>
                  </a:lnTo>
                  <a:lnTo>
                    <a:pt x="13" y="2"/>
                  </a:lnTo>
                  <a:lnTo>
                    <a:pt x="13" y="2"/>
                  </a:lnTo>
                  <a:lnTo>
                    <a:pt x="13" y="2"/>
                  </a:lnTo>
                  <a:lnTo>
                    <a:pt x="13" y="3"/>
                  </a:lnTo>
                  <a:lnTo>
                    <a:pt x="14" y="3"/>
                  </a:lnTo>
                  <a:lnTo>
                    <a:pt x="14" y="3"/>
                  </a:lnTo>
                  <a:lnTo>
                    <a:pt x="14" y="3"/>
                  </a:lnTo>
                  <a:lnTo>
                    <a:pt x="14" y="3"/>
                  </a:lnTo>
                  <a:lnTo>
                    <a:pt x="14" y="3"/>
                  </a:lnTo>
                  <a:lnTo>
                    <a:pt x="14" y="3"/>
                  </a:lnTo>
                  <a:lnTo>
                    <a:pt x="14" y="3"/>
                  </a:lnTo>
                  <a:lnTo>
                    <a:pt x="14" y="3"/>
                  </a:lnTo>
                  <a:lnTo>
                    <a:pt x="14" y="4"/>
                  </a:lnTo>
                  <a:lnTo>
                    <a:pt x="14" y="4"/>
                  </a:lnTo>
                  <a:lnTo>
                    <a:pt x="15" y="4"/>
                  </a:lnTo>
                  <a:lnTo>
                    <a:pt x="15" y="4"/>
                  </a:lnTo>
                  <a:lnTo>
                    <a:pt x="15" y="4"/>
                  </a:lnTo>
                  <a:lnTo>
                    <a:pt x="15" y="4"/>
                  </a:lnTo>
                  <a:lnTo>
                    <a:pt x="15" y="4"/>
                  </a:lnTo>
                  <a:lnTo>
                    <a:pt x="15" y="5"/>
                  </a:lnTo>
                  <a:lnTo>
                    <a:pt x="15" y="5"/>
                  </a:lnTo>
                  <a:lnTo>
                    <a:pt x="15" y="5"/>
                  </a:lnTo>
                  <a:lnTo>
                    <a:pt x="15" y="5"/>
                  </a:lnTo>
                  <a:lnTo>
                    <a:pt x="15" y="5"/>
                  </a:lnTo>
                  <a:lnTo>
                    <a:pt x="15" y="5"/>
                  </a:lnTo>
                  <a:lnTo>
                    <a:pt x="15" y="5"/>
                  </a:lnTo>
                  <a:lnTo>
                    <a:pt x="16" y="7"/>
                  </a:lnTo>
                  <a:lnTo>
                    <a:pt x="16" y="7"/>
                  </a:lnTo>
                  <a:lnTo>
                    <a:pt x="16" y="7"/>
                  </a:lnTo>
                  <a:lnTo>
                    <a:pt x="16" y="7"/>
                  </a:lnTo>
                  <a:lnTo>
                    <a:pt x="16" y="7"/>
                  </a:lnTo>
                  <a:lnTo>
                    <a:pt x="16" y="7"/>
                  </a:lnTo>
                  <a:lnTo>
                    <a:pt x="16" y="7"/>
                  </a:lnTo>
                  <a:lnTo>
                    <a:pt x="16" y="8"/>
                  </a:lnTo>
                  <a:lnTo>
                    <a:pt x="16" y="8"/>
                  </a:lnTo>
                  <a:lnTo>
                    <a:pt x="16" y="8"/>
                  </a:lnTo>
                  <a:lnTo>
                    <a:pt x="16" y="8"/>
                  </a:lnTo>
                  <a:lnTo>
                    <a:pt x="16" y="8"/>
                  </a:lnTo>
                  <a:lnTo>
                    <a:pt x="16" y="8"/>
                  </a:lnTo>
                  <a:lnTo>
                    <a:pt x="16" y="9"/>
                  </a:lnTo>
                  <a:lnTo>
                    <a:pt x="16" y="9"/>
                  </a:lnTo>
                  <a:lnTo>
                    <a:pt x="16" y="9"/>
                  </a:lnTo>
                  <a:lnTo>
                    <a:pt x="16" y="9"/>
                  </a:lnTo>
                  <a:lnTo>
                    <a:pt x="16" y="9"/>
                  </a:lnTo>
                  <a:lnTo>
                    <a:pt x="16" y="9"/>
                  </a:lnTo>
                  <a:lnTo>
                    <a:pt x="16" y="9"/>
                  </a:lnTo>
                  <a:lnTo>
                    <a:pt x="16" y="10"/>
                  </a:lnTo>
                  <a:lnTo>
                    <a:pt x="16" y="10"/>
                  </a:lnTo>
                  <a:lnTo>
                    <a:pt x="16" y="1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19" name="Freeform 227"/>
            <p:cNvSpPr>
              <a:spLocks/>
            </p:cNvSpPr>
            <p:nvPr/>
          </p:nvSpPr>
          <p:spPr bwMode="auto">
            <a:xfrm>
              <a:off x="3445" y="3600"/>
              <a:ext cx="15" cy="21"/>
            </a:xfrm>
            <a:custGeom>
              <a:avLst/>
              <a:gdLst>
                <a:gd name="T0" fmla="*/ 15 w 15"/>
                <a:gd name="T1" fmla="*/ 11 h 21"/>
                <a:gd name="T2" fmla="*/ 15 w 15"/>
                <a:gd name="T3" fmla="*/ 12 h 21"/>
                <a:gd name="T4" fmla="*/ 14 w 15"/>
                <a:gd name="T5" fmla="*/ 13 h 21"/>
                <a:gd name="T6" fmla="*/ 14 w 15"/>
                <a:gd name="T7" fmla="*/ 14 h 21"/>
                <a:gd name="T8" fmla="*/ 14 w 15"/>
                <a:gd name="T9" fmla="*/ 15 h 21"/>
                <a:gd name="T10" fmla="*/ 14 w 15"/>
                <a:gd name="T11" fmla="*/ 16 h 21"/>
                <a:gd name="T12" fmla="*/ 14 w 15"/>
                <a:gd name="T13" fmla="*/ 16 h 21"/>
                <a:gd name="T14" fmla="*/ 13 w 15"/>
                <a:gd name="T15" fmla="*/ 18 h 21"/>
                <a:gd name="T16" fmla="*/ 12 w 15"/>
                <a:gd name="T17" fmla="*/ 19 h 21"/>
                <a:gd name="T18" fmla="*/ 12 w 15"/>
                <a:gd name="T19" fmla="*/ 19 h 21"/>
                <a:gd name="T20" fmla="*/ 11 w 15"/>
                <a:gd name="T21" fmla="*/ 20 h 21"/>
                <a:gd name="T22" fmla="*/ 10 w 15"/>
                <a:gd name="T23" fmla="*/ 20 h 21"/>
                <a:gd name="T24" fmla="*/ 9 w 15"/>
                <a:gd name="T25" fmla="*/ 20 h 21"/>
                <a:gd name="T26" fmla="*/ 8 w 15"/>
                <a:gd name="T27" fmla="*/ 21 h 21"/>
                <a:gd name="T28" fmla="*/ 7 w 15"/>
                <a:gd name="T29" fmla="*/ 21 h 21"/>
                <a:gd name="T30" fmla="*/ 7 w 15"/>
                <a:gd name="T31" fmla="*/ 21 h 21"/>
                <a:gd name="T32" fmla="*/ 6 w 15"/>
                <a:gd name="T33" fmla="*/ 20 h 21"/>
                <a:gd name="T34" fmla="*/ 5 w 15"/>
                <a:gd name="T35" fmla="*/ 20 h 21"/>
                <a:gd name="T36" fmla="*/ 4 w 15"/>
                <a:gd name="T37" fmla="*/ 20 h 21"/>
                <a:gd name="T38" fmla="*/ 4 w 15"/>
                <a:gd name="T39" fmla="*/ 19 h 21"/>
                <a:gd name="T40" fmla="*/ 3 w 15"/>
                <a:gd name="T41" fmla="*/ 19 h 21"/>
                <a:gd name="T42" fmla="*/ 2 w 15"/>
                <a:gd name="T43" fmla="*/ 18 h 21"/>
                <a:gd name="T44" fmla="*/ 1 w 15"/>
                <a:gd name="T45" fmla="*/ 18 h 21"/>
                <a:gd name="T46" fmla="*/ 1 w 15"/>
                <a:gd name="T47" fmla="*/ 16 h 21"/>
                <a:gd name="T48" fmla="*/ 1 w 15"/>
                <a:gd name="T49" fmla="*/ 15 h 21"/>
                <a:gd name="T50" fmla="*/ 1 w 15"/>
                <a:gd name="T51" fmla="*/ 14 h 21"/>
                <a:gd name="T52" fmla="*/ 0 w 15"/>
                <a:gd name="T53" fmla="*/ 13 h 21"/>
                <a:gd name="T54" fmla="*/ 0 w 15"/>
                <a:gd name="T55" fmla="*/ 13 h 21"/>
                <a:gd name="T56" fmla="*/ 0 w 15"/>
                <a:gd name="T57" fmla="*/ 12 h 21"/>
                <a:gd name="T58" fmla="*/ 0 w 15"/>
                <a:gd name="T59" fmla="*/ 11 h 21"/>
                <a:gd name="T60" fmla="*/ 0 w 15"/>
                <a:gd name="T61" fmla="*/ 10 h 21"/>
                <a:gd name="T62" fmla="*/ 0 w 15"/>
                <a:gd name="T63" fmla="*/ 9 h 21"/>
                <a:gd name="T64" fmla="*/ 0 w 15"/>
                <a:gd name="T65" fmla="*/ 8 h 21"/>
                <a:gd name="T66" fmla="*/ 0 w 15"/>
                <a:gd name="T67" fmla="*/ 7 h 21"/>
                <a:gd name="T68" fmla="*/ 0 w 15"/>
                <a:gd name="T69" fmla="*/ 6 h 21"/>
                <a:gd name="T70" fmla="*/ 1 w 15"/>
                <a:gd name="T71" fmla="*/ 4 h 21"/>
                <a:gd name="T72" fmla="*/ 1 w 15"/>
                <a:gd name="T73" fmla="*/ 4 h 21"/>
                <a:gd name="T74" fmla="*/ 1 w 15"/>
                <a:gd name="T75" fmla="*/ 3 h 21"/>
                <a:gd name="T76" fmla="*/ 2 w 15"/>
                <a:gd name="T77" fmla="*/ 2 h 21"/>
                <a:gd name="T78" fmla="*/ 3 w 15"/>
                <a:gd name="T79" fmla="*/ 2 h 21"/>
                <a:gd name="T80" fmla="*/ 3 w 15"/>
                <a:gd name="T81" fmla="*/ 1 h 21"/>
                <a:gd name="T82" fmla="*/ 4 w 15"/>
                <a:gd name="T83" fmla="*/ 1 h 21"/>
                <a:gd name="T84" fmla="*/ 5 w 15"/>
                <a:gd name="T85" fmla="*/ 1 h 21"/>
                <a:gd name="T86" fmla="*/ 6 w 15"/>
                <a:gd name="T87" fmla="*/ 1 h 21"/>
                <a:gd name="T88" fmla="*/ 7 w 15"/>
                <a:gd name="T89" fmla="*/ 0 h 21"/>
                <a:gd name="T90" fmla="*/ 7 w 15"/>
                <a:gd name="T91" fmla="*/ 1 h 21"/>
                <a:gd name="T92" fmla="*/ 8 w 15"/>
                <a:gd name="T93" fmla="*/ 1 h 21"/>
                <a:gd name="T94" fmla="*/ 9 w 15"/>
                <a:gd name="T95" fmla="*/ 1 h 21"/>
                <a:gd name="T96" fmla="*/ 10 w 15"/>
                <a:gd name="T97" fmla="*/ 1 h 21"/>
                <a:gd name="T98" fmla="*/ 11 w 15"/>
                <a:gd name="T99" fmla="*/ 2 h 21"/>
                <a:gd name="T100" fmla="*/ 11 w 15"/>
                <a:gd name="T101" fmla="*/ 2 h 21"/>
                <a:gd name="T102" fmla="*/ 12 w 15"/>
                <a:gd name="T103" fmla="*/ 3 h 21"/>
                <a:gd name="T104" fmla="*/ 13 w 15"/>
                <a:gd name="T105" fmla="*/ 3 h 21"/>
                <a:gd name="T106" fmla="*/ 14 w 15"/>
                <a:gd name="T107" fmla="*/ 4 h 21"/>
                <a:gd name="T108" fmla="*/ 14 w 15"/>
                <a:gd name="T109" fmla="*/ 6 h 21"/>
                <a:gd name="T110" fmla="*/ 14 w 15"/>
                <a:gd name="T111" fmla="*/ 7 h 21"/>
                <a:gd name="T112" fmla="*/ 14 w 15"/>
                <a:gd name="T113" fmla="*/ 8 h 21"/>
                <a:gd name="T114" fmla="*/ 14 w 15"/>
                <a:gd name="T115" fmla="*/ 8 h 21"/>
                <a:gd name="T116" fmla="*/ 14 w 15"/>
                <a:gd name="T117" fmla="*/ 9 h 21"/>
                <a:gd name="T118" fmla="*/ 15 w 15"/>
                <a:gd name="T119"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 h="21">
                  <a:moveTo>
                    <a:pt x="15" y="11"/>
                  </a:moveTo>
                  <a:lnTo>
                    <a:pt x="15" y="11"/>
                  </a:lnTo>
                  <a:lnTo>
                    <a:pt x="15" y="11"/>
                  </a:lnTo>
                  <a:lnTo>
                    <a:pt x="15" y="11"/>
                  </a:lnTo>
                  <a:lnTo>
                    <a:pt x="15" y="11"/>
                  </a:lnTo>
                  <a:lnTo>
                    <a:pt x="15" y="11"/>
                  </a:lnTo>
                  <a:lnTo>
                    <a:pt x="15" y="11"/>
                  </a:lnTo>
                  <a:lnTo>
                    <a:pt x="15" y="12"/>
                  </a:lnTo>
                  <a:lnTo>
                    <a:pt x="15" y="12"/>
                  </a:lnTo>
                  <a:lnTo>
                    <a:pt x="15" y="12"/>
                  </a:lnTo>
                  <a:lnTo>
                    <a:pt x="15" y="12"/>
                  </a:lnTo>
                  <a:lnTo>
                    <a:pt x="15" y="12"/>
                  </a:lnTo>
                  <a:lnTo>
                    <a:pt x="14" y="12"/>
                  </a:lnTo>
                  <a:lnTo>
                    <a:pt x="14" y="13"/>
                  </a:lnTo>
                  <a:lnTo>
                    <a:pt x="14" y="13"/>
                  </a:lnTo>
                  <a:lnTo>
                    <a:pt x="14" y="13"/>
                  </a:lnTo>
                  <a:lnTo>
                    <a:pt x="14" y="13"/>
                  </a:lnTo>
                  <a:lnTo>
                    <a:pt x="14" y="13"/>
                  </a:lnTo>
                  <a:lnTo>
                    <a:pt x="14" y="13"/>
                  </a:lnTo>
                  <a:lnTo>
                    <a:pt x="14" y="13"/>
                  </a:lnTo>
                  <a:lnTo>
                    <a:pt x="14" y="14"/>
                  </a:lnTo>
                  <a:lnTo>
                    <a:pt x="14" y="14"/>
                  </a:lnTo>
                  <a:lnTo>
                    <a:pt x="14" y="14"/>
                  </a:lnTo>
                  <a:lnTo>
                    <a:pt x="14" y="14"/>
                  </a:lnTo>
                  <a:lnTo>
                    <a:pt x="14" y="14"/>
                  </a:lnTo>
                  <a:lnTo>
                    <a:pt x="14" y="14"/>
                  </a:lnTo>
                  <a:lnTo>
                    <a:pt x="14" y="15"/>
                  </a:lnTo>
                  <a:lnTo>
                    <a:pt x="14" y="15"/>
                  </a:lnTo>
                  <a:lnTo>
                    <a:pt x="14" y="15"/>
                  </a:lnTo>
                  <a:lnTo>
                    <a:pt x="14" y="15"/>
                  </a:lnTo>
                  <a:lnTo>
                    <a:pt x="14" y="15"/>
                  </a:lnTo>
                  <a:lnTo>
                    <a:pt x="14" y="15"/>
                  </a:lnTo>
                  <a:lnTo>
                    <a:pt x="14" y="15"/>
                  </a:lnTo>
                  <a:lnTo>
                    <a:pt x="14" y="15"/>
                  </a:lnTo>
                  <a:lnTo>
                    <a:pt x="14" y="16"/>
                  </a:lnTo>
                  <a:lnTo>
                    <a:pt x="14" y="16"/>
                  </a:lnTo>
                  <a:lnTo>
                    <a:pt x="14" y="16"/>
                  </a:lnTo>
                  <a:lnTo>
                    <a:pt x="14" y="16"/>
                  </a:lnTo>
                  <a:lnTo>
                    <a:pt x="14" y="16"/>
                  </a:lnTo>
                  <a:lnTo>
                    <a:pt x="14" y="16"/>
                  </a:lnTo>
                  <a:lnTo>
                    <a:pt x="14" y="16"/>
                  </a:lnTo>
                  <a:lnTo>
                    <a:pt x="14" y="16"/>
                  </a:lnTo>
                  <a:lnTo>
                    <a:pt x="14" y="18"/>
                  </a:lnTo>
                  <a:lnTo>
                    <a:pt x="13" y="18"/>
                  </a:lnTo>
                  <a:lnTo>
                    <a:pt x="13" y="18"/>
                  </a:lnTo>
                  <a:lnTo>
                    <a:pt x="13" y="18"/>
                  </a:lnTo>
                  <a:lnTo>
                    <a:pt x="13" y="18"/>
                  </a:lnTo>
                  <a:lnTo>
                    <a:pt x="13" y="18"/>
                  </a:lnTo>
                  <a:lnTo>
                    <a:pt x="13" y="18"/>
                  </a:lnTo>
                  <a:lnTo>
                    <a:pt x="13" y="18"/>
                  </a:lnTo>
                  <a:lnTo>
                    <a:pt x="13" y="18"/>
                  </a:lnTo>
                  <a:lnTo>
                    <a:pt x="13" y="19"/>
                  </a:lnTo>
                  <a:lnTo>
                    <a:pt x="12" y="19"/>
                  </a:lnTo>
                  <a:lnTo>
                    <a:pt x="12" y="19"/>
                  </a:lnTo>
                  <a:lnTo>
                    <a:pt x="12" y="19"/>
                  </a:lnTo>
                  <a:lnTo>
                    <a:pt x="12" y="19"/>
                  </a:lnTo>
                  <a:lnTo>
                    <a:pt x="12" y="19"/>
                  </a:lnTo>
                  <a:lnTo>
                    <a:pt x="12" y="19"/>
                  </a:lnTo>
                  <a:lnTo>
                    <a:pt x="12" y="19"/>
                  </a:lnTo>
                  <a:lnTo>
                    <a:pt x="12" y="19"/>
                  </a:lnTo>
                  <a:lnTo>
                    <a:pt x="11" y="19"/>
                  </a:lnTo>
                  <a:lnTo>
                    <a:pt x="11" y="19"/>
                  </a:lnTo>
                  <a:lnTo>
                    <a:pt x="11" y="20"/>
                  </a:lnTo>
                  <a:lnTo>
                    <a:pt x="11" y="20"/>
                  </a:lnTo>
                  <a:lnTo>
                    <a:pt x="11" y="20"/>
                  </a:lnTo>
                  <a:lnTo>
                    <a:pt x="11" y="20"/>
                  </a:lnTo>
                  <a:lnTo>
                    <a:pt x="11" y="20"/>
                  </a:lnTo>
                  <a:lnTo>
                    <a:pt x="11" y="20"/>
                  </a:lnTo>
                  <a:lnTo>
                    <a:pt x="10" y="20"/>
                  </a:lnTo>
                  <a:lnTo>
                    <a:pt x="10" y="20"/>
                  </a:lnTo>
                  <a:lnTo>
                    <a:pt x="10" y="20"/>
                  </a:lnTo>
                  <a:lnTo>
                    <a:pt x="10" y="20"/>
                  </a:lnTo>
                  <a:lnTo>
                    <a:pt x="10" y="20"/>
                  </a:lnTo>
                  <a:lnTo>
                    <a:pt x="10" y="20"/>
                  </a:lnTo>
                  <a:lnTo>
                    <a:pt x="9" y="20"/>
                  </a:lnTo>
                  <a:lnTo>
                    <a:pt x="9" y="20"/>
                  </a:lnTo>
                  <a:lnTo>
                    <a:pt x="9" y="20"/>
                  </a:lnTo>
                  <a:lnTo>
                    <a:pt x="9" y="20"/>
                  </a:lnTo>
                  <a:lnTo>
                    <a:pt x="9" y="20"/>
                  </a:lnTo>
                  <a:lnTo>
                    <a:pt x="9" y="20"/>
                  </a:lnTo>
                  <a:lnTo>
                    <a:pt x="9" y="20"/>
                  </a:lnTo>
                  <a:lnTo>
                    <a:pt x="8" y="20"/>
                  </a:lnTo>
                  <a:lnTo>
                    <a:pt x="8" y="21"/>
                  </a:lnTo>
                  <a:lnTo>
                    <a:pt x="8" y="21"/>
                  </a:lnTo>
                  <a:lnTo>
                    <a:pt x="8" y="21"/>
                  </a:lnTo>
                  <a:lnTo>
                    <a:pt x="8" y="21"/>
                  </a:lnTo>
                  <a:lnTo>
                    <a:pt x="8" y="21"/>
                  </a:lnTo>
                  <a:lnTo>
                    <a:pt x="7" y="21"/>
                  </a:lnTo>
                  <a:lnTo>
                    <a:pt x="7" y="21"/>
                  </a:lnTo>
                  <a:lnTo>
                    <a:pt x="7" y="21"/>
                  </a:lnTo>
                  <a:lnTo>
                    <a:pt x="7" y="21"/>
                  </a:lnTo>
                  <a:lnTo>
                    <a:pt x="7" y="21"/>
                  </a:lnTo>
                  <a:lnTo>
                    <a:pt x="7" y="21"/>
                  </a:lnTo>
                  <a:lnTo>
                    <a:pt x="7" y="21"/>
                  </a:lnTo>
                  <a:lnTo>
                    <a:pt x="7" y="21"/>
                  </a:lnTo>
                  <a:lnTo>
                    <a:pt x="7" y="21"/>
                  </a:lnTo>
                  <a:lnTo>
                    <a:pt x="7" y="21"/>
                  </a:lnTo>
                  <a:lnTo>
                    <a:pt x="7" y="21"/>
                  </a:lnTo>
                  <a:lnTo>
                    <a:pt x="7" y="21"/>
                  </a:lnTo>
                  <a:lnTo>
                    <a:pt x="7" y="20"/>
                  </a:lnTo>
                  <a:lnTo>
                    <a:pt x="6" y="20"/>
                  </a:lnTo>
                  <a:lnTo>
                    <a:pt x="6" y="20"/>
                  </a:lnTo>
                  <a:lnTo>
                    <a:pt x="6" y="20"/>
                  </a:lnTo>
                  <a:lnTo>
                    <a:pt x="6" y="20"/>
                  </a:lnTo>
                  <a:lnTo>
                    <a:pt x="6" y="20"/>
                  </a:lnTo>
                  <a:lnTo>
                    <a:pt x="6" y="20"/>
                  </a:lnTo>
                  <a:lnTo>
                    <a:pt x="6" y="20"/>
                  </a:lnTo>
                  <a:lnTo>
                    <a:pt x="5" y="20"/>
                  </a:lnTo>
                  <a:lnTo>
                    <a:pt x="5" y="20"/>
                  </a:lnTo>
                  <a:lnTo>
                    <a:pt x="5" y="20"/>
                  </a:lnTo>
                  <a:lnTo>
                    <a:pt x="5" y="20"/>
                  </a:lnTo>
                  <a:lnTo>
                    <a:pt x="5" y="20"/>
                  </a:lnTo>
                  <a:lnTo>
                    <a:pt x="5" y="20"/>
                  </a:lnTo>
                  <a:lnTo>
                    <a:pt x="4" y="20"/>
                  </a:lnTo>
                  <a:lnTo>
                    <a:pt x="4" y="20"/>
                  </a:lnTo>
                  <a:lnTo>
                    <a:pt x="4" y="20"/>
                  </a:lnTo>
                  <a:lnTo>
                    <a:pt x="4" y="20"/>
                  </a:lnTo>
                  <a:lnTo>
                    <a:pt x="4" y="20"/>
                  </a:lnTo>
                  <a:lnTo>
                    <a:pt x="4" y="20"/>
                  </a:lnTo>
                  <a:lnTo>
                    <a:pt x="4" y="19"/>
                  </a:lnTo>
                  <a:lnTo>
                    <a:pt x="3" y="19"/>
                  </a:lnTo>
                  <a:lnTo>
                    <a:pt x="3" y="19"/>
                  </a:lnTo>
                  <a:lnTo>
                    <a:pt x="3" y="19"/>
                  </a:lnTo>
                  <a:lnTo>
                    <a:pt x="3" y="19"/>
                  </a:lnTo>
                  <a:lnTo>
                    <a:pt x="3" y="19"/>
                  </a:lnTo>
                  <a:lnTo>
                    <a:pt x="3" y="19"/>
                  </a:lnTo>
                  <a:lnTo>
                    <a:pt x="3" y="19"/>
                  </a:lnTo>
                  <a:lnTo>
                    <a:pt x="2" y="19"/>
                  </a:lnTo>
                  <a:lnTo>
                    <a:pt x="2" y="19"/>
                  </a:lnTo>
                  <a:lnTo>
                    <a:pt x="2" y="19"/>
                  </a:lnTo>
                  <a:lnTo>
                    <a:pt x="2" y="18"/>
                  </a:lnTo>
                  <a:lnTo>
                    <a:pt x="2" y="18"/>
                  </a:lnTo>
                  <a:lnTo>
                    <a:pt x="2" y="18"/>
                  </a:lnTo>
                  <a:lnTo>
                    <a:pt x="2" y="18"/>
                  </a:lnTo>
                  <a:lnTo>
                    <a:pt x="2" y="18"/>
                  </a:lnTo>
                  <a:lnTo>
                    <a:pt x="1" y="18"/>
                  </a:lnTo>
                  <a:lnTo>
                    <a:pt x="1" y="18"/>
                  </a:lnTo>
                  <a:lnTo>
                    <a:pt x="1" y="18"/>
                  </a:lnTo>
                  <a:lnTo>
                    <a:pt x="1" y="18"/>
                  </a:lnTo>
                  <a:lnTo>
                    <a:pt x="1" y="16"/>
                  </a:lnTo>
                  <a:lnTo>
                    <a:pt x="1" y="16"/>
                  </a:lnTo>
                  <a:lnTo>
                    <a:pt x="1" y="16"/>
                  </a:lnTo>
                  <a:lnTo>
                    <a:pt x="1" y="16"/>
                  </a:lnTo>
                  <a:lnTo>
                    <a:pt x="1" y="16"/>
                  </a:lnTo>
                  <a:lnTo>
                    <a:pt x="1" y="16"/>
                  </a:lnTo>
                  <a:lnTo>
                    <a:pt x="1" y="16"/>
                  </a:lnTo>
                  <a:lnTo>
                    <a:pt x="1" y="16"/>
                  </a:lnTo>
                  <a:lnTo>
                    <a:pt x="1" y="15"/>
                  </a:lnTo>
                  <a:lnTo>
                    <a:pt x="1" y="15"/>
                  </a:lnTo>
                  <a:lnTo>
                    <a:pt x="1" y="15"/>
                  </a:lnTo>
                  <a:lnTo>
                    <a:pt x="1" y="15"/>
                  </a:lnTo>
                  <a:lnTo>
                    <a:pt x="1" y="15"/>
                  </a:lnTo>
                  <a:lnTo>
                    <a:pt x="1" y="15"/>
                  </a:lnTo>
                  <a:lnTo>
                    <a:pt x="1" y="15"/>
                  </a:lnTo>
                  <a:lnTo>
                    <a:pt x="1" y="15"/>
                  </a:lnTo>
                  <a:lnTo>
                    <a:pt x="1" y="14"/>
                  </a:lnTo>
                  <a:lnTo>
                    <a:pt x="0" y="14"/>
                  </a:lnTo>
                  <a:lnTo>
                    <a:pt x="0" y="14"/>
                  </a:lnTo>
                  <a:lnTo>
                    <a:pt x="0" y="14"/>
                  </a:lnTo>
                  <a:lnTo>
                    <a:pt x="0" y="14"/>
                  </a:lnTo>
                  <a:lnTo>
                    <a:pt x="0" y="14"/>
                  </a:lnTo>
                  <a:lnTo>
                    <a:pt x="0" y="13"/>
                  </a:lnTo>
                  <a:lnTo>
                    <a:pt x="0" y="13"/>
                  </a:lnTo>
                  <a:lnTo>
                    <a:pt x="0" y="13"/>
                  </a:lnTo>
                  <a:lnTo>
                    <a:pt x="0" y="13"/>
                  </a:lnTo>
                  <a:lnTo>
                    <a:pt x="0" y="13"/>
                  </a:lnTo>
                  <a:lnTo>
                    <a:pt x="0" y="13"/>
                  </a:lnTo>
                  <a:lnTo>
                    <a:pt x="0" y="13"/>
                  </a:lnTo>
                  <a:lnTo>
                    <a:pt x="0" y="12"/>
                  </a:lnTo>
                  <a:lnTo>
                    <a:pt x="0" y="12"/>
                  </a:lnTo>
                  <a:lnTo>
                    <a:pt x="0" y="12"/>
                  </a:lnTo>
                  <a:lnTo>
                    <a:pt x="0" y="12"/>
                  </a:lnTo>
                  <a:lnTo>
                    <a:pt x="0" y="12"/>
                  </a:lnTo>
                  <a:lnTo>
                    <a:pt x="0" y="12"/>
                  </a:lnTo>
                  <a:lnTo>
                    <a:pt x="0" y="11"/>
                  </a:lnTo>
                  <a:lnTo>
                    <a:pt x="0" y="11"/>
                  </a:lnTo>
                  <a:lnTo>
                    <a:pt x="0" y="11"/>
                  </a:lnTo>
                  <a:lnTo>
                    <a:pt x="0" y="11"/>
                  </a:lnTo>
                  <a:lnTo>
                    <a:pt x="0" y="11"/>
                  </a:lnTo>
                  <a:lnTo>
                    <a:pt x="0" y="11"/>
                  </a:lnTo>
                  <a:lnTo>
                    <a:pt x="0" y="11"/>
                  </a:lnTo>
                  <a:lnTo>
                    <a:pt x="0" y="10"/>
                  </a:lnTo>
                  <a:lnTo>
                    <a:pt x="0" y="10"/>
                  </a:lnTo>
                  <a:lnTo>
                    <a:pt x="0" y="10"/>
                  </a:lnTo>
                  <a:lnTo>
                    <a:pt x="0" y="10"/>
                  </a:lnTo>
                  <a:lnTo>
                    <a:pt x="0" y="10"/>
                  </a:lnTo>
                  <a:lnTo>
                    <a:pt x="0" y="10"/>
                  </a:lnTo>
                  <a:lnTo>
                    <a:pt x="0" y="9"/>
                  </a:lnTo>
                  <a:lnTo>
                    <a:pt x="0" y="9"/>
                  </a:lnTo>
                  <a:lnTo>
                    <a:pt x="0" y="9"/>
                  </a:lnTo>
                  <a:lnTo>
                    <a:pt x="0" y="9"/>
                  </a:lnTo>
                  <a:lnTo>
                    <a:pt x="0" y="9"/>
                  </a:lnTo>
                  <a:lnTo>
                    <a:pt x="0" y="9"/>
                  </a:lnTo>
                  <a:lnTo>
                    <a:pt x="0" y="8"/>
                  </a:lnTo>
                  <a:lnTo>
                    <a:pt x="0" y="8"/>
                  </a:lnTo>
                  <a:lnTo>
                    <a:pt x="0" y="8"/>
                  </a:lnTo>
                  <a:lnTo>
                    <a:pt x="0" y="8"/>
                  </a:lnTo>
                  <a:lnTo>
                    <a:pt x="0" y="8"/>
                  </a:lnTo>
                  <a:lnTo>
                    <a:pt x="0" y="8"/>
                  </a:lnTo>
                  <a:lnTo>
                    <a:pt x="0" y="8"/>
                  </a:lnTo>
                  <a:lnTo>
                    <a:pt x="0" y="7"/>
                  </a:lnTo>
                  <a:lnTo>
                    <a:pt x="0" y="7"/>
                  </a:lnTo>
                  <a:lnTo>
                    <a:pt x="0" y="7"/>
                  </a:lnTo>
                  <a:lnTo>
                    <a:pt x="0" y="7"/>
                  </a:lnTo>
                  <a:lnTo>
                    <a:pt x="0" y="7"/>
                  </a:lnTo>
                  <a:lnTo>
                    <a:pt x="0" y="7"/>
                  </a:lnTo>
                  <a:lnTo>
                    <a:pt x="0" y="7"/>
                  </a:lnTo>
                  <a:lnTo>
                    <a:pt x="0" y="6"/>
                  </a:lnTo>
                  <a:lnTo>
                    <a:pt x="0" y="6"/>
                  </a:lnTo>
                  <a:lnTo>
                    <a:pt x="0" y="6"/>
                  </a:lnTo>
                  <a:lnTo>
                    <a:pt x="1" y="6"/>
                  </a:lnTo>
                  <a:lnTo>
                    <a:pt x="1" y="6"/>
                  </a:lnTo>
                  <a:lnTo>
                    <a:pt x="1" y="6"/>
                  </a:lnTo>
                  <a:lnTo>
                    <a:pt x="1" y="6"/>
                  </a:lnTo>
                  <a:lnTo>
                    <a:pt x="1" y="4"/>
                  </a:lnTo>
                  <a:lnTo>
                    <a:pt x="1" y="4"/>
                  </a:lnTo>
                  <a:lnTo>
                    <a:pt x="1" y="4"/>
                  </a:lnTo>
                  <a:lnTo>
                    <a:pt x="1" y="4"/>
                  </a:lnTo>
                  <a:lnTo>
                    <a:pt x="1" y="4"/>
                  </a:lnTo>
                  <a:lnTo>
                    <a:pt x="1" y="4"/>
                  </a:lnTo>
                  <a:lnTo>
                    <a:pt x="1" y="4"/>
                  </a:lnTo>
                  <a:lnTo>
                    <a:pt x="1" y="4"/>
                  </a:lnTo>
                  <a:lnTo>
                    <a:pt x="1" y="3"/>
                  </a:lnTo>
                  <a:lnTo>
                    <a:pt x="1" y="3"/>
                  </a:lnTo>
                  <a:lnTo>
                    <a:pt x="1" y="3"/>
                  </a:lnTo>
                  <a:lnTo>
                    <a:pt x="1" y="3"/>
                  </a:lnTo>
                  <a:lnTo>
                    <a:pt x="1" y="3"/>
                  </a:lnTo>
                  <a:lnTo>
                    <a:pt x="1" y="3"/>
                  </a:lnTo>
                  <a:lnTo>
                    <a:pt x="1" y="3"/>
                  </a:lnTo>
                  <a:lnTo>
                    <a:pt x="1" y="3"/>
                  </a:lnTo>
                  <a:lnTo>
                    <a:pt x="1" y="3"/>
                  </a:lnTo>
                  <a:lnTo>
                    <a:pt x="2" y="2"/>
                  </a:lnTo>
                  <a:lnTo>
                    <a:pt x="2" y="2"/>
                  </a:lnTo>
                  <a:lnTo>
                    <a:pt x="2" y="2"/>
                  </a:lnTo>
                  <a:lnTo>
                    <a:pt x="2" y="2"/>
                  </a:lnTo>
                  <a:lnTo>
                    <a:pt x="2" y="2"/>
                  </a:lnTo>
                  <a:lnTo>
                    <a:pt x="2" y="2"/>
                  </a:lnTo>
                  <a:lnTo>
                    <a:pt x="2" y="2"/>
                  </a:lnTo>
                  <a:lnTo>
                    <a:pt x="2" y="2"/>
                  </a:lnTo>
                  <a:lnTo>
                    <a:pt x="3" y="2"/>
                  </a:lnTo>
                  <a:lnTo>
                    <a:pt x="3" y="2"/>
                  </a:lnTo>
                  <a:lnTo>
                    <a:pt x="3" y="2"/>
                  </a:lnTo>
                  <a:lnTo>
                    <a:pt x="3" y="2"/>
                  </a:lnTo>
                  <a:lnTo>
                    <a:pt x="3" y="1"/>
                  </a:lnTo>
                  <a:lnTo>
                    <a:pt x="3" y="1"/>
                  </a:lnTo>
                  <a:lnTo>
                    <a:pt x="3" y="1"/>
                  </a:lnTo>
                  <a:lnTo>
                    <a:pt x="3" y="1"/>
                  </a:lnTo>
                  <a:lnTo>
                    <a:pt x="4" y="1"/>
                  </a:lnTo>
                  <a:lnTo>
                    <a:pt x="4" y="1"/>
                  </a:lnTo>
                  <a:lnTo>
                    <a:pt x="4" y="1"/>
                  </a:lnTo>
                  <a:lnTo>
                    <a:pt x="4" y="1"/>
                  </a:lnTo>
                  <a:lnTo>
                    <a:pt x="4" y="1"/>
                  </a:lnTo>
                  <a:lnTo>
                    <a:pt x="4" y="1"/>
                  </a:lnTo>
                  <a:lnTo>
                    <a:pt x="4" y="1"/>
                  </a:lnTo>
                  <a:lnTo>
                    <a:pt x="5" y="1"/>
                  </a:lnTo>
                  <a:lnTo>
                    <a:pt x="5" y="1"/>
                  </a:lnTo>
                  <a:lnTo>
                    <a:pt x="5" y="1"/>
                  </a:lnTo>
                  <a:lnTo>
                    <a:pt x="5" y="1"/>
                  </a:lnTo>
                  <a:lnTo>
                    <a:pt x="5" y="1"/>
                  </a:lnTo>
                  <a:lnTo>
                    <a:pt x="5" y="1"/>
                  </a:lnTo>
                  <a:lnTo>
                    <a:pt x="6" y="1"/>
                  </a:lnTo>
                  <a:lnTo>
                    <a:pt x="6" y="1"/>
                  </a:lnTo>
                  <a:lnTo>
                    <a:pt x="6" y="1"/>
                  </a:lnTo>
                  <a:lnTo>
                    <a:pt x="6" y="1"/>
                  </a:lnTo>
                  <a:lnTo>
                    <a:pt x="6" y="1"/>
                  </a:lnTo>
                  <a:lnTo>
                    <a:pt x="6" y="1"/>
                  </a:lnTo>
                  <a:lnTo>
                    <a:pt x="6" y="1"/>
                  </a:lnTo>
                  <a:lnTo>
                    <a:pt x="7" y="0"/>
                  </a:lnTo>
                  <a:lnTo>
                    <a:pt x="7" y="0"/>
                  </a:lnTo>
                  <a:lnTo>
                    <a:pt x="7" y="0"/>
                  </a:lnTo>
                  <a:lnTo>
                    <a:pt x="7" y="0"/>
                  </a:lnTo>
                  <a:lnTo>
                    <a:pt x="7" y="0"/>
                  </a:lnTo>
                  <a:lnTo>
                    <a:pt x="7" y="0"/>
                  </a:lnTo>
                  <a:lnTo>
                    <a:pt x="7" y="0"/>
                  </a:lnTo>
                  <a:lnTo>
                    <a:pt x="7" y="1"/>
                  </a:lnTo>
                  <a:lnTo>
                    <a:pt x="7" y="1"/>
                  </a:lnTo>
                  <a:lnTo>
                    <a:pt x="7" y="1"/>
                  </a:lnTo>
                  <a:lnTo>
                    <a:pt x="7" y="1"/>
                  </a:lnTo>
                  <a:lnTo>
                    <a:pt x="7" y="1"/>
                  </a:lnTo>
                  <a:lnTo>
                    <a:pt x="8" y="1"/>
                  </a:lnTo>
                  <a:lnTo>
                    <a:pt x="8" y="1"/>
                  </a:lnTo>
                  <a:lnTo>
                    <a:pt x="8" y="1"/>
                  </a:lnTo>
                  <a:lnTo>
                    <a:pt x="8" y="1"/>
                  </a:lnTo>
                  <a:lnTo>
                    <a:pt x="8" y="1"/>
                  </a:lnTo>
                  <a:lnTo>
                    <a:pt x="8" y="1"/>
                  </a:lnTo>
                  <a:lnTo>
                    <a:pt x="8" y="1"/>
                  </a:lnTo>
                  <a:lnTo>
                    <a:pt x="9" y="1"/>
                  </a:lnTo>
                  <a:lnTo>
                    <a:pt x="9" y="1"/>
                  </a:lnTo>
                  <a:lnTo>
                    <a:pt x="9" y="1"/>
                  </a:lnTo>
                  <a:lnTo>
                    <a:pt x="9" y="1"/>
                  </a:lnTo>
                  <a:lnTo>
                    <a:pt x="9" y="1"/>
                  </a:lnTo>
                  <a:lnTo>
                    <a:pt x="9" y="1"/>
                  </a:lnTo>
                  <a:lnTo>
                    <a:pt x="10" y="1"/>
                  </a:lnTo>
                  <a:lnTo>
                    <a:pt x="10" y="1"/>
                  </a:lnTo>
                  <a:lnTo>
                    <a:pt x="10" y="1"/>
                  </a:lnTo>
                  <a:lnTo>
                    <a:pt x="10" y="1"/>
                  </a:lnTo>
                  <a:lnTo>
                    <a:pt x="10" y="1"/>
                  </a:lnTo>
                  <a:lnTo>
                    <a:pt x="10" y="1"/>
                  </a:lnTo>
                  <a:lnTo>
                    <a:pt x="10" y="2"/>
                  </a:lnTo>
                  <a:lnTo>
                    <a:pt x="11" y="2"/>
                  </a:lnTo>
                  <a:lnTo>
                    <a:pt x="11" y="2"/>
                  </a:lnTo>
                  <a:lnTo>
                    <a:pt x="11" y="2"/>
                  </a:lnTo>
                  <a:lnTo>
                    <a:pt x="11" y="2"/>
                  </a:lnTo>
                  <a:lnTo>
                    <a:pt x="11" y="2"/>
                  </a:lnTo>
                  <a:lnTo>
                    <a:pt x="11" y="2"/>
                  </a:lnTo>
                  <a:lnTo>
                    <a:pt x="11" y="2"/>
                  </a:lnTo>
                  <a:lnTo>
                    <a:pt x="12" y="2"/>
                  </a:lnTo>
                  <a:lnTo>
                    <a:pt x="12" y="2"/>
                  </a:lnTo>
                  <a:lnTo>
                    <a:pt x="12" y="2"/>
                  </a:lnTo>
                  <a:lnTo>
                    <a:pt x="12" y="2"/>
                  </a:lnTo>
                  <a:lnTo>
                    <a:pt x="12" y="3"/>
                  </a:lnTo>
                  <a:lnTo>
                    <a:pt x="12" y="3"/>
                  </a:lnTo>
                  <a:lnTo>
                    <a:pt x="12" y="3"/>
                  </a:lnTo>
                  <a:lnTo>
                    <a:pt x="12" y="3"/>
                  </a:lnTo>
                  <a:lnTo>
                    <a:pt x="13" y="3"/>
                  </a:lnTo>
                  <a:lnTo>
                    <a:pt x="13" y="3"/>
                  </a:lnTo>
                  <a:lnTo>
                    <a:pt x="13" y="3"/>
                  </a:lnTo>
                  <a:lnTo>
                    <a:pt x="13" y="3"/>
                  </a:lnTo>
                  <a:lnTo>
                    <a:pt x="13" y="3"/>
                  </a:lnTo>
                  <a:lnTo>
                    <a:pt x="13" y="4"/>
                  </a:lnTo>
                  <a:lnTo>
                    <a:pt x="13" y="4"/>
                  </a:lnTo>
                  <a:lnTo>
                    <a:pt x="13" y="4"/>
                  </a:lnTo>
                  <a:lnTo>
                    <a:pt x="13" y="4"/>
                  </a:lnTo>
                  <a:lnTo>
                    <a:pt x="14" y="4"/>
                  </a:lnTo>
                  <a:lnTo>
                    <a:pt x="14" y="4"/>
                  </a:lnTo>
                  <a:lnTo>
                    <a:pt x="14" y="4"/>
                  </a:lnTo>
                  <a:lnTo>
                    <a:pt x="14" y="4"/>
                  </a:lnTo>
                  <a:lnTo>
                    <a:pt x="14" y="6"/>
                  </a:lnTo>
                  <a:lnTo>
                    <a:pt x="14" y="6"/>
                  </a:lnTo>
                  <a:lnTo>
                    <a:pt x="14" y="6"/>
                  </a:lnTo>
                  <a:lnTo>
                    <a:pt x="14" y="6"/>
                  </a:lnTo>
                  <a:lnTo>
                    <a:pt x="14" y="6"/>
                  </a:lnTo>
                  <a:lnTo>
                    <a:pt x="14" y="6"/>
                  </a:lnTo>
                  <a:lnTo>
                    <a:pt x="14" y="6"/>
                  </a:lnTo>
                  <a:lnTo>
                    <a:pt x="14" y="7"/>
                  </a:lnTo>
                  <a:lnTo>
                    <a:pt x="14" y="7"/>
                  </a:lnTo>
                  <a:lnTo>
                    <a:pt x="14" y="7"/>
                  </a:lnTo>
                  <a:lnTo>
                    <a:pt x="14" y="7"/>
                  </a:lnTo>
                  <a:lnTo>
                    <a:pt x="14" y="7"/>
                  </a:lnTo>
                  <a:lnTo>
                    <a:pt x="14" y="7"/>
                  </a:lnTo>
                  <a:lnTo>
                    <a:pt x="14" y="7"/>
                  </a:lnTo>
                  <a:lnTo>
                    <a:pt x="14" y="8"/>
                  </a:lnTo>
                  <a:lnTo>
                    <a:pt x="14" y="8"/>
                  </a:lnTo>
                  <a:lnTo>
                    <a:pt x="14" y="8"/>
                  </a:lnTo>
                  <a:lnTo>
                    <a:pt x="14" y="8"/>
                  </a:lnTo>
                  <a:lnTo>
                    <a:pt x="14" y="8"/>
                  </a:lnTo>
                  <a:lnTo>
                    <a:pt x="14" y="8"/>
                  </a:lnTo>
                  <a:lnTo>
                    <a:pt x="14" y="8"/>
                  </a:lnTo>
                  <a:lnTo>
                    <a:pt x="14" y="9"/>
                  </a:lnTo>
                  <a:lnTo>
                    <a:pt x="14" y="9"/>
                  </a:lnTo>
                  <a:lnTo>
                    <a:pt x="14" y="9"/>
                  </a:lnTo>
                  <a:lnTo>
                    <a:pt x="14" y="9"/>
                  </a:lnTo>
                  <a:lnTo>
                    <a:pt x="14" y="9"/>
                  </a:lnTo>
                  <a:lnTo>
                    <a:pt x="14" y="9"/>
                  </a:lnTo>
                  <a:lnTo>
                    <a:pt x="14" y="10"/>
                  </a:lnTo>
                  <a:lnTo>
                    <a:pt x="15" y="10"/>
                  </a:lnTo>
                  <a:lnTo>
                    <a:pt x="15" y="10"/>
                  </a:lnTo>
                  <a:lnTo>
                    <a:pt x="15" y="10"/>
                  </a:lnTo>
                  <a:lnTo>
                    <a:pt x="15" y="10"/>
                  </a:lnTo>
                  <a:lnTo>
                    <a:pt x="15" y="10"/>
                  </a:lnTo>
                  <a:lnTo>
                    <a:pt x="15" y="11"/>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24" name="Freeform 228"/>
            <p:cNvSpPr>
              <a:spLocks/>
            </p:cNvSpPr>
            <p:nvPr/>
          </p:nvSpPr>
          <p:spPr bwMode="auto">
            <a:xfrm>
              <a:off x="3543" y="3620"/>
              <a:ext cx="16" cy="19"/>
            </a:xfrm>
            <a:custGeom>
              <a:avLst/>
              <a:gdLst>
                <a:gd name="T0" fmla="*/ 16 w 16"/>
                <a:gd name="T1" fmla="*/ 11 h 19"/>
                <a:gd name="T2" fmla="*/ 15 w 16"/>
                <a:gd name="T3" fmla="*/ 12 h 19"/>
                <a:gd name="T4" fmla="*/ 15 w 16"/>
                <a:gd name="T5" fmla="*/ 13 h 19"/>
                <a:gd name="T6" fmla="*/ 15 w 16"/>
                <a:gd name="T7" fmla="*/ 14 h 19"/>
                <a:gd name="T8" fmla="*/ 15 w 16"/>
                <a:gd name="T9" fmla="*/ 15 h 19"/>
                <a:gd name="T10" fmla="*/ 15 w 16"/>
                <a:gd name="T11" fmla="*/ 16 h 19"/>
                <a:gd name="T12" fmla="*/ 15 w 16"/>
                <a:gd name="T13" fmla="*/ 16 h 19"/>
                <a:gd name="T14" fmla="*/ 14 w 16"/>
                <a:gd name="T15" fmla="*/ 17 h 19"/>
                <a:gd name="T16" fmla="*/ 13 w 16"/>
                <a:gd name="T17" fmla="*/ 18 h 19"/>
                <a:gd name="T18" fmla="*/ 12 w 16"/>
                <a:gd name="T19" fmla="*/ 18 h 19"/>
                <a:gd name="T20" fmla="*/ 12 w 16"/>
                <a:gd name="T21" fmla="*/ 19 h 19"/>
                <a:gd name="T22" fmla="*/ 11 w 16"/>
                <a:gd name="T23" fmla="*/ 19 h 19"/>
                <a:gd name="T24" fmla="*/ 10 w 16"/>
                <a:gd name="T25" fmla="*/ 19 h 19"/>
                <a:gd name="T26" fmla="*/ 9 w 16"/>
                <a:gd name="T27" fmla="*/ 19 h 19"/>
                <a:gd name="T28" fmla="*/ 9 w 16"/>
                <a:gd name="T29" fmla="*/ 19 h 19"/>
                <a:gd name="T30" fmla="*/ 8 w 16"/>
                <a:gd name="T31" fmla="*/ 19 h 19"/>
                <a:gd name="T32" fmla="*/ 7 w 16"/>
                <a:gd name="T33" fmla="*/ 19 h 19"/>
                <a:gd name="T34" fmla="*/ 6 w 16"/>
                <a:gd name="T35" fmla="*/ 19 h 19"/>
                <a:gd name="T36" fmla="*/ 5 w 16"/>
                <a:gd name="T37" fmla="*/ 19 h 19"/>
                <a:gd name="T38" fmla="*/ 4 w 16"/>
                <a:gd name="T39" fmla="*/ 18 h 19"/>
                <a:gd name="T40" fmla="*/ 4 w 16"/>
                <a:gd name="T41" fmla="*/ 18 h 19"/>
                <a:gd name="T42" fmla="*/ 3 w 16"/>
                <a:gd name="T43" fmla="*/ 17 h 19"/>
                <a:gd name="T44" fmla="*/ 3 w 16"/>
                <a:gd name="T45" fmla="*/ 17 h 19"/>
                <a:gd name="T46" fmla="*/ 3 w 16"/>
                <a:gd name="T47" fmla="*/ 16 h 19"/>
                <a:gd name="T48" fmla="*/ 2 w 16"/>
                <a:gd name="T49" fmla="*/ 15 h 19"/>
                <a:gd name="T50" fmla="*/ 1 w 16"/>
                <a:gd name="T51" fmla="*/ 14 h 19"/>
                <a:gd name="T52" fmla="*/ 1 w 16"/>
                <a:gd name="T53" fmla="*/ 13 h 19"/>
                <a:gd name="T54" fmla="*/ 1 w 16"/>
                <a:gd name="T55" fmla="*/ 12 h 19"/>
                <a:gd name="T56" fmla="*/ 1 w 16"/>
                <a:gd name="T57" fmla="*/ 12 h 19"/>
                <a:gd name="T58" fmla="*/ 1 w 16"/>
                <a:gd name="T59" fmla="*/ 11 h 19"/>
                <a:gd name="T60" fmla="*/ 1 w 16"/>
                <a:gd name="T61" fmla="*/ 10 h 19"/>
                <a:gd name="T62" fmla="*/ 1 w 16"/>
                <a:gd name="T63" fmla="*/ 8 h 19"/>
                <a:gd name="T64" fmla="*/ 1 w 16"/>
                <a:gd name="T65" fmla="*/ 7 h 19"/>
                <a:gd name="T66" fmla="*/ 1 w 16"/>
                <a:gd name="T67" fmla="*/ 6 h 19"/>
                <a:gd name="T68" fmla="*/ 1 w 16"/>
                <a:gd name="T69" fmla="*/ 5 h 19"/>
                <a:gd name="T70" fmla="*/ 2 w 16"/>
                <a:gd name="T71" fmla="*/ 4 h 19"/>
                <a:gd name="T72" fmla="*/ 2 w 16"/>
                <a:gd name="T73" fmla="*/ 4 h 19"/>
                <a:gd name="T74" fmla="*/ 3 w 16"/>
                <a:gd name="T75" fmla="*/ 3 h 19"/>
                <a:gd name="T76" fmla="*/ 3 w 16"/>
                <a:gd name="T77" fmla="*/ 2 h 19"/>
                <a:gd name="T78" fmla="*/ 4 w 16"/>
                <a:gd name="T79" fmla="*/ 2 h 19"/>
                <a:gd name="T80" fmla="*/ 4 w 16"/>
                <a:gd name="T81" fmla="*/ 1 h 19"/>
                <a:gd name="T82" fmla="*/ 5 w 16"/>
                <a:gd name="T83" fmla="*/ 1 h 19"/>
                <a:gd name="T84" fmla="*/ 6 w 16"/>
                <a:gd name="T85" fmla="*/ 1 h 19"/>
                <a:gd name="T86" fmla="*/ 7 w 16"/>
                <a:gd name="T87" fmla="*/ 0 h 19"/>
                <a:gd name="T88" fmla="*/ 8 w 16"/>
                <a:gd name="T89" fmla="*/ 0 h 19"/>
                <a:gd name="T90" fmla="*/ 9 w 16"/>
                <a:gd name="T91" fmla="*/ 0 h 19"/>
                <a:gd name="T92" fmla="*/ 9 w 16"/>
                <a:gd name="T93" fmla="*/ 1 h 19"/>
                <a:gd name="T94" fmla="*/ 10 w 16"/>
                <a:gd name="T95" fmla="*/ 1 h 19"/>
                <a:gd name="T96" fmla="*/ 11 w 16"/>
                <a:gd name="T97" fmla="*/ 1 h 19"/>
                <a:gd name="T98" fmla="*/ 12 w 16"/>
                <a:gd name="T99" fmla="*/ 2 h 19"/>
                <a:gd name="T100" fmla="*/ 12 w 16"/>
                <a:gd name="T101" fmla="*/ 2 h 19"/>
                <a:gd name="T102" fmla="*/ 13 w 16"/>
                <a:gd name="T103" fmla="*/ 3 h 19"/>
                <a:gd name="T104" fmla="*/ 14 w 16"/>
                <a:gd name="T105" fmla="*/ 3 h 19"/>
                <a:gd name="T106" fmla="*/ 15 w 16"/>
                <a:gd name="T107" fmla="*/ 4 h 19"/>
                <a:gd name="T108" fmla="*/ 15 w 16"/>
                <a:gd name="T109" fmla="*/ 5 h 19"/>
                <a:gd name="T110" fmla="*/ 15 w 16"/>
                <a:gd name="T111" fmla="*/ 6 h 19"/>
                <a:gd name="T112" fmla="*/ 15 w 16"/>
                <a:gd name="T113" fmla="*/ 6 h 19"/>
                <a:gd name="T114" fmla="*/ 15 w 16"/>
                <a:gd name="T115" fmla="*/ 7 h 19"/>
                <a:gd name="T116" fmla="*/ 15 w 16"/>
                <a:gd name="T117" fmla="*/ 8 h 19"/>
                <a:gd name="T118" fmla="*/ 16 w 16"/>
                <a:gd name="T11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 h="19">
                  <a:moveTo>
                    <a:pt x="16" y="10"/>
                  </a:moveTo>
                  <a:lnTo>
                    <a:pt x="16" y="11"/>
                  </a:lnTo>
                  <a:lnTo>
                    <a:pt x="16" y="11"/>
                  </a:lnTo>
                  <a:lnTo>
                    <a:pt x="16" y="11"/>
                  </a:lnTo>
                  <a:lnTo>
                    <a:pt x="16" y="11"/>
                  </a:lnTo>
                  <a:lnTo>
                    <a:pt x="16" y="11"/>
                  </a:lnTo>
                  <a:lnTo>
                    <a:pt x="16" y="11"/>
                  </a:lnTo>
                  <a:lnTo>
                    <a:pt x="16" y="12"/>
                  </a:lnTo>
                  <a:lnTo>
                    <a:pt x="16" y="12"/>
                  </a:lnTo>
                  <a:lnTo>
                    <a:pt x="16" y="12"/>
                  </a:lnTo>
                  <a:lnTo>
                    <a:pt x="16" y="12"/>
                  </a:lnTo>
                  <a:lnTo>
                    <a:pt x="15" y="12"/>
                  </a:lnTo>
                  <a:lnTo>
                    <a:pt x="15" y="12"/>
                  </a:lnTo>
                  <a:lnTo>
                    <a:pt x="15" y="12"/>
                  </a:lnTo>
                  <a:lnTo>
                    <a:pt x="15" y="13"/>
                  </a:lnTo>
                  <a:lnTo>
                    <a:pt x="15" y="13"/>
                  </a:lnTo>
                  <a:lnTo>
                    <a:pt x="15" y="13"/>
                  </a:lnTo>
                  <a:lnTo>
                    <a:pt x="15" y="13"/>
                  </a:lnTo>
                  <a:lnTo>
                    <a:pt x="15" y="13"/>
                  </a:lnTo>
                  <a:lnTo>
                    <a:pt x="15" y="13"/>
                  </a:lnTo>
                  <a:lnTo>
                    <a:pt x="15" y="14"/>
                  </a:lnTo>
                  <a:lnTo>
                    <a:pt x="15" y="14"/>
                  </a:lnTo>
                  <a:lnTo>
                    <a:pt x="15" y="14"/>
                  </a:lnTo>
                  <a:lnTo>
                    <a:pt x="15" y="14"/>
                  </a:lnTo>
                  <a:lnTo>
                    <a:pt x="15" y="14"/>
                  </a:lnTo>
                  <a:lnTo>
                    <a:pt x="15" y="14"/>
                  </a:lnTo>
                  <a:lnTo>
                    <a:pt x="15" y="14"/>
                  </a:lnTo>
                  <a:lnTo>
                    <a:pt x="15" y="15"/>
                  </a:lnTo>
                  <a:lnTo>
                    <a:pt x="15" y="15"/>
                  </a:lnTo>
                  <a:lnTo>
                    <a:pt x="15" y="15"/>
                  </a:lnTo>
                  <a:lnTo>
                    <a:pt x="15" y="15"/>
                  </a:lnTo>
                  <a:lnTo>
                    <a:pt x="15" y="15"/>
                  </a:lnTo>
                  <a:lnTo>
                    <a:pt x="15" y="15"/>
                  </a:lnTo>
                  <a:lnTo>
                    <a:pt x="15" y="15"/>
                  </a:lnTo>
                  <a:lnTo>
                    <a:pt x="15" y="16"/>
                  </a:lnTo>
                  <a:lnTo>
                    <a:pt x="15" y="16"/>
                  </a:lnTo>
                  <a:lnTo>
                    <a:pt x="15" y="16"/>
                  </a:lnTo>
                  <a:lnTo>
                    <a:pt x="15" y="16"/>
                  </a:lnTo>
                  <a:lnTo>
                    <a:pt x="15" y="16"/>
                  </a:lnTo>
                  <a:lnTo>
                    <a:pt x="15" y="16"/>
                  </a:lnTo>
                  <a:lnTo>
                    <a:pt x="15" y="16"/>
                  </a:lnTo>
                  <a:lnTo>
                    <a:pt x="15" y="16"/>
                  </a:lnTo>
                  <a:lnTo>
                    <a:pt x="14" y="17"/>
                  </a:lnTo>
                  <a:lnTo>
                    <a:pt x="14" y="17"/>
                  </a:lnTo>
                  <a:lnTo>
                    <a:pt x="14" y="17"/>
                  </a:lnTo>
                  <a:lnTo>
                    <a:pt x="14" y="17"/>
                  </a:lnTo>
                  <a:lnTo>
                    <a:pt x="14" y="17"/>
                  </a:lnTo>
                  <a:lnTo>
                    <a:pt x="14" y="17"/>
                  </a:lnTo>
                  <a:lnTo>
                    <a:pt x="14" y="17"/>
                  </a:lnTo>
                  <a:lnTo>
                    <a:pt x="14" y="17"/>
                  </a:lnTo>
                  <a:lnTo>
                    <a:pt x="14" y="17"/>
                  </a:lnTo>
                  <a:lnTo>
                    <a:pt x="14" y="17"/>
                  </a:lnTo>
                  <a:lnTo>
                    <a:pt x="13" y="18"/>
                  </a:lnTo>
                  <a:lnTo>
                    <a:pt x="13" y="18"/>
                  </a:lnTo>
                  <a:lnTo>
                    <a:pt x="13" y="18"/>
                  </a:lnTo>
                  <a:lnTo>
                    <a:pt x="13" y="18"/>
                  </a:lnTo>
                  <a:lnTo>
                    <a:pt x="13" y="18"/>
                  </a:lnTo>
                  <a:lnTo>
                    <a:pt x="13" y="18"/>
                  </a:lnTo>
                  <a:lnTo>
                    <a:pt x="13" y="18"/>
                  </a:lnTo>
                  <a:lnTo>
                    <a:pt x="12" y="18"/>
                  </a:lnTo>
                  <a:lnTo>
                    <a:pt x="12" y="18"/>
                  </a:lnTo>
                  <a:lnTo>
                    <a:pt x="12" y="18"/>
                  </a:lnTo>
                  <a:lnTo>
                    <a:pt x="12" y="18"/>
                  </a:lnTo>
                  <a:lnTo>
                    <a:pt x="12" y="19"/>
                  </a:lnTo>
                  <a:lnTo>
                    <a:pt x="12" y="19"/>
                  </a:lnTo>
                  <a:lnTo>
                    <a:pt x="12" y="19"/>
                  </a:lnTo>
                  <a:lnTo>
                    <a:pt x="12" y="19"/>
                  </a:lnTo>
                  <a:lnTo>
                    <a:pt x="11" y="19"/>
                  </a:lnTo>
                  <a:lnTo>
                    <a:pt x="11" y="19"/>
                  </a:lnTo>
                  <a:lnTo>
                    <a:pt x="11" y="19"/>
                  </a:lnTo>
                  <a:lnTo>
                    <a:pt x="11" y="19"/>
                  </a:lnTo>
                  <a:lnTo>
                    <a:pt x="11" y="19"/>
                  </a:lnTo>
                  <a:lnTo>
                    <a:pt x="11" y="19"/>
                  </a:lnTo>
                  <a:lnTo>
                    <a:pt x="11" y="19"/>
                  </a:lnTo>
                  <a:lnTo>
                    <a:pt x="10" y="19"/>
                  </a:lnTo>
                  <a:lnTo>
                    <a:pt x="10" y="19"/>
                  </a:lnTo>
                  <a:lnTo>
                    <a:pt x="10" y="19"/>
                  </a:lnTo>
                  <a:lnTo>
                    <a:pt x="10" y="19"/>
                  </a:lnTo>
                  <a:lnTo>
                    <a:pt x="10" y="19"/>
                  </a:lnTo>
                  <a:lnTo>
                    <a:pt x="10" y="19"/>
                  </a:lnTo>
                  <a:lnTo>
                    <a:pt x="9" y="19"/>
                  </a:lnTo>
                  <a:lnTo>
                    <a:pt x="9" y="19"/>
                  </a:lnTo>
                  <a:lnTo>
                    <a:pt x="9" y="19"/>
                  </a:lnTo>
                  <a:lnTo>
                    <a:pt x="9" y="19"/>
                  </a:lnTo>
                  <a:lnTo>
                    <a:pt x="9" y="19"/>
                  </a:lnTo>
                  <a:lnTo>
                    <a:pt x="9" y="19"/>
                  </a:lnTo>
                  <a:lnTo>
                    <a:pt x="9" y="19"/>
                  </a:lnTo>
                  <a:lnTo>
                    <a:pt x="9" y="19"/>
                  </a:lnTo>
                  <a:lnTo>
                    <a:pt x="9" y="19"/>
                  </a:lnTo>
                  <a:lnTo>
                    <a:pt x="9" y="19"/>
                  </a:lnTo>
                  <a:lnTo>
                    <a:pt x="9" y="19"/>
                  </a:lnTo>
                  <a:lnTo>
                    <a:pt x="9" y="19"/>
                  </a:lnTo>
                  <a:lnTo>
                    <a:pt x="9" y="19"/>
                  </a:lnTo>
                  <a:lnTo>
                    <a:pt x="8" y="19"/>
                  </a:lnTo>
                  <a:lnTo>
                    <a:pt x="8" y="19"/>
                  </a:lnTo>
                  <a:lnTo>
                    <a:pt x="8" y="19"/>
                  </a:lnTo>
                  <a:lnTo>
                    <a:pt x="8" y="19"/>
                  </a:lnTo>
                  <a:lnTo>
                    <a:pt x="8" y="19"/>
                  </a:lnTo>
                  <a:lnTo>
                    <a:pt x="8" y="19"/>
                  </a:lnTo>
                  <a:lnTo>
                    <a:pt x="7" y="19"/>
                  </a:lnTo>
                  <a:lnTo>
                    <a:pt x="7" y="19"/>
                  </a:lnTo>
                  <a:lnTo>
                    <a:pt x="7" y="19"/>
                  </a:lnTo>
                  <a:lnTo>
                    <a:pt x="7" y="19"/>
                  </a:lnTo>
                  <a:lnTo>
                    <a:pt x="7" y="19"/>
                  </a:lnTo>
                  <a:lnTo>
                    <a:pt x="7" y="19"/>
                  </a:lnTo>
                  <a:lnTo>
                    <a:pt x="7" y="19"/>
                  </a:lnTo>
                  <a:lnTo>
                    <a:pt x="6" y="19"/>
                  </a:lnTo>
                  <a:lnTo>
                    <a:pt x="6" y="19"/>
                  </a:lnTo>
                  <a:lnTo>
                    <a:pt x="6" y="19"/>
                  </a:lnTo>
                  <a:lnTo>
                    <a:pt x="6" y="19"/>
                  </a:lnTo>
                  <a:lnTo>
                    <a:pt x="6" y="19"/>
                  </a:lnTo>
                  <a:lnTo>
                    <a:pt x="6" y="19"/>
                  </a:lnTo>
                  <a:lnTo>
                    <a:pt x="5" y="19"/>
                  </a:lnTo>
                  <a:lnTo>
                    <a:pt x="5" y="19"/>
                  </a:lnTo>
                  <a:lnTo>
                    <a:pt x="5" y="19"/>
                  </a:lnTo>
                  <a:lnTo>
                    <a:pt x="5" y="19"/>
                  </a:lnTo>
                  <a:lnTo>
                    <a:pt x="5" y="19"/>
                  </a:lnTo>
                  <a:lnTo>
                    <a:pt x="5" y="19"/>
                  </a:lnTo>
                  <a:lnTo>
                    <a:pt x="5" y="18"/>
                  </a:lnTo>
                  <a:lnTo>
                    <a:pt x="4" y="18"/>
                  </a:lnTo>
                  <a:lnTo>
                    <a:pt x="4" y="18"/>
                  </a:lnTo>
                  <a:lnTo>
                    <a:pt x="4" y="18"/>
                  </a:lnTo>
                  <a:lnTo>
                    <a:pt x="4" y="18"/>
                  </a:lnTo>
                  <a:lnTo>
                    <a:pt x="4" y="18"/>
                  </a:lnTo>
                  <a:lnTo>
                    <a:pt x="4" y="18"/>
                  </a:lnTo>
                  <a:lnTo>
                    <a:pt x="4" y="18"/>
                  </a:lnTo>
                  <a:lnTo>
                    <a:pt x="4" y="18"/>
                  </a:lnTo>
                  <a:lnTo>
                    <a:pt x="3" y="18"/>
                  </a:lnTo>
                  <a:lnTo>
                    <a:pt x="3" y="18"/>
                  </a:lnTo>
                  <a:lnTo>
                    <a:pt x="3" y="17"/>
                  </a:lnTo>
                  <a:lnTo>
                    <a:pt x="3" y="17"/>
                  </a:lnTo>
                  <a:lnTo>
                    <a:pt x="3" y="17"/>
                  </a:lnTo>
                  <a:lnTo>
                    <a:pt x="3" y="17"/>
                  </a:lnTo>
                  <a:lnTo>
                    <a:pt x="3" y="17"/>
                  </a:lnTo>
                  <a:lnTo>
                    <a:pt x="3" y="17"/>
                  </a:lnTo>
                  <a:lnTo>
                    <a:pt x="3" y="17"/>
                  </a:lnTo>
                  <a:lnTo>
                    <a:pt x="3" y="17"/>
                  </a:lnTo>
                  <a:lnTo>
                    <a:pt x="3" y="17"/>
                  </a:lnTo>
                  <a:lnTo>
                    <a:pt x="3" y="17"/>
                  </a:lnTo>
                  <a:lnTo>
                    <a:pt x="3" y="16"/>
                  </a:lnTo>
                  <a:lnTo>
                    <a:pt x="3" y="16"/>
                  </a:lnTo>
                  <a:lnTo>
                    <a:pt x="3" y="16"/>
                  </a:lnTo>
                  <a:lnTo>
                    <a:pt x="3" y="16"/>
                  </a:lnTo>
                  <a:lnTo>
                    <a:pt x="3" y="16"/>
                  </a:lnTo>
                  <a:lnTo>
                    <a:pt x="2" y="16"/>
                  </a:lnTo>
                  <a:lnTo>
                    <a:pt x="2" y="16"/>
                  </a:lnTo>
                  <a:lnTo>
                    <a:pt x="2" y="16"/>
                  </a:lnTo>
                  <a:lnTo>
                    <a:pt x="2" y="15"/>
                  </a:lnTo>
                  <a:lnTo>
                    <a:pt x="2" y="15"/>
                  </a:lnTo>
                  <a:lnTo>
                    <a:pt x="2" y="15"/>
                  </a:lnTo>
                  <a:lnTo>
                    <a:pt x="2" y="15"/>
                  </a:lnTo>
                  <a:lnTo>
                    <a:pt x="2" y="15"/>
                  </a:lnTo>
                  <a:lnTo>
                    <a:pt x="2" y="15"/>
                  </a:lnTo>
                  <a:lnTo>
                    <a:pt x="2" y="15"/>
                  </a:lnTo>
                  <a:lnTo>
                    <a:pt x="2" y="14"/>
                  </a:lnTo>
                  <a:lnTo>
                    <a:pt x="1" y="14"/>
                  </a:lnTo>
                  <a:lnTo>
                    <a:pt x="1" y="14"/>
                  </a:lnTo>
                  <a:lnTo>
                    <a:pt x="1" y="14"/>
                  </a:lnTo>
                  <a:lnTo>
                    <a:pt x="1" y="14"/>
                  </a:lnTo>
                  <a:lnTo>
                    <a:pt x="1" y="14"/>
                  </a:lnTo>
                  <a:lnTo>
                    <a:pt x="1" y="14"/>
                  </a:lnTo>
                  <a:lnTo>
                    <a:pt x="1" y="13"/>
                  </a:lnTo>
                  <a:lnTo>
                    <a:pt x="1" y="13"/>
                  </a:lnTo>
                  <a:lnTo>
                    <a:pt x="1" y="13"/>
                  </a:lnTo>
                  <a:lnTo>
                    <a:pt x="1" y="13"/>
                  </a:lnTo>
                  <a:lnTo>
                    <a:pt x="1" y="13"/>
                  </a:lnTo>
                  <a:lnTo>
                    <a:pt x="1" y="13"/>
                  </a:lnTo>
                  <a:lnTo>
                    <a:pt x="1" y="12"/>
                  </a:lnTo>
                  <a:lnTo>
                    <a:pt x="1" y="12"/>
                  </a:lnTo>
                  <a:lnTo>
                    <a:pt x="1" y="12"/>
                  </a:lnTo>
                  <a:lnTo>
                    <a:pt x="1" y="12"/>
                  </a:lnTo>
                  <a:lnTo>
                    <a:pt x="1" y="12"/>
                  </a:lnTo>
                  <a:lnTo>
                    <a:pt x="1" y="12"/>
                  </a:lnTo>
                  <a:lnTo>
                    <a:pt x="1" y="12"/>
                  </a:lnTo>
                  <a:lnTo>
                    <a:pt x="1" y="11"/>
                  </a:lnTo>
                  <a:lnTo>
                    <a:pt x="1" y="11"/>
                  </a:lnTo>
                  <a:lnTo>
                    <a:pt x="1" y="11"/>
                  </a:lnTo>
                  <a:lnTo>
                    <a:pt x="1" y="11"/>
                  </a:lnTo>
                  <a:lnTo>
                    <a:pt x="1" y="11"/>
                  </a:lnTo>
                  <a:lnTo>
                    <a:pt x="1" y="11"/>
                  </a:lnTo>
                  <a:lnTo>
                    <a:pt x="1" y="10"/>
                  </a:lnTo>
                  <a:lnTo>
                    <a:pt x="0" y="10"/>
                  </a:lnTo>
                  <a:lnTo>
                    <a:pt x="0" y="10"/>
                  </a:lnTo>
                  <a:lnTo>
                    <a:pt x="0" y="10"/>
                  </a:lnTo>
                  <a:lnTo>
                    <a:pt x="1" y="10"/>
                  </a:lnTo>
                  <a:lnTo>
                    <a:pt x="1" y="10"/>
                  </a:lnTo>
                  <a:lnTo>
                    <a:pt x="1" y="8"/>
                  </a:lnTo>
                  <a:lnTo>
                    <a:pt x="1" y="8"/>
                  </a:lnTo>
                  <a:lnTo>
                    <a:pt x="1" y="8"/>
                  </a:lnTo>
                  <a:lnTo>
                    <a:pt x="1" y="8"/>
                  </a:lnTo>
                  <a:lnTo>
                    <a:pt x="1" y="8"/>
                  </a:lnTo>
                  <a:lnTo>
                    <a:pt x="1" y="8"/>
                  </a:lnTo>
                  <a:lnTo>
                    <a:pt x="1" y="8"/>
                  </a:lnTo>
                  <a:lnTo>
                    <a:pt x="1" y="7"/>
                  </a:lnTo>
                  <a:lnTo>
                    <a:pt x="1" y="7"/>
                  </a:lnTo>
                  <a:lnTo>
                    <a:pt x="1" y="7"/>
                  </a:lnTo>
                  <a:lnTo>
                    <a:pt x="1" y="7"/>
                  </a:lnTo>
                  <a:lnTo>
                    <a:pt x="1" y="7"/>
                  </a:lnTo>
                  <a:lnTo>
                    <a:pt x="1" y="7"/>
                  </a:lnTo>
                  <a:lnTo>
                    <a:pt x="1" y="6"/>
                  </a:lnTo>
                  <a:lnTo>
                    <a:pt x="1" y="6"/>
                  </a:lnTo>
                  <a:lnTo>
                    <a:pt x="1" y="6"/>
                  </a:lnTo>
                  <a:lnTo>
                    <a:pt x="1" y="6"/>
                  </a:lnTo>
                  <a:lnTo>
                    <a:pt x="1" y="6"/>
                  </a:lnTo>
                  <a:lnTo>
                    <a:pt x="1" y="6"/>
                  </a:lnTo>
                  <a:lnTo>
                    <a:pt x="1" y="6"/>
                  </a:lnTo>
                  <a:lnTo>
                    <a:pt x="1" y="5"/>
                  </a:lnTo>
                  <a:lnTo>
                    <a:pt x="1" y="5"/>
                  </a:lnTo>
                  <a:lnTo>
                    <a:pt x="1" y="5"/>
                  </a:lnTo>
                  <a:lnTo>
                    <a:pt x="1" y="5"/>
                  </a:lnTo>
                  <a:lnTo>
                    <a:pt x="2" y="5"/>
                  </a:lnTo>
                  <a:lnTo>
                    <a:pt x="2" y="5"/>
                  </a:lnTo>
                  <a:lnTo>
                    <a:pt x="2" y="5"/>
                  </a:lnTo>
                  <a:lnTo>
                    <a:pt x="2" y="5"/>
                  </a:lnTo>
                  <a:lnTo>
                    <a:pt x="2" y="4"/>
                  </a:lnTo>
                  <a:lnTo>
                    <a:pt x="2" y="4"/>
                  </a:lnTo>
                  <a:lnTo>
                    <a:pt x="2" y="4"/>
                  </a:lnTo>
                  <a:lnTo>
                    <a:pt x="2" y="4"/>
                  </a:lnTo>
                  <a:lnTo>
                    <a:pt x="2" y="4"/>
                  </a:lnTo>
                  <a:lnTo>
                    <a:pt x="2" y="4"/>
                  </a:lnTo>
                  <a:lnTo>
                    <a:pt x="2" y="4"/>
                  </a:lnTo>
                  <a:lnTo>
                    <a:pt x="2" y="4"/>
                  </a:lnTo>
                  <a:lnTo>
                    <a:pt x="3" y="3"/>
                  </a:lnTo>
                  <a:lnTo>
                    <a:pt x="3" y="3"/>
                  </a:lnTo>
                  <a:lnTo>
                    <a:pt x="3" y="3"/>
                  </a:lnTo>
                  <a:lnTo>
                    <a:pt x="3" y="3"/>
                  </a:lnTo>
                  <a:lnTo>
                    <a:pt x="3" y="3"/>
                  </a:lnTo>
                  <a:lnTo>
                    <a:pt x="3" y="3"/>
                  </a:lnTo>
                  <a:lnTo>
                    <a:pt x="3" y="3"/>
                  </a:lnTo>
                  <a:lnTo>
                    <a:pt x="3" y="3"/>
                  </a:lnTo>
                  <a:lnTo>
                    <a:pt x="3" y="3"/>
                  </a:lnTo>
                  <a:lnTo>
                    <a:pt x="3" y="2"/>
                  </a:lnTo>
                  <a:lnTo>
                    <a:pt x="3" y="2"/>
                  </a:lnTo>
                  <a:lnTo>
                    <a:pt x="3" y="2"/>
                  </a:lnTo>
                  <a:lnTo>
                    <a:pt x="3" y="2"/>
                  </a:lnTo>
                  <a:lnTo>
                    <a:pt x="3" y="2"/>
                  </a:lnTo>
                  <a:lnTo>
                    <a:pt x="3" y="2"/>
                  </a:lnTo>
                  <a:lnTo>
                    <a:pt x="3" y="2"/>
                  </a:lnTo>
                  <a:lnTo>
                    <a:pt x="3" y="2"/>
                  </a:lnTo>
                  <a:lnTo>
                    <a:pt x="4" y="2"/>
                  </a:lnTo>
                  <a:lnTo>
                    <a:pt x="4" y="2"/>
                  </a:lnTo>
                  <a:lnTo>
                    <a:pt x="4" y="2"/>
                  </a:lnTo>
                  <a:lnTo>
                    <a:pt x="4" y="1"/>
                  </a:lnTo>
                  <a:lnTo>
                    <a:pt x="4" y="1"/>
                  </a:lnTo>
                  <a:lnTo>
                    <a:pt x="4" y="1"/>
                  </a:lnTo>
                  <a:lnTo>
                    <a:pt x="4" y="1"/>
                  </a:lnTo>
                  <a:lnTo>
                    <a:pt x="5" y="1"/>
                  </a:lnTo>
                  <a:lnTo>
                    <a:pt x="5" y="1"/>
                  </a:lnTo>
                  <a:lnTo>
                    <a:pt x="5" y="1"/>
                  </a:lnTo>
                  <a:lnTo>
                    <a:pt x="5" y="1"/>
                  </a:lnTo>
                  <a:lnTo>
                    <a:pt x="5" y="1"/>
                  </a:lnTo>
                  <a:lnTo>
                    <a:pt x="5" y="1"/>
                  </a:lnTo>
                  <a:lnTo>
                    <a:pt x="5" y="1"/>
                  </a:lnTo>
                  <a:lnTo>
                    <a:pt x="6" y="1"/>
                  </a:lnTo>
                  <a:lnTo>
                    <a:pt x="6" y="1"/>
                  </a:lnTo>
                  <a:lnTo>
                    <a:pt x="6" y="1"/>
                  </a:lnTo>
                  <a:lnTo>
                    <a:pt x="6" y="1"/>
                  </a:lnTo>
                  <a:lnTo>
                    <a:pt x="6" y="1"/>
                  </a:lnTo>
                  <a:lnTo>
                    <a:pt x="6" y="1"/>
                  </a:lnTo>
                  <a:lnTo>
                    <a:pt x="6" y="1"/>
                  </a:lnTo>
                  <a:lnTo>
                    <a:pt x="7" y="1"/>
                  </a:lnTo>
                  <a:lnTo>
                    <a:pt x="7" y="1"/>
                  </a:lnTo>
                  <a:lnTo>
                    <a:pt x="7" y="0"/>
                  </a:lnTo>
                  <a:lnTo>
                    <a:pt x="7" y="0"/>
                  </a:lnTo>
                  <a:lnTo>
                    <a:pt x="7" y="0"/>
                  </a:lnTo>
                  <a:lnTo>
                    <a:pt x="7" y="0"/>
                  </a:lnTo>
                  <a:lnTo>
                    <a:pt x="8" y="0"/>
                  </a:lnTo>
                  <a:lnTo>
                    <a:pt x="8" y="0"/>
                  </a:lnTo>
                  <a:lnTo>
                    <a:pt x="8" y="0"/>
                  </a:lnTo>
                  <a:lnTo>
                    <a:pt x="8" y="0"/>
                  </a:lnTo>
                  <a:lnTo>
                    <a:pt x="8" y="0"/>
                  </a:lnTo>
                  <a:lnTo>
                    <a:pt x="8" y="0"/>
                  </a:lnTo>
                  <a:lnTo>
                    <a:pt x="9" y="0"/>
                  </a:lnTo>
                  <a:lnTo>
                    <a:pt x="9" y="0"/>
                  </a:lnTo>
                  <a:lnTo>
                    <a:pt x="9" y="0"/>
                  </a:lnTo>
                  <a:lnTo>
                    <a:pt x="9" y="0"/>
                  </a:lnTo>
                  <a:lnTo>
                    <a:pt x="9" y="0"/>
                  </a:lnTo>
                  <a:lnTo>
                    <a:pt x="9" y="0"/>
                  </a:lnTo>
                  <a:lnTo>
                    <a:pt x="9" y="0"/>
                  </a:lnTo>
                  <a:lnTo>
                    <a:pt x="9" y="1"/>
                  </a:lnTo>
                  <a:lnTo>
                    <a:pt x="9" y="1"/>
                  </a:lnTo>
                  <a:lnTo>
                    <a:pt x="9" y="1"/>
                  </a:lnTo>
                  <a:lnTo>
                    <a:pt x="9" y="1"/>
                  </a:lnTo>
                  <a:lnTo>
                    <a:pt x="9" y="1"/>
                  </a:lnTo>
                  <a:lnTo>
                    <a:pt x="9" y="1"/>
                  </a:lnTo>
                  <a:lnTo>
                    <a:pt x="10" y="1"/>
                  </a:lnTo>
                  <a:lnTo>
                    <a:pt x="10" y="1"/>
                  </a:lnTo>
                  <a:lnTo>
                    <a:pt x="10" y="1"/>
                  </a:lnTo>
                  <a:lnTo>
                    <a:pt x="10" y="1"/>
                  </a:lnTo>
                  <a:lnTo>
                    <a:pt x="10" y="1"/>
                  </a:lnTo>
                  <a:lnTo>
                    <a:pt x="10" y="1"/>
                  </a:lnTo>
                  <a:lnTo>
                    <a:pt x="10" y="1"/>
                  </a:lnTo>
                  <a:lnTo>
                    <a:pt x="11" y="1"/>
                  </a:lnTo>
                  <a:lnTo>
                    <a:pt x="11" y="1"/>
                  </a:lnTo>
                  <a:lnTo>
                    <a:pt x="11" y="1"/>
                  </a:lnTo>
                  <a:lnTo>
                    <a:pt x="11" y="1"/>
                  </a:lnTo>
                  <a:lnTo>
                    <a:pt x="11" y="1"/>
                  </a:lnTo>
                  <a:lnTo>
                    <a:pt x="11" y="1"/>
                  </a:lnTo>
                  <a:lnTo>
                    <a:pt x="11" y="1"/>
                  </a:lnTo>
                  <a:lnTo>
                    <a:pt x="12" y="2"/>
                  </a:lnTo>
                  <a:lnTo>
                    <a:pt x="12" y="2"/>
                  </a:lnTo>
                  <a:lnTo>
                    <a:pt x="12" y="2"/>
                  </a:lnTo>
                  <a:lnTo>
                    <a:pt x="12" y="2"/>
                  </a:lnTo>
                  <a:lnTo>
                    <a:pt x="12" y="2"/>
                  </a:lnTo>
                  <a:lnTo>
                    <a:pt x="12" y="2"/>
                  </a:lnTo>
                  <a:lnTo>
                    <a:pt x="12" y="2"/>
                  </a:lnTo>
                  <a:lnTo>
                    <a:pt x="13" y="2"/>
                  </a:lnTo>
                  <a:lnTo>
                    <a:pt x="13" y="2"/>
                  </a:lnTo>
                  <a:lnTo>
                    <a:pt x="13" y="2"/>
                  </a:lnTo>
                  <a:lnTo>
                    <a:pt x="13" y="2"/>
                  </a:lnTo>
                  <a:lnTo>
                    <a:pt x="13" y="3"/>
                  </a:lnTo>
                  <a:lnTo>
                    <a:pt x="13" y="3"/>
                  </a:lnTo>
                  <a:lnTo>
                    <a:pt x="13" y="3"/>
                  </a:lnTo>
                  <a:lnTo>
                    <a:pt x="13" y="3"/>
                  </a:lnTo>
                  <a:lnTo>
                    <a:pt x="14" y="3"/>
                  </a:lnTo>
                  <a:lnTo>
                    <a:pt x="14" y="3"/>
                  </a:lnTo>
                  <a:lnTo>
                    <a:pt x="14" y="3"/>
                  </a:lnTo>
                  <a:lnTo>
                    <a:pt x="14" y="3"/>
                  </a:lnTo>
                  <a:lnTo>
                    <a:pt x="14" y="3"/>
                  </a:lnTo>
                  <a:lnTo>
                    <a:pt x="14" y="4"/>
                  </a:lnTo>
                  <a:lnTo>
                    <a:pt x="14" y="4"/>
                  </a:lnTo>
                  <a:lnTo>
                    <a:pt x="14" y="4"/>
                  </a:lnTo>
                  <a:lnTo>
                    <a:pt x="14" y="4"/>
                  </a:lnTo>
                  <a:lnTo>
                    <a:pt x="15" y="4"/>
                  </a:lnTo>
                  <a:lnTo>
                    <a:pt x="15" y="4"/>
                  </a:lnTo>
                  <a:lnTo>
                    <a:pt x="15" y="4"/>
                  </a:lnTo>
                  <a:lnTo>
                    <a:pt x="15" y="4"/>
                  </a:lnTo>
                  <a:lnTo>
                    <a:pt x="15" y="5"/>
                  </a:lnTo>
                  <a:lnTo>
                    <a:pt x="15" y="5"/>
                  </a:lnTo>
                  <a:lnTo>
                    <a:pt x="15" y="5"/>
                  </a:lnTo>
                  <a:lnTo>
                    <a:pt x="15" y="5"/>
                  </a:lnTo>
                  <a:lnTo>
                    <a:pt x="15" y="5"/>
                  </a:lnTo>
                  <a:lnTo>
                    <a:pt x="15" y="5"/>
                  </a:lnTo>
                  <a:lnTo>
                    <a:pt x="15" y="5"/>
                  </a:lnTo>
                  <a:lnTo>
                    <a:pt x="15" y="5"/>
                  </a:lnTo>
                  <a:lnTo>
                    <a:pt x="15" y="6"/>
                  </a:lnTo>
                  <a:lnTo>
                    <a:pt x="15" y="6"/>
                  </a:lnTo>
                  <a:lnTo>
                    <a:pt x="15" y="6"/>
                  </a:lnTo>
                  <a:lnTo>
                    <a:pt x="15" y="6"/>
                  </a:lnTo>
                  <a:lnTo>
                    <a:pt x="15" y="6"/>
                  </a:lnTo>
                  <a:lnTo>
                    <a:pt x="15" y="6"/>
                  </a:lnTo>
                  <a:lnTo>
                    <a:pt x="15" y="6"/>
                  </a:lnTo>
                  <a:lnTo>
                    <a:pt x="15" y="7"/>
                  </a:lnTo>
                  <a:lnTo>
                    <a:pt x="15" y="7"/>
                  </a:lnTo>
                  <a:lnTo>
                    <a:pt x="15" y="7"/>
                  </a:lnTo>
                  <a:lnTo>
                    <a:pt x="15" y="7"/>
                  </a:lnTo>
                  <a:lnTo>
                    <a:pt x="15" y="7"/>
                  </a:lnTo>
                  <a:lnTo>
                    <a:pt x="15" y="7"/>
                  </a:lnTo>
                  <a:lnTo>
                    <a:pt x="15" y="8"/>
                  </a:lnTo>
                  <a:lnTo>
                    <a:pt x="15" y="8"/>
                  </a:lnTo>
                  <a:lnTo>
                    <a:pt x="15" y="8"/>
                  </a:lnTo>
                  <a:lnTo>
                    <a:pt x="15" y="8"/>
                  </a:lnTo>
                  <a:lnTo>
                    <a:pt x="15" y="8"/>
                  </a:lnTo>
                  <a:lnTo>
                    <a:pt x="15" y="8"/>
                  </a:lnTo>
                  <a:lnTo>
                    <a:pt x="15" y="8"/>
                  </a:lnTo>
                  <a:lnTo>
                    <a:pt x="16" y="10"/>
                  </a:lnTo>
                  <a:lnTo>
                    <a:pt x="16" y="10"/>
                  </a:lnTo>
                  <a:lnTo>
                    <a:pt x="16" y="10"/>
                  </a:lnTo>
                  <a:lnTo>
                    <a:pt x="16" y="10"/>
                  </a:lnTo>
                  <a:lnTo>
                    <a:pt x="16" y="10"/>
                  </a:lnTo>
                  <a:lnTo>
                    <a:pt x="16" y="10"/>
                  </a:lnTo>
                  <a:close/>
                </a:path>
              </a:pathLst>
            </a:custGeom>
            <a:solidFill>
              <a:srgbClr val="82828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25" name="Freeform 229"/>
            <p:cNvSpPr>
              <a:spLocks/>
            </p:cNvSpPr>
            <p:nvPr/>
          </p:nvSpPr>
          <p:spPr bwMode="auto">
            <a:xfrm>
              <a:off x="5223" y="3249"/>
              <a:ext cx="107" cy="100"/>
            </a:xfrm>
            <a:custGeom>
              <a:avLst/>
              <a:gdLst>
                <a:gd name="T0" fmla="*/ 80 w 107"/>
                <a:gd name="T1" fmla="*/ 51 h 100"/>
                <a:gd name="T2" fmla="*/ 89 w 107"/>
                <a:gd name="T3" fmla="*/ 54 h 100"/>
                <a:gd name="T4" fmla="*/ 97 w 107"/>
                <a:gd name="T5" fmla="*/ 66 h 100"/>
                <a:gd name="T6" fmla="*/ 102 w 107"/>
                <a:gd name="T7" fmla="*/ 79 h 100"/>
                <a:gd name="T8" fmla="*/ 105 w 107"/>
                <a:gd name="T9" fmla="*/ 79 h 100"/>
                <a:gd name="T10" fmla="*/ 107 w 107"/>
                <a:gd name="T11" fmla="*/ 88 h 100"/>
                <a:gd name="T12" fmla="*/ 105 w 107"/>
                <a:gd name="T13" fmla="*/ 88 h 100"/>
                <a:gd name="T14" fmla="*/ 104 w 107"/>
                <a:gd name="T15" fmla="*/ 88 h 100"/>
                <a:gd name="T16" fmla="*/ 103 w 107"/>
                <a:gd name="T17" fmla="*/ 88 h 100"/>
                <a:gd name="T18" fmla="*/ 93 w 107"/>
                <a:gd name="T19" fmla="*/ 88 h 100"/>
                <a:gd name="T20" fmla="*/ 90 w 107"/>
                <a:gd name="T21" fmla="*/ 93 h 100"/>
                <a:gd name="T22" fmla="*/ 85 w 107"/>
                <a:gd name="T23" fmla="*/ 98 h 100"/>
                <a:gd name="T24" fmla="*/ 72 w 107"/>
                <a:gd name="T25" fmla="*/ 100 h 100"/>
                <a:gd name="T26" fmla="*/ 60 w 107"/>
                <a:gd name="T27" fmla="*/ 99 h 100"/>
                <a:gd name="T28" fmla="*/ 48 w 107"/>
                <a:gd name="T29" fmla="*/ 87 h 100"/>
                <a:gd name="T30" fmla="*/ 36 w 107"/>
                <a:gd name="T31" fmla="*/ 91 h 100"/>
                <a:gd name="T32" fmla="*/ 30 w 107"/>
                <a:gd name="T33" fmla="*/ 84 h 100"/>
                <a:gd name="T34" fmla="*/ 28 w 107"/>
                <a:gd name="T35" fmla="*/ 76 h 100"/>
                <a:gd name="T36" fmla="*/ 21 w 107"/>
                <a:gd name="T37" fmla="*/ 71 h 100"/>
                <a:gd name="T38" fmla="*/ 21 w 107"/>
                <a:gd name="T39" fmla="*/ 64 h 100"/>
                <a:gd name="T40" fmla="*/ 9 w 107"/>
                <a:gd name="T41" fmla="*/ 54 h 100"/>
                <a:gd name="T42" fmla="*/ 9 w 107"/>
                <a:gd name="T43" fmla="*/ 51 h 100"/>
                <a:gd name="T44" fmla="*/ 0 w 107"/>
                <a:gd name="T45" fmla="*/ 43 h 100"/>
                <a:gd name="T46" fmla="*/ 9 w 107"/>
                <a:gd name="T47" fmla="*/ 22 h 100"/>
                <a:gd name="T48" fmla="*/ 16 w 107"/>
                <a:gd name="T49" fmla="*/ 21 h 100"/>
                <a:gd name="T50" fmla="*/ 20 w 107"/>
                <a:gd name="T51" fmla="*/ 30 h 100"/>
                <a:gd name="T52" fmla="*/ 34 w 107"/>
                <a:gd name="T53" fmla="*/ 30 h 100"/>
                <a:gd name="T54" fmla="*/ 34 w 107"/>
                <a:gd name="T55" fmla="*/ 31 h 100"/>
                <a:gd name="T56" fmla="*/ 34 w 107"/>
                <a:gd name="T57" fmla="*/ 33 h 100"/>
                <a:gd name="T58" fmla="*/ 35 w 107"/>
                <a:gd name="T59" fmla="*/ 34 h 100"/>
                <a:gd name="T60" fmla="*/ 41 w 107"/>
                <a:gd name="T61" fmla="*/ 34 h 100"/>
                <a:gd name="T62" fmla="*/ 41 w 107"/>
                <a:gd name="T63" fmla="*/ 34 h 100"/>
                <a:gd name="T64" fmla="*/ 41 w 107"/>
                <a:gd name="T65" fmla="*/ 34 h 100"/>
                <a:gd name="T66" fmla="*/ 44 w 107"/>
                <a:gd name="T67" fmla="*/ 29 h 100"/>
                <a:gd name="T68" fmla="*/ 44 w 107"/>
                <a:gd name="T69" fmla="*/ 29 h 100"/>
                <a:gd name="T70" fmla="*/ 49 w 107"/>
                <a:gd name="T71" fmla="*/ 28 h 100"/>
                <a:gd name="T72" fmla="*/ 49 w 107"/>
                <a:gd name="T73" fmla="*/ 25 h 100"/>
                <a:gd name="T74" fmla="*/ 53 w 107"/>
                <a:gd name="T75" fmla="*/ 23 h 100"/>
                <a:gd name="T76" fmla="*/ 61 w 107"/>
                <a:gd name="T77" fmla="*/ 29 h 100"/>
                <a:gd name="T78" fmla="*/ 65 w 107"/>
                <a:gd name="T79" fmla="*/ 28 h 100"/>
                <a:gd name="T80" fmla="*/ 76 w 107"/>
                <a:gd name="T81" fmla="*/ 14 h 100"/>
                <a:gd name="T82" fmla="*/ 75 w 107"/>
                <a:gd name="T83" fmla="*/ 6 h 100"/>
                <a:gd name="T84" fmla="*/ 72 w 107"/>
                <a:gd name="T85" fmla="*/ 3 h 100"/>
                <a:gd name="T86" fmla="*/ 78 w 107"/>
                <a:gd name="T87" fmla="*/ 3 h 100"/>
                <a:gd name="T88" fmla="*/ 78 w 107"/>
                <a:gd name="T89" fmla="*/ 0 h 100"/>
                <a:gd name="T90" fmla="*/ 83 w 107"/>
                <a:gd name="T91" fmla="*/ 0 h 100"/>
                <a:gd name="T92" fmla="*/ 82 w 107"/>
                <a:gd name="T93" fmla="*/ 7 h 100"/>
                <a:gd name="T94" fmla="*/ 83 w 107"/>
                <a:gd name="T95" fmla="*/ 17 h 100"/>
                <a:gd name="T96" fmla="*/ 90 w 107"/>
                <a:gd name="T97" fmla="*/ 25 h 100"/>
                <a:gd name="T98" fmla="*/ 89 w 107"/>
                <a:gd name="T99" fmla="*/ 31 h 100"/>
                <a:gd name="T100" fmla="*/ 92 w 107"/>
                <a:gd name="T101" fmla="*/ 30 h 100"/>
                <a:gd name="T102" fmla="*/ 90 w 107"/>
                <a:gd name="T103" fmla="*/ 43 h 100"/>
                <a:gd name="T104" fmla="*/ 83 w 107"/>
                <a:gd name="T105" fmla="*/ 43 h 100"/>
                <a:gd name="T106" fmla="*/ 80 w 107"/>
                <a:gd name="T107" fmla="*/ 5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7" h="100">
                  <a:moveTo>
                    <a:pt x="80" y="51"/>
                  </a:moveTo>
                  <a:lnTo>
                    <a:pt x="89" y="54"/>
                  </a:lnTo>
                  <a:lnTo>
                    <a:pt x="97" y="66"/>
                  </a:lnTo>
                  <a:lnTo>
                    <a:pt x="102" y="79"/>
                  </a:lnTo>
                  <a:lnTo>
                    <a:pt x="105" y="79"/>
                  </a:lnTo>
                  <a:lnTo>
                    <a:pt x="107" y="88"/>
                  </a:lnTo>
                  <a:lnTo>
                    <a:pt x="105" y="88"/>
                  </a:lnTo>
                  <a:lnTo>
                    <a:pt x="104" y="88"/>
                  </a:lnTo>
                  <a:lnTo>
                    <a:pt x="103" y="88"/>
                  </a:lnTo>
                  <a:lnTo>
                    <a:pt x="93" y="88"/>
                  </a:lnTo>
                  <a:lnTo>
                    <a:pt x="90" y="93"/>
                  </a:lnTo>
                  <a:lnTo>
                    <a:pt x="85" y="98"/>
                  </a:lnTo>
                  <a:lnTo>
                    <a:pt x="72" y="100"/>
                  </a:lnTo>
                  <a:lnTo>
                    <a:pt x="60" y="99"/>
                  </a:lnTo>
                  <a:lnTo>
                    <a:pt x="48" y="87"/>
                  </a:lnTo>
                  <a:lnTo>
                    <a:pt x="36" y="91"/>
                  </a:lnTo>
                  <a:lnTo>
                    <a:pt x="30" y="84"/>
                  </a:lnTo>
                  <a:lnTo>
                    <a:pt x="28" y="76"/>
                  </a:lnTo>
                  <a:lnTo>
                    <a:pt x="21" y="71"/>
                  </a:lnTo>
                  <a:lnTo>
                    <a:pt x="21" y="64"/>
                  </a:lnTo>
                  <a:lnTo>
                    <a:pt x="9" y="54"/>
                  </a:lnTo>
                  <a:lnTo>
                    <a:pt x="9" y="51"/>
                  </a:lnTo>
                  <a:lnTo>
                    <a:pt x="0" y="43"/>
                  </a:lnTo>
                  <a:lnTo>
                    <a:pt x="9" y="22"/>
                  </a:lnTo>
                  <a:lnTo>
                    <a:pt x="16" y="21"/>
                  </a:lnTo>
                  <a:lnTo>
                    <a:pt x="20" y="30"/>
                  </a:lnTo>
                  <a:lnTo>
                    <a:pt x="34" y="30"/>
                  </a:lnTo>
                  <a:lnTo>
                    <a:pt x="34" y="31"/>
                  </a:lnTo>
                  <a:lnTo>
                    <a:pt x="34" y="33"/>
                  </a:lnTo>
                  <a:lnTo>
                    <a:pt x="35" y="34"/>
                  </a:lnTo>
                  <a:lnTo>
                    <a:pt x="41" y="34"/>
                  </a:lnTo>
                  <a:lnTo>
                    <a:pt x="41" y="34"/>
                  </a:lnTo>
                  <a:lnTo>
                    <a:pt x="41" y="34"/>
                  </a:lnTo>
                  <a:lnTo>
                    <a:pt x="44" y="29"/>
                  </a:lnTo>
                  <a:lnTo>
                    <a:pt x="44" y="29"/>
                  </a:lnTo>
                  <a:lnTo>
                    <a:pt x="49" y="28"/>
                  </a:lnTo>
                  <a:lnTo>
                    <a:pt x="49" y="25"/>
                  </a:lnTo>
                  <a:lnTo>
                    <a:pt x="53" y="23"/>
                  </a:lnTo>
                  <a:lnTo>
                    <a:pt x="61" y="29"/>
                  </a:lnTo>
                  <a:lnTo>
                    <a:pt x="65" y="28"/>
                  </a:lnTo>
                  <a:lnTo>
                    <a:pt x="76" y="14"/>
                  </a:lnTo>
                  <a:lnTo>
                    <a:pt x="75" y="6"/>
                  </a:lnTo>
                  <a:lnTo>
                    <a:pt x="72" y="3"/>
                  </a:lnTo>
                  <a:lnTo>
                    <a:pt x="78" y="3"/>
                  </a:lnTo>
                  <a:lnTo>
                    <a:pt x="78" y="0"/>
                  </a:lnTo>
                  <a:lnTo>
                    <a:pt x="83" y="0"/>
                  </a:lnTo>
                  <a:lnTo>
                    <a:pt x="82" y="7"/>
                  </a:lnTo>
                  <a:lnTo>
                    <a:pt x="83" y="17"/>
                  </a:lnTo>
                  <a:lnTo>
                    <a:pt x="90" y="25"/>
                  </a:lnTo>
                  <a:lnTo>
                    <a:pt x="89" y="31"/>
                  </a:lnTo>
                  <a:lnTo>
                    <a:pt x="92" y="30"/>
                  </a:lnTo>
                  <a:lnTo>
                    <a:pt x="90" y="43"/>
                  </a:lnTo>
                  <a:lnTo>
                    <a:pt x="83" y="43"/>
                  </a:lnTo>
                  <a:lnTo>
                    <a:pt x="80" y="51"/>
                  </a:lnTo>
                  <a:close/>
                </a:path>
              </a:pathLst>
            </a:custGeom>
            <a:solidFill>
              <a:srgbClr val="B2B2B2"/>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29" name="Freeform 230"/>
            <p:cNvSpPr>
              <a:spLocks/>
            </p:cNvSpPr>
            <p:nvPr/>
          </p:nvSpPr>
          <p:spPr bwMode="auto">
            <a:xfrm>
              <a:off x="5027" y="3230"/>
              <a:ext cx="109" cy="110"/>
            </a:xfrm>
            <a:custGeom>
              <a:avLst/>
              <a:gdLst>
                <a:gd name="T0" fmla="*/ 0 w 109"/>
                <a:gd name="T1" fmla="*/ 86 h 110"/>
                <a:gd name="T2" fmla="*/ 0 w 109"/>
                <a:gd name="T3" fmla="*/ 56 h 110"/>
                <a:gd name="T4" fmla="*/ 9 w 109"/>
                <a:gd name="T5" fmla="*/ 45 h 110"/>
                <a:gd name="T6" fmla="*/ 8 w 109"/>
                <a:gd name="T7" fmla="*/ 25 h 110"/>
                <a:gd name="T8" fmla="*/ 9 w 109"/>
                <a:gd name="T9" fmla="*/ 15 h 110"/>
                <a:gd name="T10" fmla="*/ 16 w 109"/>
                <a:gd name="T11" fmla="*/ 2 h 110"/>
                <a:gd name="T12" fmla="*/ 25 w 109"/>
                <a:gd name="T13" fmla="*/ 0 h 110"/>
                <a:gd name="T14" fmla="*/ 44 w 109"/>
                <a:gd name="T15" fmla="*/ 8 h 110"/>
                <a:gd name="T16" fmla="*/ 62 w 109"/>
                <a:gd name="T17" fmla="*/ 12 h 110"/>
                <a:gd name="T18" fmla="*/ 71 w 109"/>
                <a:gd name="T19" fmla="*/ 7 h 110"/>
                <a:gd name="T20" fmla="*/ 89 w 109"/>
                <a:gd name="T21" fmla="*/ 9 h 110"/>
                <a:gd name="T22" fmla="*/ 100 w 109"/>
                <a:gd name="T23" fmla="*/ 1 h 110"/>
                <a:gd name="T24" fmla="*/ 104 w 109"/>
                <a:gd name="T25" fmla="*/ 9 h 110"/>
                <a:gd name="T26" fmla="*/ 109 w 109"/>
                <a:gd name="T27" fmla="*/ 22 h 110"/>
                <a:gd name="T28" fmla="*/ 101 w 109"/>
                <a:gd name="T29" fmla="*/ 33 h 110"/>
                <a:gd name="T30" fmla="*/ 93 w 109"/>
                <a:gd name="T31" fmla="*/ 55 h 110"/>
                <a:gd name="T32" fmla="*/ 87 w 109"/>
                <a:gd name="T33" fmla="*/ 62 h 110"/>
                <a:gd name="T34" fmla="*/ 78 w 109"/>
                <a:gd name="T35" fmla="*/ 86 h 110"/>
                <a:gd name="T36" fmla="*/ 67 w 109"/>
                <a:gd name="T37" fmla="*/ 80 h 110"/>
                <a:gd name="T38" fmla="*/ 53 w 109"/>
                <a:gd name="T39" fmla="*/ 107 h 110"/>
                <a:gd name="T40" fmla="*/ 30 w 109"/>
                <a:gd name="T41" fmla="*/ 110 h 110"/>
                <a:gd name="T42" fmla="*/ 15 w 109"/>
                <a:gd name="T43" fmla="*/ 85 h 110"/>
                <a:gd name="T44" fmla="*/ 0 w 109"/>
                <a:gd name="T45" fmla="*/ 8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9" h="110">
                  <a:moveTo>
                    <a:pt x="0" y="86"/>
                  </a:moveTo>
                  <a:lnTo>
                    <a:pt x="0" y="56"/>
                  </a:lnTo>
                  <a:lnTo>
                    <a:pt x="9" y="45"/>
                  </a:lnTo>
                  <a:lnTo>
                    <a:pt x="8" y="25"/>
                  </a:lnTo>
                  <a:lnTo>
                    <a:pt x="9" y="15"/>
                  </a:lnTo>
                  <a:lnTo>
                    <a:pt x="16" y="2"/>
                  </a:lnTo>
                  <a:lnTo>
                    <a:pt x="25" y="0"/>
                  </a:lnTo>
                  <a:lnTo>
                    <a:pt x="44" y="8"/>
                  </a:lnTo>
                  <a:lnTo>
                    <a:pt x="62" y="12"/>
                  </a:lnTo>
                  <a:lnTo>
                    <a:pt x="71" y="7"/>
                  </a:lnTo>
                  <a:lnTo>
                    <a:pt x="89" y="9"/>
                  </a:lnTo>
                  <a:lnTo>
                    <a:pt x="100" y="1"/>
                  </a:lnTo>
                  <a:lnTo>
                    <a:pt x="104" y="9"/>
                  </a:lnTo>
                  <a:lnTo>
                    <a:pt x="109" y="22"/>
                  </a:lnTo>
                  <a:lnTo>
                    <a:pt x="101" y="33"/>
                  </a:lnTo>
                  <a:lnTo>
                    <a:pt x="93" y="55"/>
                  </a:lnTo>
                  <a:lnTo>
                    <a:pt x="87" y="62"/>
                  </a:lnTo>
                  <a:lnTo>
                    <a:pt x="78" y="86"/>
                  </a:lnTo>
                  <a:lnTo>
                    <a:pt x="67" y="80"/>
                  </a:lnTo>
                  <a:lnTo>
                    <a:pt x="53" y="107"/>
                  </a:lnTo>
                  <a:lnTo>
                    <a:pt x="30" y="110"/>
                  </a:lnTo>
                  <a:lnTo>
                    <a:pt x="15" y="85"/>
                  </a:lnTo>
                  <a:lnTo>
                    <a:pt x="0" y="86"/>
                  </a:lnTo>
                  <a:close/>
                </a:path>
              </a:pathLst>
            </a:custGeom>
            <a:solidFill>
              <a:schemeClr val="bg1">
                <a:lumMod val="65000"/>
              </a:schemeClr>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30" name="Freeform 231"/>
            <p:cNvSpPr>
              <a:spLocks/>
            </p:cNvSpPr>
            <p:nvPr/>
          </p:nvSpPr>
          <p:spPr bwMode="auto">
            <a:xfrm>
              <a:off x="5555" y="2945"/>
              <a:ext cx="130" cy="106"/>
            </a:xfrm>
            <a:custGeom>
              <a:avLst/>
              <a:gdLst>
                <a:gd name="T0" fmla="*/ 7 w 130"/>
                <a:gd name="T1" fmla="*/ 34 h 106"/>
                <a:gd name="T2" fmla="*/ 20 w 130"/>
                <a:gd name="T3" fmla="*/ 39 h 106"/>
                <a:gd name="T4" fmla="*/ 26 w 130"/>
                <a:gd name="T5" fmla="*/ 30 h 106"/>
                <a:gd name="T6" fmla="*/ 36 w 130"/>
                <a:gd name="T7" fmla="*/ 26 h 106"/>
                <a:gd name="T8" fmla="*/ 40 w 130"/>
                <a:gd name="T9" fmla="*/ 15 h 106"/>
                <a:gd name="T10" fmla="*/ 55 w 130"/>
                <a:gd name="T11" fmla="*/ 12 h 106"/>
                <a:gd name="T12" fmla="*/ 66 w 130"/>
                <a:gd name="T13" fmla="*/ 16 h 106"/>
                <a:gd name="T14" fmla="*/ 69 w 130"/>
                <a:gd name="T15" fmla="*/ 19 h 106"/>
                <a:gd name="T16" fmla="*/ 82 w 130"/>
                <a:gd name="T17" fmla="*/ 11 h 106"/>
                <a:gd name="T18" fmla="*/ 88 w 130"/>
                <a:gd name="T19" fmla="*/ 10 h 106"/>
                <a:gd name="T20" fmla="*/ 94 w 130"/>
                <a:gd name="T21" fmla="*/ 2 h 106"/>
                <a:gd name="T22" fmla="*/ 95 w 130"/>
                <a:gd name="T23" fmla="*/ 0 h 106"/>
                <a:gd name="T24" fmla="*/ 101 w 130"/>
                <a:gd name="T25" fmla="*/ 7 h 106"/>
                <a:gd name="T26" fmla="*/ 101 w 130"/>
                <a:gd name="T27" fmla="*/ 21 h 106"/>
                <a:gd name="T28" fmla="*/ 117 w 130"/>
                <a:gd name="T29" fmla="*/ 11 h 106"/>
                <a:gd name="T30" fmla="*/ 130 w 130"/>
                <a:gd name="T31" fmla="*/ 12 h 106"/>
                <a:gd name="T32" fmla="*/ 127 w 130"/>
                <a:gd name="T33" fmla="*/ 19 h 106"/>
                <a:gd name="T34" fmla="*/ 123 w 130"/>
                <a:gd name="T35" fmla="*/ 19 h 106"/>
                <a:gd name="T36" fmla="*/ 107 w 130"/>
                <a:gd name="T37" fmla="*/ 22 h 106"/>
                <a:gd name="T38" fmla="*/ 101 w 130"/>
                <a:gd name="T39" fmla="*/ 28 h 106"/>
                <a:gd name="T40" fmla="*/ 97 w 130"/>
                <a:gd name="T41" fmla="*/ 48 h 106"/>
                <a:gd name="T42" fmla="*/ 88 w 130"/>
                <a:gd name="T43" fmla="*/ 53 h 106"/>
                <a:gd name="T44" fmla="*/ 88 w 130"/>
                <a:gd name="T45" fmla="*/ 60 h 106"/>
                <a:gd name="T46" fmla="*/ 82 w 130"/>
                <a:gd name="T47" fmla="*/ 63 h 106"/>
                <a:gd name="T48" fmla="*/ 77 w 130"/>
                <a:gd name="T49" fmla="*/ 79 h 106"/>
                <a:gd name="T50" fmla="*/ 70 w 130"/>
                <a:gd name="T51" fmla="*/ 77 h 106"/>
                <a:gd name="T52" fmla="*/ 53 w 130"/>
                <a:gd name="T53" fmla="*/ 88 h 106"/>
                <a:gd name="T54" fmla="*/ 53 w 130"/>
                <a:gd name="T55" fmla="*/ 100 h 106"/>
                <a:gd name="T56" fmla="*/ 33 w 130"/>
                <a:gd name="T57" fmla="*/ 105 h 106"/>
                <a:gd name="T58" fmla="*/ 17 w 130"/>
                <a:gd name="T59" fmla="*/ 106 h 106"/>
                <a:gd name="T60" fmla="*/ 3 w 130"/>
                <a:gd name="T61" fmla="*/ 101 h 106"/>
                <a:gd name="T62" fmla="*/ 10 w 130"/>
                <a:gd name="T63" fmla="*/ 89 h 106"/>
                <a:gd name="T64" fmla="*/ 13 w 130"/>
                <a:gd name="T65" fmla="*/ 87 h 106"/>
                <a:gd name="T66" fmla="*/ 10 w 130"/>
                <a:gd name="T67" fmla="*/ 82 h 106"/>
                <a:gd name="T68" fmla="*/ 3 w 130"/>
                <a:gd name="T69" fmla="*/ 81 h 106"/>
                <a:gd name="T70" fmla="*/ 0 w 130"/>
                <a:gd name="T71" fmla="*/ 57 h 106"/>
                <a:gd name="T72" fmla="*/ 7 w 130"/>
                <a:gd name="T73" fmla="*/ 3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06">
                  <a:moveTo>
                    <a:pt x="7" y="34"/>
                  </a:moveTo>
                  <a:lnTo>
                    <a:pt x="20" y="39"/>
                  </a:lnTo>
                  <a:lnTo>
                    <a:pt x="26" y="30"/>
                  </a:lnTo>
                  <a:lnTo>
                    <a:pt x="36" y="26"/>
                  </a:lnTo>
                  <a:lnTo>
                    <a:pt x="40" y="15"/>
                  </a:lnTo>
                  <a:lnTo>
                    <a:pt x="55" y="12"/>
                  </a:lnTo>
                  <a:lnTo>
                    <a:pt x="66" y="16"/>
                  </a:lnTo>
                  <a:lnTo>
                    <a:pt x="69" y="19"/>
                  </a:lnTo>
                  <a:lnTo>
                    <a:pt x="82" y="11"/>
                  </a:lnTo>
                  <a:lnTo>
                    <a:pt x="88" y="10"/>
                  </a:lnTo>
                  <a:lnTo>
                    <a:pt x="94" y="2"/>
                  </a:lnTo>
                  <a:lnTo>
                    <a:pt x="95" y="0"/>
                  </a:lnTo>
                  <a:lnTo>
                    <a:pt x="101" y="7"/>
                  </a:lnTo>
                  <a:lnTo>
                    <a:pt x="101" y="21"/>
                  </a:lnTo>
                  <a:lnTo>
                    <a:pt x="117" y="11"/>
                  </a:lnTo>
                  <a:lnTo>
                    <a:pt x="130" y="12"/>
                  </a:lnTo>
                  <a:lnTo>
                    <a:pt x="127" y="19"/>
                  </a:lnTo>
                  <a:lnTo>
                    <a:pt x="123" y="19"/>
                  </a:lnTo>
                  <a:lnTo>
                    <a:pt x="107" y="22"/>
                  </a:lnTo>
                  <a:lnTo>
                    <a:pt x="101" y="28"/>
                  </a:lnTo>
                  <a:lnTo>
                    <a:pt x="97" y="48"/>
                  </a:lnTo>
                  <a:lnTo>
                    <a:pt x="88" y="53"/>
                  </a:lnTo>
                  <a:lnTo>
                    <a:pt x="88" y="60"/>
                  </a:lnTo>
                  <a:lnTo>
                    <a:pt x="82" y="63"/>
                  </a:lnTo>
                  <a:lnTo>
                    <a:pt x="77" y="79"/>
                  </a:lnTo>
                  <a:lnTo>
                    <a:pt x="70" y="77"/>
                  </a:lnTo>
                  <a:lnTo>
                    <a:pt x="53" y="88"/>
                  </a:lnTo>
                  <a:lnTo>
                    <a:pt x="53" y="100"/>
                  </a:lnTo>
                  <a:lnTo>
                    <a:pt x="33" y="105"/>
                  </a:lnTo>
                  <a:lnTo>
                    <a:pt x="17" y="106"/>
                  </a:lnTo>
                  <a:lnTo>
                    <a:pt x="3" y="101"/>
                  </a:lnTo>
                  <a:lnTo>
                    <a:pt x="10" y="89"/>
                  </a:lnTo>
                  <a:lnTo>
                    <a:pt x="13" y="87"/>
                  </a:lnTo>
                  <a:lnTo>
                    <a:pt x="10" y="82"/>
                  </a:lnTo>
                  <a:lnTo>
                    <a:pt x="3" y="81"/>
                  </a:lnTo>
                  <a:lnTo>
                    <a:pt x="0" y="57"/>
                  </a:lnTo>
                  <a:lnTo>
                    <a:pt x="7" y="34"/>
                  </a:lnTo>
                  <a:close/>
                </a:path>
              </a:pathLst>
            </a:custGeom>
            <a:solidFill>
              <a:srgbClr val="E60000"/>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31" name="Freeform 232"/>
            <p:cNvSpPr>
              <a:spLocks/>
            </p:cNvSpPr>
            <p:nvPr/>
          </p:nvSpPr>
          <p:spPr bwMode="auto">
            <a:xfrm>
              <a:off x="5558" y="2963"/>
              <a:ext cx="154" cy="153"/>
            </a:xfrm>
            <a:custGeom>
              <a:avLst/>
              <a:gdLst>
                <a:gd name="T0" fmla="*/ 132 w 154"/>
                <a:gd name="T1" fmla="*/ 0 h 153"/>
                <a:gd name="T2" fmla="*/ 154 w 154"/>
                <a:gd name="T3" fmla="*/ 16 h 153"/>
                <a:gd name="T4" fmla="*/ 145 w 154"/>
                <a:gd name="T5" fmla="*/ 27 h 153"/>
                <a:gd name="T6" fmla="*/ 119 w 154"/>
                <a:gd name="T7" fmla="*/ 27 h 153"/>
                <a:gd name="T8" fmla="*/ 121 w 154"/>
                <a:gd name="T9" fmla="*/ 44 h 153"/>
                <a:gd name="T10" fmla="*/ 133 w 154"/>
                <a:gd name="T11" fmla="*/ 54 h 153"/>
                <a:gd name="T12" fmla="*/ 124 w 154"/>
                <a:gd name="T13" fmla="*/ 59 h 153"/>
                <a:gd name="T14" fmla="*/ 126 w 154"/>
                <a:gd name="T15" fmla="*/ 66 h 153"/>
                <a:gd name="T16" fmla="*/ 99 w 154"/>
                <a:gd name="T17" fmla="*/ 105 h 153"/>
                <a:gd name="T18" fmla="*/ 91 w 154"/>
                <a:gd name="T19" fmla="*/ 106 h 153"/>
                <a:gd name="T20" fmla="*/ 78 w 154"/>
                <a:gd name="T21" fmla="*/ 114 h 153"/>
                <a:gd name="T22" fmla="*/ 94 w 154"/>
                <a:gd name="T23" fmla="*/ 145 h 153"/>
                <a:gd name="T24" fmla="*/ 62 w 154"/>
                <a:gd name="T25" fmla="*/ 153 h 153"/>
                <a:gd name="T26" fmla="*/ 50 w 154"/>
                <a:gd name="T27" fmla="*/ 133 h 153"/>
                <a:gd name="T28" fmla="*/ 27 w 154"/>
                <a:gd name="T29" fmla="*/ 134 h 153"/>
                <a:gd name="T30" fmla="*/ 6 w 154"/>
                <a:gd name="T31" fmla="*/ 137 h 153"/>
                <a:gd name="T32" fmla="*/ 10 w 154"/>
                <a:gd name="T33" fmla="*/ 123 h 153"/>
                <a:gd name="T34" fmla="*/ 22 w 154"/>
                <a:gd name="T35" fmla="*/ 119 h 153"/>
                <a:gd name="T36" fmla="*/ 23 w 154"/>
                <a:gd name="T37" fmla="*/ 113 h 153"/>
                <a:gd name="T38" fmla="*/ 18 w 154"/>
                <a:gd name="T39" fmla="*/ 112 h 153"/>
                <a:gd name="T40" fmla="*/ 17 w 154"/>
                <a:gd name="T41" fmla="*/ 102 h 153"/>
                <a:gd name="T42" fmla="*/ 9 w 154"/>
                <a:gd name="T43" fmla="*/ 98 h 153"/>
                <a:gd name="T44" fmla="*/ 0 w 154"/>
                <a:gd name="T45" fmla="*/ 83 h 153"/>
                <a:gd name="T46" fmla="*/ 14 w 154"/>
                <a:gd name="T47" fmla="*/ 88 h 153"/>
                <a:gd name="T48" fmla="*/ 30 w 154"/>
                <a:gd name="T49" fmla="*/ 87 h 153"/>
                <a:gd name="T50" fmla="*/ 50 w 154"/>
                <a:gd name="T51" fmla="*/ 82 h 153"/>
                <a:gd name="T52" fmla="*/ 50 w 154"/>
                <a:gd name="T53" fmla="*/ 70 h 153"/>
                <a:gd name="T54" fmla="*/ 67 w 154"/>
                <a:gd name="T55" fmla="*/ 59 h 153"/>
                <a:gd name="T56" fmla="*/ 74 w 154"/>
                <a:gd name="T57" fmla="*/ 61 h 153"/>
                <a:gd name="T58" fmla="*/ 79 w 154"/>
                <a:gd name="T59" fmla="*/ 45 h 153"/>
                <a:gd name="T60" fmla="*/ 85 w 154"/>
                <a:gd name="T61" fmla="*/ 42 h 153"/>
                <a:gd name="T62" fmla="*/ 85 w 154"/>
                <a:gd name="T63" fmla="*/ 35 h 153"/>
                <a:gd name="T64" fmla="*/ 94 w 154"/>
                <a:gd name="T65" fmla="*/ 30 h 153"/>
                <a:gd name="T66" fmla="*/ 98 w 154"/>
                <a:gd name="T67" fmla="*/ 10 h 153"/>
                <a:gd name="T68" fmla="*/ 104 w 154"/>
                <a:gd name="T69" fmla="*/ 4 h 153"/>
                <a:gd name="T70" fmla="*/ 120 w 154"/>
                <a:gd name="T71" fmla="*/ 1 h 153"/>
                <a:gd name="T72" fmla="*/ 124 w 154"/>
                <a:gd name="T73" fmla="*/ 1 h 153"/>
                <a:gd name="T74" fmla="*/ 132 w 154"/>
                <a:gd name="T7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 h="153">
                  <a:moveTo>
                    <a:pt x="132" y="0"/>
                  </a:moveTo>
                  <a:lnTo>
                    <a:pt x="154" y="16"/>
                  </a:lnTo>
                  <a:lnTo>
                    <a:pt x="145" y="27"/>
                  </a:lnTo>
                  <a:lnTo>
                    <a:pt x="119" y="27"/>
                  </a:lnTo>
                  <a:lnTo>
                    <a:pt x="121" y="44"/>
                  </a:lnTo>
                  <a:lnTo>
                    <a:pt x="133" y="54"/>
                  </a:lnTo>
                  <a:lnTo>
                    <a:pt x="124" y="59"/>
                  </a:lnTo>
                  <a:lnTo>
                    <a:pt x="126" y="66"/>
                  </a:lnTo>
                  <a:lnTo>
                    <a:pt x="99" y="105"/>
                  </a:lnTo>
                  <a:lnTo>
                    <a:pt x="91" y="106"/>
                  </a:lnTo>
                  <a:lnTo>
                    <a:pt x="78" y="114"/>
                  </a:lnTo>
                  <a:lnTo>
                    <a:pt x="94" y="145"/>
                  </a:lnTo>
                  <a:lnTo>
                    <a:pt x="62" y="153"/>
                  </a:lnTo>
                  <a:lnTo>
                    <a:pt x="50" y="133"/>
                  </a:lnTo>
                  <a:lnTo>
                    <a:pt x="27" y="134"/>
                  </a:lnTo>
                  <a:lnTo>
                    <a:pt x="6" y="137"/>
                  </a:lnTo>
                  <a:lnTo>
                    <a:pt x="10" y="123"/>
                  </a:lnTo>
                  <a:lnTo>
                    <a:pt x="22" y="119"/>
                  </a:lnTo>
                  <a:lnTo>
                    <a:pt x="23" y="113"/>
                  </a:lnTo>
                  <a:lnTo>
                    <a:pt x="18" y="112"/>
                  </a:lnTo>
                  <a:lnTo>
                    <a:pt x="17" y="102"/>
                  </a:lnTo>
                  <a:lnTo>
                    <a:pt x="9" y="98"/>
                  </a:lnTo>
                  <a:lnTo>
                    <a:pt x="0" y="83"/>
                  </a:lnTo>
                  <a:lnTo>
                    <a:pt x="14" y="88"/>
                  </a:lnTo>
                  <a:lnTo>
                    <a:pt x="30" y="87"/>
                  </a:lnTo>
                  <a:lnTo>
                    <a:pt x="50" y="82"/>
                  </a:lnTo>
                  <a:lnTo>
                    <a:pt x="50" y="70"/>
                  </a:lnTo>
                  <a:lnTo>
                    <a:pt x="67" y="59"/>
                  </a:lnTo>
                  <a:lnTo>
                    <a:pt x="74" y="61"/>
                  </a:lnTo>
                  <a:lnTo>
                    <a:pt x="79" y="45"/>
                  </a:lnTo>
                  <a:lnTo>
                    <a:pt x="85" y="42"/>
                  </a:lnTo>
                  <a:lnTo>
                    <a:pt x="85" y="35"/>
                  </a:lnTo>
                  <a:lnTo>
                    <a:pt x="94" y="30"/>
                  </a:lnTo>
                  <a:lnTo>
                    <a:pt x="98" y="10"/>
                  </a:lnTo>
                  <a:lnTo>
                    <a:pt x="104" y="4"/>
                  </a:lnTo>
                  <a:lnTo>
                    <a:pt x="120" y="1"/>
                  </a:lnTo>
                  <a:lnTo>
                    <a:pt x="124" y="1"/>
                  </a:lnTo>
                  <a:lnTo>
                    <a:pt x="132" y="0"/>
                  </a:lnTo>
                  <a:close/>
                </a:path>
              </a:pathLst>
            </a:custGeom>
            <a:solidFill>
              <a:srgbClr val="E60000"/>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32" name="Freeform 233"/>
            <p:cNvSpPr>
              <a:spLocks/>
            </p:cNvSpPr>
            <p:nvPr/>
          </p:nvSpPr>
          <p:spPr bwMode="auto">
            <a:xfrm>
              <a:off x="4847" y="3071"/>
              <a:ext cx="76" cy="74"/>
            </a:xfrm>
            <a:custGeom>
              <a:avLst/>
              <a:gdLst>
                <a:gd name="T0" fmla="*/ 35 w 76"/>
                <a:gd name="T1" fmla="*/ 0 h 74"/>
                <a:gd name="T2" fmla="*/ 76 w 76"/>
                <a:gd name="T3" fmla="*/ 0 h 74"/>
                <a:gd name="T4" fmla="*/ 76 w 76"/>
                <a:gd name="T5" fmla="*/ 4 h 74"/>
                <a:gd name="T6" fmla="*/ 76 w 76"/>
                <a:gd name="T7" fmla="*/ 5 h 74"/>
                <a:gd name="T8" fmla="*/ 76 w 76"/>
                <a:gd name="T9" fmla="*/ 18 h 74"/>
                <a:gd name="T10" fmla="*/ 45 w 76"/>
                <a:gd name="T11" fmla="*/ 18 h 74"/>
                <a:gd name="T12" fmla="*/ 45 w 76"/>
                <a:gd name="T13" fmla="*/ 48 h 74"/>
                <a:gd name="T14" fmla="*/ 36 w 76"/>
                <a:gd name="T15" fmla="*/ 52 h 74"/>
                <a:gd name="T16" fmla="*/ 37 w 76"/>
                <a:gd name="T17" fmla="*/ 72 h 74"/>
                <a:gd name="T18" fmla="*/ 0 w 76"/>
                <a:gd name="T19" fmla="*/ 74 h 74"/>
                <a:gd name="T20" fmla="*/ 10 w 76"/>
                <a:gd name="T21" fmla="*/ 44 h 74"/>
                <a:gd name="T22" fmla="*/ 23 w 76"/>
                <a:gd name="T23" fmla="*/ 16 h 74"/>
                <a:gd name="T24" fmla="*/ 35 w 76"/>
                <a:gd name="T2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74">
                  <a:moveTo>
                    <a:pt x="35" y="0"/>
                  </a:moveTo>
                  <a:lnTo>
                    <a:pt x="76" y="0"/>
                  </a:lnTo>
                  <a:lnTo>
                    <a:pt x="76" y="4"/>
                  </a:lnTo>
                  <a:lnTo>
                    <a:pt x="76" y="5"/>
                  </a:lnTo>
                  <a:lnTo>
                    <a:pt x="76" y="18"/>
                  </a:lnTo>
                  <a:lnTo>
                    <a:pt x="45" y="18"/>
                  </a:lnTo>
                  <a:lnTo>
                    <a:pt x="45" y="48"/>
                  </a:lnTo>
                  <a:lnTo>
                    <a:pt x="36" y="52"/>
                  </a:lnTo>
                  <a:lnTo>
                    <a:pt x="37" y="72"/>
                  </a:lnTo>
                  <a:lnTo>
                    <a:pt x="0" y="74"/>
                  </a:lnTo>
                  <a:lnTo>
                    <a:pt x="10" y="44"/>
                  </a:lnTo>
                  <a:lnTo>
                    <a:pt x="23" y="16"/>
                  </a:lnTo>
                  <a:lnTo>
                    <a:pt x="35" y="0"/>
                  </a:lnTo>
                  <a:close/>
                </a:path>
              </a:pathLst>
            </a:custGeom>
            <a:solidFill>
              <a:srgbClr val="CCCCCC"/>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33" name="Freeform 234"/>
            <p:cNvSpPr>
              <a:spLocks/>
            </p:cNvSpPr>
            <p:nvPr/>
          </p:nvSpPr>
          <p:spPr bwMode="auto">
            <a:xfrm>
              <a:off x="5665" y="2963"/>
              <a:ext cx="62" cy="54"/>
            </a:xfrm>
            <a:custGeom>
              <a:avLst/>
              <a:gdLst>
                <a:gd name="T0" fmla="*/ 19 w 62"/>
                <a:gd name="T1" fmla="*/ 49 h 54"/>
                <a:gd name="T2" fmla="*/ 17 w 62"/>
                <a:gd name="T3" fmla="*/ 48 h 54"/>
                <a:gd name="T4" fmla="*/ 9 w 62"/>
                <a:gd name="T5" fmla="*/ 45 h 54"/>
                <a:gd name="T6" fmla="*/ 7 w 62"/>
                <a:gd name="T7" fmla="*/ 28 h 54"/>
                <a:gd name="T8" fmla="*/ 13 w 62"/>
                <a:gd name="T9" fmla="*/ 23 h 54"/>
                <a:gd name="T10" fmla="*/ 0 w 62"/>
                <a:gd name="T11" fmla="*/ 11 h 54"/>
                <a:gd name="T12" fmla="*/ 4 w 62"/>
                <a:gd name="T13" fmla="*/ 3 h 54"/>
                <a:gd name="T14" fmla="*/ 4 w 62"/>
                <a:gd name="T15" fmla="*/ 3 h 54"/>
                <a:gd name="T16" fmla="*/ 13 w 62"/>
                <a:gd name="T17" fmla="*/ 1 h 54"/>
                <a:gd name="T18" fmla="*/ 17 w 62"/>
                <a:gd name="T19" fmla="*/ 1 h 54"/>
                <a:gd name="T20" fmla="*/ 25 w 62"/>
                <a:gd name="T21" fmla="*/ 0 h 54"/>
                <a:gd name="T22" fmla="*/ 47 w 62"/>
                <a:gd name="T23" fmla="*/ 16 h 54"/>
                <a:gd name="T24" fmla="*/ 59 w 62"/>
                <a:gd name="T25" fmla="*/ 30 h 54"/>
                <a:gd name="T26" fmla="*/ 62 w 62"/>
                <a:gd name="T27" fmla="*/ 51 h 54"/>
                <a:gd name="T28" fmla="*/ 53 w 62"/>
                <a:gd name="T29" fmla="*/ 51 h 54"/>
                <a:gd name="T30" fmla="*/ 54 w 62"/>
                <a:gd name="T31" fmla="*/ 50 h 54"/>
                <a:gd name="T32" fmla="*/ 44 w 62"/>
                <a:gd name="T33" fmla="*/ 49 h 54"/>
                <a:gd name="T34" fmla="*/ 37 w 62"/>
                <a:gd name="T35" fmla="*/ 45 h 54"/>
                <a:gd name="T36" fmla="*/ 31 w 62"/>
                <a:gd name="T37" fmla="*/ 47 h 54"/>
                <a:gd name="T38" fmla="*/ 32 w 62"/>
                <a:gd name="T39" fmla="*/ 50 h 54"/>
                <a:gd name="T40" fmla="*/ 26 w 62"/>
                <a:gd name="T41" fmla="*/ 54 h 54"/>
                <a:gd name="T42" fmla="*/ 19 w 62"/>
                <a:gd name="T43" fmla="*/ 4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 h="54">
                  <a:moveTo>
                    <a:pt x="19" y="49"/>
                  </a:moveTo>
                  <a:lnTo>
                    <a:pt x="17" y="48"/>
                  </a:lnTo>
                  <a:lnTo>
                    <a:pt x="9" y="45"/>
                  </a:lnTo>
                  <a:lnTo>
                    <a:pt x="7" y="28"/>
                  </a:lnTo>
                  <a:lnTo>
                    <a:pt x="13" y="23"/>
                  </a:lnTo>
                  <a:lnTo>
                    <a:pt x="0" y="11"/>
                  </a:lnTo>
                  <a:lnTo>
                    <a:pt x="4" y="3"/>
                  </a:lnTo>
                  <a:lnTo>
                    <a:pt x="4" y="3"/>
                  </a:lnTo>
                  <a:lnTo>
                    <a:pt x="13" y="1"/>
                  </a:lnTo>
                  <a:lnTo>
                    <a:pt x="17" y="1"/>
                  </a:lnTo>
                  <a:lnTo>
                    <a:pt x="25" y="0"/>
                  </a:lnTo>
                  <a:lnTo>
                    <a:pt x="47" y="16"/>
                  </a:lnTo>
                  <a:lnTo>
                    <a:pt x="59" y="30"/>
                  </a:lnTo>
                  <a:lnTo>
                    <a:pt x="62" y="51"/>
                  </a:lnTo>
                  <a:lnTo>
                    <a:pt x="53" y="51"/>
                  </a:lnTo>
                  <a:lnTo>
                    <a:pt x="54" y="50"/>
                  </a:lnTo>
                  <a:lnTo>
                    <a:pt x="44" y="49"/>
                  </a:lnTo>
                  <a:lnTo>
                    <a:pt x="37" y="45"/>
                  </a:lnTo>
                  <a:lnTo>
                    <a:pt x="31" y="47"/>
                  </a:lnTo>
                  <a:lnTo>
                    <a:pt x="32" y="50"/>
                  </a:lnTo>
                  <a:lnTo>
                    <a:pt x="26" y="54"/>
                  </a:lnTo>
                  <a:lnTo>
                    <a:pt x="19" y="49"/>
                  </a:lnTo>
                  <a:close/>
                </a:path>
              </a:pathLst>
            </a:custGeom>
            <a:solidFill>
              <a:schemeClr val="bg1">
                <a:lumMod val="50000"/>
              </a:schemeClr>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34" name="Freeform 235"/>
            <p:cNvSpPr>
              <a:spLocks noEditPoints="1"/>
            </p:cNvSpPr>
            <p:nvPr/>
          </p:nvSpPr>
          <p:spPr bwMode="auto">
            <a:xfrm>
              <a:off x="4162" y="2823"/>
              <a:ext cx="1394" cy="760"/>
            </a:xfrm>
            <a:custGeom>
              <a:avLst/>
              <a:gdLst>
                <a:gd name="T0" fmla="*/ 1149 w 1394"/>
                <a:gd name="T1" fmla="*/ 565 h 760"/>
                <a:gd name="T2" fmla="*/ 1151 w 1394"/>
                <a:gd name="T3" fmla="*/ 574 h 760"/>
                <a:gd name="T4" fmla="*/ 1148 w 1394"/>
                <a:gd name="T5" fmla="*/ 586 h 760"/>
                <a:gd name="T6" fmla="*/ 1145 w 1394"/>
                <a:gd name="T7" fmla="*/ 593 h 760"/>
                <a:gd name="T8" fmla="*/ 1140 w 1394"/>
                <a:gd name="T9" fmla="*/ 599 h 760"/>
                <a:gd name="T10" fmla="*/ 1134 w 1394"/>
                <a:gd name="T11" fmla="*/ 593 h 760"/>
                <a:gd name="T12" fmla="*/ 1131 w 1394"/>
                <a:gd name="T13" fmla="*/ 600 h 760"/>
                <a:gd name="T14" fmla="*/ 1130 w 1394"/>
                <a:gd name="T15" fmla="*/ 576 h 760"/>
                <a:gd name="T16" fmla="*/ 1139 w 1394"/>
                <a:gd name="T17" fmla="*/ 567 h 760"/>
                <a:gd name="T18" fmla="*/ 1108 w 1394"/>
                <a:gd name="T19" fmla="*/ 615 h 760"/>
                <a:gd name="T20" fmla="*/ 1112 w 1394"/>
                <a:gd name="T21" fmla="*/ 625 h 760"/>
                <a:gd name="T22" fmla="*/ 1120 w 1394"/>
                <a:gd name="T23" fmla="*/ 654 h 760"/>
                <a:gd name="T24" fmla="*/ 1120 w 1394"/>
                <a:gd name="T25" fmla="*/ 661 h 760"/>
                <a:gd name="T26" fmla="*/ 1158 w 1394"/>
                <a:gd name="T27" fmla="*/ 732 h 760"/>
                <a:gd name="T28" fmla="*/ 1153 w 1394"/>
                <a:gd name="T29" fmla="*/ 688 h 760"/>
                <a:gd name="T30" fmla="*/ 1157 w 1394"/>
                <a:gd name="T31" fmla="*/ 711 h 760"/>
                <a:gd name="T32" fmla="*/ 1382 w 1394"/>
                <a:gd name="T33" fmla="*/ 49 h 760"/>
                <a:gd name="T34" fmla="*/ 1379 w 1394"/>
                <a:gd name="T35" fmla="*/ 38 h 760"/>
                <a:gd name="T36" fmla="*/ 1375 w 1394"/>
                <a:gd name="T37" fmla="*/ 47 h 760"/>
                <a:gd name="T38" fmla="*/ 1376 w 1394"/>
                <a:gd name="T39" fmla="*/ 54 h 760"/>
                <a:gd name="T40" fmla="*/ 1372 w 1394"/>
                <a:gd name="T41" fmla="*/ 55 h 760"/>
                <a:gd name="T42" fmla="*/ 1375 w 1394"/>
                <a:gd name="T43" fmla="*/ 40 h 760"/>
                <a:gd name="T44" fmla="*/ 1386 w 1394"/>
                <a:gd name="T45" fmla="*/ 33 h 760"/>
                <a:gd name="T46" fmla="*/ 1394 w 1394"/>
                <a:gd name="T47" fmla="*/ 35 h 760"/>
                <a:gd name="T48" fmla="*/ 1389 w 1394"/>
                <a:gd name="T49" fmla="*/ 40 h 760"/>
                <a:gd name="T50" fmla="*/ 1390 w 1394"/>
                <a:gd name="T51" fmla="*/ 55 h 760"/>
                <a:gd name="T52" fmla="*/ 56 w 1394"/>
                <a:gd name="T53" fmla="*/ 12 h 760"/>
                <a:gd name="T54" fmla="*/ 69 w 1394"/>
                <a:gd name="T55" fmla="*/ 28 h 760"/>
                <a:gd name="T56" fmla="*/ 95 w 1394"/>
                <a:gd name="T57" fmla="*/ 34 h 760"/>
                <a:gd name="T58" fmla="*/ 106 w 1394"/>
                <a:gd name="T59" fmla="*/ 43 h 760"/>
                <a:gd name="T60" fmla="*/ 110 w 1394"/>
                <a:gd name="T61" fmla="*/ 50 h 760"/>
                <a:gd name="T62" fmla="*/ 99 w 1394"/>
                <a:gd name="T63" fmla="*/ 48 h 760"/>
                <a:gd name="T64" fmla="*/ 89 w 1394"/>
                <a:gd name="T65" fmla="*/ 69 h 760"/>
                <a:gd name="T66" fmla="*/ 80 w 1394"/>
                <a:gd name="T67" fmla="*/ 55 h 760"/>
                <a:gd name="T68" fmla="*/ 65 w 1394"/>
                <a:gd name="T69" fmla="*/ 42 h 760"/>
                <a:gd name="T70" fmla="*/ 50 w 1394"/>
                <a:gd name="T71" fmla="*/ 58 h 760"/>
                <a:gd name="T72" fmla="*/ 41 w 1394"/>
                <a:gd name="T73" fmla="*/ 84 h 760"/>
                <a:gd name="T74" fmla="*/ 37 w 1394"/>
                <a:gd name="T75" fmla="*/ 52 h 760"/>
                <a:gd name="T76" fmla="*/ 50 w 1394"/>
                <a:gd name="T77" fmla="*/ 40 h 760"/>
                <a:gd name="T78" fmla="*/ 70 w 1394"/>
                <a:gd name="T79" fmla="*/ 30 h 760"/>
                <a:gd name="T80" fmla="*/ 34 w 1394"/>
                <a:gd name="T81" fmla="*/ 25 h 760"/>
                <a:gd name="T82" fmla="*/ 10 w 1394"/>
                <a:gd name="T83" fmla="*/ 29 h 760"/>
                <a:gd name="T84" fmla="*/ 26 w 1394"/>
                <a:gd name="T85" fmla="*/ 7 h 760"/>
                <a:gd name="T86" fmla="*/ 34 w 1394"/>
                <a:gd name="T87" fmla="*/ 5 h 760"/>
                <a:gd name="T88" fmla="*/ 46 w 1394"/>
                <a:gd name="T89" fmla="*/ 44 h 760"/>
                <a:gd name="T90" fmla="*/ 37 w 1394"/>
                <a:gd name="T91" fmla="*/ 20 h 760"/>
                <a:gd name="T92" fmla="*/ 95 w 1394"/>
                <a:gd name="T93" fmla="*/ 37 h 760"/>
                <a:gd name="T94" fmla="*/ 87 w 1394"/>
                <a:gd name="T95" fmla="*/ 37 h 760"/>
                <a:gd name="T96" fmla="*/ 136 w 1394"/>
                <a:gd name="T97" fmla="*/ 60 h 760"/>
                <a:gd name="T98" fmla="*/ 137 w 1394"/>
                <a:gd name="T99" fmla="*/ 57 h 760"/>
                <a:gd name="T100" fmla="*/ 140 w 1394"/>
                <a:gd name="T101" fmla="*/ 66 h 760"/>
                <a:gd name="T102" fmla="*/ 120 w 1394"/>
                <a:gd name="T103" fmla="*/ 72 h 760"/>
                <a:gd name="T104" fmla="*/ 78 w 1394"/>
                <a:gd name="T105" fmla="*/ 84 h 760"/>
                <a:gd name="T106" fmla="*/ 82 w 1394"/>
                <a:gd name="T107" fmla="*/ 79 h 760"/>
                <a:gd name="T108" fmla="*/ 106 w 1394"/>
                <a:gd name="T109" fmla="*/ 74 h 760"/>
                <a:gd name="T110" fmla="*/ 1127 w 1394"/>
                <a:gd name="T111" fmla="*/ 539 h 760"/>
                <a:gd name="T112" fmla="*/ 201 w 1394"/>
                <a:gd name="T113" fmla="*/ 751 h 760"/>
                <a:gd name="T114" fmla="*/ 212 w 1394"/>
                <a:gd name="T115" fmla="*/ 752 h 760"/>
                <a:gd name="T116" fmla="*/ 210 w 1394"/>
                <a:gd name="T117" fmla="*/ 755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4" h="760">
                  <a:moveTo>
                    <a:pt x="1143" y="562"/>
                  </a:moveTo>
                  <a:lnTo>
                    <a:pt x="1145" y="561"/>
                  </a:lnTo>
                  <a:lnTo>
                    <a:pt x="1145" y="563"/>
                  </a:lnTo>
                  <a:lnTo>
                    <a:pt x="1145" y="563"/>
                  </a:lnTo>
                  <a:lnTo>
                    <a:pt x="1146" y="565"/>
                  </a:lnTo>
                  <a:lnTo>
                    <a:pt x="1147" y="563"/>
                  </a:lnTo>
                  <a:lnTo>
                    <a:pt x="1149" y="565"/>
                  </a:lnTo>
                  <a:lnTo>
                    <a:pt x="1151" y="564"/>
                  </a:lnTo>
                  <a:lnTo>
                    <a:pt x="1151" y="568"/>
                  </a:lnTo>
                  <a:lnTo>
                    <a:pt x="1153" y="572"/>
                  </a:lnTo>
                  <a:lnTo>
                    <a:pt x="1154" y="570"/>
                  </a:lnTo>
                  <a:lnTo>
                    <a:pt x="1157" y="569"/>
                  </a:lnTo>
                  <a:lnTo>
                    <a:pt x="1158" y="571"/>
                  </a:lnTo>
                  <a:lnTo>
                    <a:pt x="1151" y="574"/>
                  </a:lnTo>
                  <a:lnTo>
                    <a:pt x="1151" y="579"/>
                  </a:lnTo>
                  <a:lnTo>
                    <a:pt x="1150" y="582"/>
                  </a:lnTo>
                  <a:lnTo>
                    <a:pt x="1151" y="583"/>
                  </a:lnTo>
                  <a:lnTo>
                    <a:pt x="1149" y="583"/>
                  </a:lnTo>
                  <a:lnTo>
                    <a:pt x="1151" y="585"/>
                  </a:lnTo>
                  <a:lnTo>
                    <a:pt x="1147" y="584"/>
                  </a:lnTo>
                  <a:lnTo>
                    <a:pt x="1148" y="586"/>
                  </a:lnTo>
                  <a:lnTo>
                    <a:pt x="1146" y="586"/>
                  </a:lnTo>
                  <a:lnTo>
                    <a:pt x="1147" y="587"/>
                  </a:lnTo>
                  <a:lnTo>
                    <a:pt x="1145" y="589"/>
                  </a:lnTo>
                  <a:lnTo>
                    <a:pt x="1145" y="589"/>
                  </a:lnTo>
                  <a:lnTo>
                    <a:pt x="1146" y="591"/>
                  </a:lnTo>
                  <a:lnTo>
                    <a:pt x="1144" y="591"/>
                  </a:lnTo>
                  <a:lnTo>
                    <a:pt x="1145" y="593"/>
                  </a:lnTo>
                  <a:lnTo>
                    <a:pt x="1149" y="592"/>
                  </a:lnTo>
                  <a:lnTo>
                    <a:pt x="1149" y="593"/>
                  </a:lnTo>
                  <a:lnTo>
                    <a:pt x="1145" y="597"/>
                  </a:lnTo>
                  <a:lnTo>
                    <a:pt x="1141" y="595"/>
                  </a:lnTo>
                  <a:lnTo>
                    <a:pt x="1140" y="598"/>
                  </a:lnTo>
                  <a:lnTo>
                    <a:pt x="1142" y="600"/>
                  </a:lnTo>
                  <a:lnTo>
                    <a:pt x="1140" y="599"/>
                  </a:lnTo>
                  <a:lnTo>
                    <a:pt x="1139" y="603"/>
                  </a:lnTo>
                  <a:lnTo>
                    <a:pt x="1140" y="596"/>
                  </a:lnTo>
                  <a:lnTo>
                    <a:pt x="1139" y="596"/>
                  </a:lnTo>
                  <a:lnTo>
                    <a:pt x="1139" y="595"/>
                  </a:lnTo>
                  <a:lnTo>
                    <a:pt x="1137" y="597"/>
                  </a:lnTo>
                  <a:lnTo>
                    <a:pt x="1138" y="596"/>
                  </a:lnTo>
                  <a:lnTo>
                    <a:pt x="1134" y="593"/>
                  </a:lnTo>
                  <a:lnTo>
                    <a:pt x="1133" y="595"/>
                  </a:lnTo>
                  <a:lnTo>
                    <a:pt x="1134" y="597"/>
                  </a:lnTo>
                  <a:lnTo>
                    <a:pt x="1133" y="596"/>
                  </a:lnTo>
                  <a:lnTo>
                    <a:pt x="1132" y="597"/>
                  </a:lnTo>
                  <a:lnTo>
                    <a:pt x="1133" y="599"/>
                  </a:lnTo>
                  <a:lnTo>
                    <a:pt x="1132" y="598"/>
                  </a:lnTo>
                  <a:lnTo>
                    <a:pt x="1131" y="600"/>
                  </a:lnTo>
                  <a:lnTo>
                    <a:pt x="1131" y="597"/>
                  </a:lnTo>
                  <a:lnTo>
                    <a:pt x="1130" y="596"/>
                  </a:lnTo>
                  <a:lnTo>
                    <a:pt x="1131" y="595"/>
                  </a:lnTo>
                  <a:lnTo>
                    <a:pt x="1129" y="594"/>
                  </a:lnTo>
                  <a:lnTo>
                    <a:pt x="1129" y="591"/>
                  </a:lnTo>
                  <a:lnTo>
                    <a:pt x="1131" y="582"/>
                  </a:lnTo>
                  <a:lnTo>
                    <a:pt x="1130" y="576"/>
                  </a:lnTo>
                  <a:lnTo>
                    <a:pt x="1133" y="571"/>
                  </a:lnTo>
                  <a:lnTo>
                    <a:pt x="1132" y="569"/>
                  </a:lnTo>
                  <a:lnTo>
                    <a:pt x="1136" y="568"/>
                  </a:lnTo>
                  <a:lnTo>
                    <a:pt x="1137" y="565"/>
                  </a:lnTo>
                  <a:lnTo>
                    <a:pt x="1138" y="567"/>
                  </a:lnTo>
                  <a:lnTo>
                    <a:pt x="1139" y="564"/>
                  </a:lnTo>
                  <a:lnTo>
                    <a:pt x="1139" y="567"/>
                  </a:lnTo>
                  <a:lnTo>
                    <a:pt x="1140" y="565"/>
                  </a:lnTo>
                  <a:lnTo>
                    <a:pt x="1141" y="567"/>
                  </a:lnTo>
                  <a:lnTo>
                    <a:pt x="1143" y="562"/>
                  </a:lnTo>
                  <a:close/>
                  <a:moveTo>
                    <a:pt x="1107" y="635"/>
                  </a:moveTo>
                  <a:lnTo>
                    <a:pt x="1108" y="632"/>
                  </a:lnTo>
                  <a:lnTo>
                    <a:pt x="1106" y="625"/>
                  </a:lnTo>
                  <a:lnTo>
                    <a:pt x="1108" y="615"/>
                  </a:lnTo>
                  <a:lnTo>
                    <a:pt x="1106" y="617"/>
                  </a:lnTo>
                  <a:lnTo>
                    <a:pt x="1107" y="606"/>
                  </a:lnTo>
                  <a:lnTo>
                    <a:pt x="1108" y="606"/>
                  </a:lnTo>
                  <a:lnTo>
                    <a:pt x="1108" y="611"/>
                  </a:lnTo>
                  <a:lnTo>
                    <a:pt x="1111" y="619"/>
                  </a:lnTo>
                  <a:lnTo>
                    <a:pt x="1110" y="624"/>
                  </a:lnTo>
                  <a:lnTo>
                    <a:pt x="1112" y="625"/>
                  </a:lnTo>
                  <a:lnTo>
                    <a:pt x="1112" y="630"/>
                  </a:lnTo>
                  <a:lnTo>
                    <a:pt x="1114" y="635"/>
                  </a:lnTo>
                  <a:lnTo>
                    <a:pt x="1112" y="640"/>
                  </a:lnTo>
                  <a:lnTo>
                    <a:pt x="1114" y="643"/>
                  </a:lnTo>
                  <a:lnTo>
                    <a:pt x="1115" y="642"/>
                  </a:lnTo>
                  <a:lnTo>
                    <a:pt x="1120" y="647"/>
                  </a:lnTo>
                  <a:lnTo>
                    <a:pt x="1120" y="654"/>
                  </a:lnTo>
                  <a:lnTo>
                    <a:pt x="1125" y="665"/>
                  </a:lnTo>
                  <a:lnTo>
                    <a:pt x="1125" y="668"/>
                  </a:lnTo>
                  <a:lnTo>
                    <a:pt x="1124" y="669"/>
                  </a:lnTo>
                  <a:lnTo>
                    <a:pt x="1120" y="666"/>
                  </a:lnTo>
                  <a:lnTo>
                    <a:pt x="1119" y="667"/>
                  </a:lnTo>
                  <a:lnTo>
                    <a:pt x="1118" y="665"/>
                  </a:lnTo>
                  <a:lnTo>
                    <a:pt x="1120" y="661"/>
                  </a:lnTo>
                  <a:lnTo>
                    <a:pt x="1117" y="658"/>
                  </a:lnTo>
                  <a:lnTo>
                    <a:pt x="1115" y="651"/>
                  </a:lnTo>
                  <a:lnTo>
                    <a:pt x="1109" y="645"/>
                  </a:lnTo>
                  <a:lnTo>
                    <a:pt x="1107" y="635"/>
                  </a:lnTo>
                  <a:close/>
                  <a:moveTo>
                    <a:pt x="1162" y="733"/>
                  </a:moveTo>
                  <a:lnTo>
                    <a:pt x="1158" y="729"/>
                  </a:lnTo>
                  <a:lnTo>
                    <a:pt x="1158" y="732"/>
                  </a:lnTo>
                  <a:lnTo>
                    <a:pt x="1156" y="730"/>
                  </a:lnTo>
                  <a:lnTo>
                    <a:pt x="1157" y="726"/>
                  </a:lnTo>
                  <a:lnTo>
                    <a:pt x="1153" y="721"/>
                  </a:lnTo>
                  <a:lnTo>
                    <a:pt x="1154" y="717"/>
                  </a:lnTo>
                  <a:lnTo>
                    <a:pt x="1151" y="709"/>
                  </a:lnTo>
                  <a:lnTo>
                    <a:pt x="1154" y="702"/>
                  </a:lnTo>
                  <a:lnTo>
                    <a:pt x="1153" y="688"/>
                  </a:lnTo>
                  <a:lnTo>
                    <a:pt x="1150" y="681"/>
                  </a:lnTo>
                  <a:lnTo>
                    <a:pt x="1151" y="678"/>
                  </a:lnTo>
                  <a:lnTo>
                    <a:pt x="1155" y="682"/>
                  </a:lnTo>
                  <a:lnTo>
                    <a:pt x="1158" y="695"/>
                  </a:lnTo>
                  <a:lnTo>
                    <a:pt x="1160" y="700"/>
                  </a:lnTo>
                  <a:lnTo>
                    <a:pt x="1160" y="702"/>
                  </a:lnTo>
                  <a:lnTo>
                    <a:pt x="1157" y="711"/>
                  </a:lnTo>
                  <a:lnTo>
                    <a:pt x="1158" y="726"/>
                  </a:lnTo>
                  <a:lnTo>
                    <a:pt x="1160" y="726"/>
                  </a:lnTo>
                  <a:lnTo>
                    <a:pt x="1162" y="733"/>
                  </a:lnTo>
                  <a:close/>
                  <a:moveTo>
                    <a:pt x="1383" y="57"/>
                  </a:moveTo>
                  <a:lnTo>
                    <a:pt x="1380" y="57"/>
                  </a:lnTo>
                  <a:lnTo>
                    <a:pt x="1380" y="50"/>
                  </a:lnTo>
                  <a:lnTo>
                    <a:pt x="1382" y="49"/>
                  </a:lnTo>
                  <a:lnTo>
                    <a:pt x="1382" y="45"/>
                  </a:lnTo>
                  <a:lnTo>
                    <a:pt x="1382" y="42"/>
                  </a:lnTo>
                  <a:lnTo>
                    <a:pt x="1382" y="40"/>
                  </a:lnTo>
                  <a:lnTo>
                    <a:pt x="1379" y="40"/>
                  </a:lnTo>
                  <a:lnTo>
                    <a:pt x="1379" y="38"/>
                  </a:lnTo>
                  <a:lnTo>
                    <a:pt x="1379" y="38"/>
                  </a:lnTo>
                  <a:lnTo>
                    <a:pt x="1379" y="38"/>
                  </a:lnTo>
                  <a:lnTo>
                    <a:pt x="1378" y="41"/>
                  </a:lnTo>
                  <a:lnTo>
                    <a:pt x="1377" y="41"/>
                  </a:lnTo>
                  <a:lnTo>
                    <a:pt x="1376" y="43"/>
                  </a:lnTo>
                  <a:lnTo>
                    <a:pt x="1376" y="45"/>
                  </a:lnTo>
                  <a:lnTo>
                    <a:pt x="1378" y="45"/>
                  </a:lnTo>
                  <a:lnTo>
                    <a:pt x="1376" y="46"/>
                  </a:lnTo>
                  <a:lnTo>
                    <a:pt x="1375" y="47"/>
                  </a:lnTo>
                  <a:lnTo>
                    <a:pt x="1375" y="47"/>
                  </a:lnTo>
                  <a:lnTo>
                    <a:pt x="1375" y="47"/>
                  </a:lnTo>
                  <a:lnTo>
                    <a:pt x="1376" y="47"/>
                  </a:lnTo>
                  <a:lnTo>
                    <a:pt x="1376" y="47"/>
                  </a:lnTo>
                  <a:lnTo>
                    <a:pt x="1376" y="49"/>
                  </a:lnTo>
                  <a:lnTo>
                    <a:pt x="1377" y="49"/>
                  </a:lnTo>
                  <a:lnTo>
                    <a:pt x="1376" y="54"/>
                  </a:lnTo>
                  <a:lnTo>
                    <a:pt x="1376" y="53"/>
                  </a:lnTo>
                  <a:lnTo>
                    <a:pt x="1375" y="53"/>
                  </a:lnTo>
                  <a:lnTo>
                    <a:pt x="1375" y="53"/>
                  </a:lnTo>
                  <a:lnTo>
                    <a:pt x="1375" y="53"/>
                  </a:lnTo>
                  <a:lnTo>
                    <a:pt x="1375" y="55"/>
                  </a:lnTo>
                  <a:lnTo>
                    <a:pt x="1375" y="54"/>
                  </a:lnTo>
                  <a:lnTo>
                    <a:pt x="1372" y="55"/>
                  </a:lnTo>
                  <a:lnTo>
                    <a:pt x="1371" y="49"/>
                  </a:lnTo>
                  <a:lnTo>
                    <a:pt x="1372" y="46"/>
                  </a:lnTo>
                  <a:lnTo>
                    <a:pt x="1373" y="46"/>
                  </a:lnTo>
                  <a:lnTo>
                    <a:pt x="1374" y="44"/>
                  </a:lnTo>
                  <a:lnTo>
                    <a:pt x="1375" y="43"/>
                  </a:lnTo>
                  <a:lnTo>
                    <a:pt x="1375" y="41"/>
                  </a:lnTo>
                  <a:lnTo>
                    <a:pt x="1375" y="40"/>
                  </a:lnTo>
                  <a:lnTo>
                    <a:pt x="1376" y="36"/>
                  </a:lnTo>
                  <a:lnTo>
                    <a:pt x="1381" y="36"/>
                  </a:lnTo>
                  <a:lnTo>
                    <a:pt x="1382" y="35"/>
                  </a:lnTo>
                  <a:lnTo>
                    <a:pt x="1382" y="35"/>
                  </a:lnTo>
                  <a:lnTo>
                    <a:pt x="1382" y="38"/>
                  </a:lnTo>
                  <a:lnTo>
                    <a:pt x="1384" y="38"/>
                  </a:lnTo>
                  <a:lnTo>
                    <a:pt x="1386" y="33"/>
                  </a:lnTo>
                  <a:lnTo>
                    <a:pt x="1382" y="33"/>
                  </a:lnTo>
                  <a:lnTo>
                    <a:pt x="1384" y="32"/>
                  </a:lnTo>
                  <a:lnTo>
                    <a:pt x="1387" y="32"/>
                  </a:lnTo>
                  <a:lnTo>
                    <a:pt x="1386" y="35"/>
                  </a:lnTo>
                  <a:lnTo>
                    <a:pt x="1388" y="34"/>
                  </a:lnTo>
                  <a:lnTo>
                    <a:pt x="1394" y="35"/>
                  </a:lnTo>
                  <a:lnTo>
                    <a:pt x="1394" y="35"/>
                  </a:lnTo>
                  <a:lnTo>
                    <a:pt x="1394" y="35"/>
                  </a:lnTo>
                  <a:lnTo>
                    <a:pt x="1392" y="37"/>
                  </a:lnTo>
                  <a:lnTo>
                    <a:pt x="1390" y="36"/>
                  </a:lnTo>
                  <a:lnTo>
                    <a:pt x="1386" y="38"/>
                  </a:lnTo>
                  <a:lnTo>
                    <a:pt x="1386" y="41"/>
                  </a:lnTo>
                  <a:lnTo>
                    <a:pt x="1387" y="41"/>
                  </a:lnTo>
                  <a:lnTo>
                    <a:pt x="1389" y="40"/>
                  </a:lnTo>
                  <a:lnTo>
                    <a:pt x="1391" y="41"/>
                  </a:lnTo>
                  <a:lnTo>
                    <a:pt x="1390" y="46"/>
                  </a:lnTo>
                  <a:lnTo>
                    <a:pt x="1392" y="50"/>
                  </a:lnTo>
                  <a:lnTo>
                    <a:pt x="1393" y="50"/>
                  </a:lnTo>
                  <a:lnTo>
                    <a:pt x="1392" y="52"/>
                  </a:lnTo>
                  <a:lnTo>
                    <a:pt x="1392" y="54"/>
                  </a:lnTo>
                  <a:lnTo>
                    <a:pt x="1390" y="55"/>
                  </a:lnTo>
                  <a:lnTo>
                    <a:pt x="1389" y="56"/>
                  </a:lnTo>
                  <a:lnTo>
                    <a:pt x="1387" y="57"/>
                  </a:lnTo>
                  <a:lnTo>
                    <a:pt x="1383" y="57"/>
                  </a:lnTo>
                  <a:close/>
                  <a:moveTo>
                    <a:pt x="34" y="0"/>
                  </a:moveTo>
                  <a:lnTo>
                    <a:pt x="43" y="4"/>
                  </a:lnTo>
                  <a:lnTo>
                    <a:pt x="51" y="4"/>
                  </a:lnTo>
                  <a:lnTo>
                    <a:pt x="56" y="12"/>
                  </a:lnTo>
                  <a:lnTo>
                    <a:pt x="66" y="12"/>
                  </a:lnTo>
                  <a:lnTo>
                    <a:pt x="64" y="17"/>
                  </a:lnTo>
                  <a:lnTo>
                    <a:pt x="68" y="20"/>
                  </a:lnTo>
                  <a:lnTo>
                    <a:pt x="66" y="24"/>
                  </a:lnTo>
                  <a:lnTo>
                    <a:pt x="70" y="25"/>
                  </a:lnTo>
                  <a:lnTo>
                    <a:pt x="68" y="25"/>
                  </a:lnTo>
                  <a:lnTo>
                    <a:pt x="69" y="28"/>
                  </a:lnTo>
                  <a:lnTo>
                    <a:pt x="68" y="29"/>
                  </a:lnTo>
                  <a:lnTo>
                    <a:pt x="68" y="30"/>
                  </a:lnTo>
                  <a:lnTo>
                    <a:pt x="72" y="29"/>
                  </a:lnTo>
                  <a:lnTo>
                    <a:pt x="73" y="32"/>
                  </a:lnTo>
                  <a:lnTo>
                    <a:pt x="83" y="33"/>
                  </a:lnTo>
                  <a:lnTo>
                    <a:pt x="93" y="35"/>
                  </a:lnTo>
                  <a:lnTo>
                    <a:pt x="95" y="34"/>
                  </a:lnTo>
                  <a:lnTo>
                    <a:pt x="96" y="34"/>
                  </a:lnTo>
                  <a:lnTo>
                    <a:pt x="94" y="35"/>
                  </a:lnTo>
                  <a:lnTo>
                    <a:pt x="96" y="35"/>
                  </a:lnTo>
                  <a:lnTo>
                    <a:pt x="94" y="36"/>
                  </a:lnTo>
                  <a:lnTo>
                    <a:pt x="102" y="36"/>
                  </a:lnTo>
                  <a:lnTo>
                    <a:pt x="106" y="40"/>
                  </a:lnTo>
                  <a:lnTo>
                    <a:pt x="106" y="43"/>
                  </a:lnTo>
                  <a:lnTo>
                    <a:pt x="109" y="43"/>
                  </a:lnTo>
                  <a:lnTo>
                    <a:pt x="108" y="44"/>
                  </a:lnTo>
                  <a:lnTo>
                    <a:pt x="110" y="45"/>
                  </a:lnTo>
                  <a:lnTo>
                    <a:pt x="109" y="45"/>
                  </a:lnTo>
                  <a:lnTo>
                    <a:pt x="112" y="49"/>
                  </a:lnTo>
                  <a:lnTo>
                    <a:pt x="109" y="49"/>
                  </a:lnTo>
                  <a:lnTo>
                    <a:pt x="110" y="50"/>
                  </a:lnTo>
                  <a:lnTo>
                    <a:pt x="109" y="53"/>
                  </a:lnTo>
                  <a:lnTo>
                    <a:pt x="104" y="50"/>
                  </a:lnTo>
                  <a:lnTo>
                    <a:pt x="101" y="52"/>
                  </a:lnTo>
                  <a:lnTo>
                    <a:pt x="101" y="49"/>
                  </a:lnTo>
                  <a:lnTo>
                    <a:pt x="99" y="49"/>
                  </a:lnTo>
                  <a:lnTo>
                    <a:pt x="101" y="47"/>
                  </a:lnTo>
                  <a:lnTo>
                    <a:pt x="99" y="48"/>
                  </a:lnTo>
                  <a:lnTo>
                    <a:pt x="98" y="44"/>
                  </a:lnTo>
                  <a:lnTo>
                    <a:pt x="94" y="44"/>
                  </a:lnTo>
                  <a:lnTo>
                    <a:pt x="98" y="47"/>
                  </a:lnTo>
                  <a:lnTo>
                    <a:pt x="98" y="52"/>
                  </a:lnTo>
                  <a:lnTo>
                    <a:pt x="93" y="57"/>
                  </a:lnTo>
                  <a:lnTo>
                    <a:pt x="93" y="66"/>
                  </a:lnTo>
                  <a:lnTo>
                    <a:pt x="89" y="69"/>
                  </a:lnTo>
                  <a:lnTo>
                    <a:pt x="87" y="70"/>
                  </a:lnTo>
                  <a:lnTo>
                    <a:pt x="84" y="58"/>
                  </a:lnTo>
                  <a:lnTo>
                    <a:pt x="79" y="59"/>
                  </a:lnTo>
                  <a:lnTo>
                    <a:pt x="76" y="64"/>
                  </a:lnTo>
                  <a:lnTo>
                    <a:pt x="74" y="61"/>
                  </a:lnTo>
                  <a:lnTo>
                    <a:pt x="75" y="58"/>
                  </a:lnTo>
                  <a:lnTo>
                    <a:pt x="80" y="55"/>
                  </a:lnTo>
                  <a:lnTo>
                    <a:pt x="80" y="49"/>
                  </a:lnTo>
                  <a:lnTo>
                    <a:pt x="78" y="47"/>
                  </a:lnTo>
                  <a:lnTo>
                    <a:pt x="80" y="46"/>
                  </a:lnTo>
                  <a:lnTo>
                    <a:pt x="79" y="44"/>
                  </a:lnTo>
                  <a:lnTo>
                    <a:pt x="64" y="38"/>
                  </a:lnTo>
                  <a:lnTo>
                    <a:pt x="63" y="41"/>
                  </a:lnTo>
                  <a:lnTo>
                    <a:pt x="65" y="42"/>
                  </a:lnTo>
                  <a:lnTo>
                    <a:pt x="61" y="44"/>
                  </a:lnTo>
                  <a:lnTo>
                    <a:pt x="59" y="49"/>
                  </a:lnTo>
                  <a:lnTo>
                    <a:pt x="60" y="47"/>
                  </a:lnTo>
                  <a:lnTo>
                    <a:pt x="58" y="48"/>
                  </a:lnTo>
                  <a:lnTo>
                    <a:pt x="59" y="44"/>
                  </a:lnTo>
                  <a:lnTo>
                    <a:pt x="55" y="48"/>
                  </a:lnTo>
                  <a:lnTo>
                    <a:pt x="50" y="58"/>
                  </a:lnTo>
                  <a:lnTo>
                    <a:pt x="51" y="60"/>
                  </a:lnTo>
                  <a:lnTo>
                    <a:pt x="50" y="62"/>
                  </a:lnTo>
                  <a:lnTo>
                    <a:pt x="53" y="67"/>
                  </a:lnTo>
                  <a:lnTo>
                    <a:pt x="51" y="79"/>
                  </a:lnTo>
                  <a:lnTo>
                    <a:pt x="48" y="84"/>
                  </a:lnTo>
                  <a:lnTo>
                    <a:pt x="44" y="85"/>
                  </a:lnTo>
                  <a:lnTo>
                    <a:pt x="41" y="84"/>
                  </a:lnTo>
                  <a:lnTo>
                    <a:pt x="38" y="79"/>
                  </a:lnTo>
                  <a:lnTo>
                    <a:pt x="39" y="72"/>
                  </a:lnTo>
                  <a:lnTo>
                    <a:pt x="37" y="67"/>
                  </a:lnTo>
                  <a:lnTo>
                    <a:pt x="43" y="49"/>
                  </a:lnTo>
                  <a:lnTo>
                    <a:pt x="40" y="48"/>
                  </a:lnTo>
                  <a:lnTo>
                    <a:pt x="37" y="53"/>
                  </a:lnTo>
                  <a:lnTo>
                    <a:pt x="37" y="52"/>
                  </a:lnTo>
                  <a:lnTo>
                    <a:pt x="38" y="47"/>
                  </a:lnTo>
                  <a:lnTo>
                    <a:pt x="40" y="47"/>
                  </a:lnTo>
                  <a:lnTo>
                    <a:pt x="46" y="36"/>
                  </a:lnTo>
                  <a:lnTo>
                    <a:pt x="46" y="38"/>
                  </a:lnTo>
                  <a:lnTo>
                    <a:pt x="50" y="36"/>
                  </a:lnTo>
                  <a:lnTo>
                    <a:pt x="49" y="38"/>
                  </a:lnTo>
                  <a:lnTo>
                    <a:pt x="50" y="40"/>
                  </a:lnTo>
                  <a:lnTo>
                    <a:pt x="53" y="36"/>
                  </a:lnTo>
                  <a:lnTo>
                    <a:pt x="59" y="34"/>
                  </a:lnTo>
                  <a:lnTo>
                    <a:pt x="67" y="37"/>
                  </a:lnTo>
                  <a:lnTo>
                    <a:pt x="68" y="35"/>
                  </a:lnTo>
                  <a:lnTo>
                    <a:pt x="75" y="35"/>
                  </a:lnTo>
                  <a:lnTo>
                    <a:pt x="71" y="33"/>
                  </a:lnTo>
                  <a:lnTo>
                    <a:pt x="70" y="30"/>
                  </a:lnTo>
                  <a:lnTo>
                    <a:pt x="64" y="30"/>
                  </a:lnTo>
                  <a:lnTo>
                    <a:pt x="64" y="26"/>
                  </a:lnTo>
                  <a:lnTo>
                    <a:pt x="54" y="28"/>
                  </a:lnTo>
                  <a:lnTo>
                    <a:pt x="49" y="31"/>
                  </a:lnTo>
                  <a:lnTo>
                    <a:pt x="43" y="30"/>
                  </a:lnTo>
                  <a:lnTo>
                    <a:pt x="38" y="25"/>
                  </a:lnTo>
                  <a:lnTo>
                    <a:pt x="34" y="25"/>
                  </a:lnTo>
                  <a:lnTo>
                    <a:pt x="36" y="24"/>
                  </a:lnTo>
                  <a:lnTo>
                    <a:pt x="32" y="26"/>
                  </a:lnTo>
                  <a:lnTo>
                    <a:pt x="32" y="24"/>
                  </a:lnTo>
                  <a:lnTo>
                    <a:pt x="31" y="21"/>
                  </a:lnTo>
                  <a:lnTo>
                    <a:pt x="14" y="29"/>
                  </a:lnTo>
                  <a:lnTo>
                    <a:pt x="12" y="28"/>
                  </a:lnTo>
                  <a:lnTo>
                    <a:pt x="10" y="29"/>
                  </a:lnTo>
                  <a:lnTo>
                    <a:pt x="12" y="25"/>
                  </a:lnTo>
                  <a:lnTo>
                    <a:pt x="11" y="24"/>
                  </a:lnTo>
                  <a:lnTo>
                    <a:pt x="2" y="28"/>
                  </a:lnTo>
                  <a:lnTo>
                    <a:pt x="0" y="26"/>
                  </a:lnTo>
                  <a:lnTo>
                    <a:pt x="12" y="17"/>
                  </a:lnTo>
                  <a:lnTo>
                    <a:pt x="25" y="11"/>
                  </a:lnTo>
                  <a:lnTo>
                    <a:pt x="26" y="7"/>
                  </a:lnTo>
                  <a:lnTo>
                    <a:pt x="30" y="6"/>
                  </a:lnTo>
                  <a:lnTo>
                    <a:pt x="28" y="9"/>
                  </a:lnTo>
                  <a:lnTo>
                    <a:pt x="30" y="8"/>
                  </a:lnTo>
                  <a:lnTo>
                    <a:pt x="32" y="2"/>
                  </a:lnTo>
                  <a:lnTo>
                    <a:pt x="34" y="4"/>
                  </a:lnTo>
                  <a:lnTo>
                    <a:pt x="31" y="7"/>
                  </a:lnTo>
                  <a:lnTo>
                    <a:pt x="34" y="5"/>
                  </a:lnTo>
                  <a:lnTo>
                    <a:pt x="35" y="5"/>
                  </a:lnTo>
                  <a:lnTo>
                    <a:pt x="36" y="4"/>
                  </a:lnTo>
                  <a:lnTo>
                    <a:pt x="34" y="0"/>
                  </a:lnTo>
                  <a:close/>
                  <a:moveTo>
                    <a:pt x="46" y="44"/>
                  </a:moveTo>
                  <a:lnTo>
                    <a:pt x="43" y="45"/>
                  </a:lnTo>
                  <a:lnTo>
                    <a:pt x="43" y="48"/>
                  </a:lnTo>
                  <a:lnTo>
                    <a:pt x="46" y="44"/>
                  </a:lnTo>
                  <a:close/>
                  <a:moveTo>
                    <a:pt x="37" y="20"/>
                  </a:moveTo>
                  <a:lnTo>
                    <a:pt x="39" y="19"/>
                  </a:lnTo>
                  <a:lnTo>
                    <a:pt x="35" y="19"/>
                  </a:lnTo>
                  <a:lnTo>
                    <a:pt x="31" y="22"/>
                  </a:lnTo>
                  <a:lnTo>
                    <a:pt x="33" y="21"/>
                  </a:lnTo>
                  <a:lnTo>
                    <a:pt x="33" y="24"/>
                  </a:lnTo>
                  <a:lnTo>
                    <a:pt x="37" y="20"/>
                  </a:lnTo>
                  <a:close/>
                  <a:moveTo>
                    <a:pt x="83" y="35"/>
                  </a:moveTo>
                  <a:lnTo>
                    <a:pt x="81" y="36"/>
                  </a:lnTo>
                  <a:lnTo>
                    <a:pt x="91" y="41"/>
                  </a:lnTo>
                  <a:lnTo>
                    <a:pt x="93" y="38"/>
                  </a:lnTo>
                  <a:lnTo>
                    <a:pt x="92" y="41"/>
                  </a:lnTo>
                  <a:lnTo>
                    <a:pt x="93" y="41"/>
                  </a:lnTo>
                  <a:lnTo>
                    <a:pt x="95" y="37"/>
                  </a:lnTo>
                  <a:lnTo>
                    <a:pt x="94" y="36"/>
                  </a:lnTo>
                  <a:lnTo>
                    <a:pt x="93" y="38"/>
                  </a:lnTo>
                  <a:lnTo>
                    <a:pt x="92" y="35"/>
                  </a:lnTo>
                  <a:lnTo>
                    <a:pt x="90" y="37"/>
                  </a:lnTo>
                  <a:lnTo>
                    <a:pt x="89" y="35"/>
                  </a:lnTo>
                  <a:lnTo>
                    <a:pt x="86" y="36"/>
                  </a:lnTo>
                  <a:lnTo>
                    <a:pt x="87" y="37"/>
                  </a:lnTo>
                  <a:lnTo>
                    <a:pt x="83" y="35"/>
                  </a:lnTo>
                  <a:close/>
                  <a:moveTo>
                    <a:pt x="118" y="67"/>
                  </a:moveTo>
                  <a:lnTo>
                    <a:pt x="116" y="68"/>
                  </a:lnTo>
                  <a:lnTo>
                    <a:pt x="112" y="67"/>
                  </a:lnTo>
                  <a:lnTo>
                    <a:pt x="118" y="60"/>
                  </a:lnTo>
                  <a:lnTo>
                    <a:pt x="131" y="58"/>
                  </a:lnTo>
                  <a:lnTo>
                    <a:pt x="136" y="60"/>
                  </a:lnTo>
                  <a:lnTo>
                    <a:pt x="138" y="59"/>
                  </a:lnTo>
                  <a:lnTo>
                    <a:pt x="137" y="59"/>
                  </a:lnTo>
                  <a:lnTo>
                    <a:pt x="138" y="57"/>
                  </a:lnTo>
                  <a:lnTo>
                    <a:pt x="132" y="57"/>
                  </a:lnTo>
                  <a:lnTo>
                    <a:pt x="137" y="56"/>
                  </a:lnTo>
                  <a:lnTo>
                    <a:pt x="138" y="56"/>
                  </a:lnTo>
                  <a:lnTo>
                    <a:pt x="137" y="57"/>
                  </a:lnTo>
                  <a:lnTo>
                    <a:pt x="148" y="53"/>
                  </a:lnTo>
                  <a:lnTo>
                    <a:pt x="145" y="55"/>
                  </a:lnTo>
                  <a:lnTo>
                    <a:pt x="143" y="57"/>
                  </a:lnTo>
                  <a:lnTo>
                    <a:pt x="146" y="58"/>
                  </a:lnTo>
                  <a:lnTo>
                    <a:pt x="143" y="60"/>
                  </a:lnTo>
                  <a:lnTo>
                    <a:pt x="144" y="64"/>
                  </a:lnTo>
                  <a:lnTo>
                    <a:pt x="140" y="66"/>
                  </a:lnTo>
                  <a:lnTo>
                    <a:pt x="132" y="67"/>
                  </a:lnTo>
                  <a:lnTo>
                    <a:pt x="124" y="66"/>
                  </a:lnTo>
                  <a:lnTo>
                    <a:pt x="118" y="67"/>
                  </a:lnTo>
                  <a:lnTo>
                    <a:pt x="118" y="67"/>
                  </a:lnTo>
                  <a:close/>
                  <a:moveTo>
                    <a:pt x="118" y="71"/>
                  </a:moveTo>
                  <a:lnTo>
                    <a:pt x="119" y="71"/>
                  </a:lnTo>
                  <a:lnTo>
                    <a:pt x="120" y="72"/>
                  </a:lnTo>
                  <a:lnTo>
                    <a:pt x="112" y="79"/>
                  </a:lnTo>
                  <a:lnTo>
                    <a:pt x="103" y="83"/>
                  </a:lnTo>
                  <a:lnTo>
                    <a:pt x="94" y="88"/>
                  </a:lnTo>
                  <a:lnTo>
                    <a:pt x="87" y="89"/>
                  </a:lnTo>
                  <a:lnTo>
                    <a:pt x="81" y="88"/>
                  </a:lnTo>
                  <a:lnTo>
                    <a:pt x="85" y="86"/>
                  </a:lnTo>
                  <a:lnTo>
                    <a:pt x="78" y="84"/>
                  </a:lnTo>
                  <a:lnTo>
                    <a:pt x="84" y="74"/>
                  </a:lnTo>
                  <a:lnTo>
                    <a:pt x="86" y="73"/>
                  </a:lnTo>
                  <a:lnTo>
                    <a:pt x="86" y="76"/>
                  </a:lnTo>
                  <a:lnTo>
                    <a:pt x="87" y="76"/>
                  </a:lnTo>
                  <a:lnTo>
                    <a:pt x="87" y="76"/>
                  </a:lnTo>
                  <a:lnTo>
                    <a:pt x="87" y="78"/>
                  </a:lnTo>
                  <a:lnTo>
                    <a:pt x="82" y="79"/>
                  </a:lnTo>
                  <a:lnTo>
                    <a:pt x="81" y="81"/>
                  </a:lnTo>
                  <a:lnTo>
                    <a:pt x="87" y="82"/>
                  </a:lnTo>
                  <a:lnTo>
                    <a:pt x="88" y="80"/>
                  </a:lnTo>
                  <a:lnTo>
                    <a:pt x="93" y="79"/>
                  </a:lnTo>
                  <a:lnTo>
                    <a:pt x="98" y="74"/>
                  </a:lnTo>
                  <a:lnTo>
                    <a:pt x="109" y="76"/>
                  </a:lnTo>
                  <a:lnTo>
                    <a:pt x="106" y="74"/>
                  </a:lnTo>
                  <a:lnTo>
                    <a:pt x="108" y="72"/>
                  </a:lnTo>
                  <a:lnTo>
                    <a:pt x="118" y="71"/>
                  </a:lnTo>
                  <a:close/>
                  <a:moveTo>
                    <a:pt x="1126" y="541"/>
                  </a:moveTo>
                  <a:lnTo>
                    <a:pt x="1126" y="546"/>
                  </a:lnTo>
                  <a:lnTo>
                    <a:pt x="1120" y="556"/>
                  </a:lnTo>
                  <a:lnTo>
                    <a:pt x="1118" y="552"/>
                  </a:lnTo>
                  <a:lnTo>
                    <a:pt x="1127" y="539"/>
                  </a:lnTo>
                  <a:lnTo>
                    <a:pt x="1126" y="541"/>
                  </a:lnTo>
                  <a:close/>
                  <a:moveTo>
                    <a:pt x="209" y="755"/>
                  </a:moveTo>
                  <a:lnTo>
                    <a:pt x="205" y="755"/>
                  </a:lnTo>
                  <a:lnTo>
                    <a:pt x="206" y="752"/>
                  </a:lnTo>
                  <a:lnTo>
                    <a:pt x="203" y="750"/>
                  </a:lnTo>
                  <a:lnTo>
                    <a:pt x="203" y="751"/>
                  </a:lnTo>
                  <a:lnTo>
                    <a:pt x="201" y="751"/>
                  </a:lnTo>
                  <a:lnTo>
                    <a:pt x="201" y="748"/>
                  </a:lnTo>
                  <a:lnTo>
                    <a:pt x="203" y="749"/>
                  </a:lnTo>
                  <a:lnTo>
                    <a:pt x="201" y="745"/>
                  </a:lnTo>
                  <a:lnTo>
                    <a:pt x="202" y="744"/>
                  </a:lnTo>
                  <a:lnTo>
                    <a:pt x="204" y="743"/>
                  </a:lnTo>
                  <a:lnTo>
                    <a:pt x="210" y="751"/>
                  </a:lnTo>
                  <a:lnTo>
                    <a:pt x="212" y="752"/>
                  </a:lnTo>
                  <a:lnTo>
                    <a:pt x="211" y="753"/>
                  </a:lnTo>
                  <a:lnTo>
                    <a:pt x="211" y="755"/>
                  </a:lnTo>
                  <a:lnTo>
                    <a:pt x="214" y="756"/>
                  </a:lnTo>
                  <a:lnTo>
                    <a:pt x="211" y="757"/>
                  </a:lnTo>
                  <a:lnTo>
                    <a:pt x="211" y="760"/>
                  </a:lnTo>
                  <a:lnTo>
                    <a:pt x="209" y="757"/>
                  </a:lnTo>
                  <a:lnTo>
                    <a:pt x="210" y="755"/>
                  </a:lnTo>
                  <a:lnTo>
                    <a:pt x="211" y="755"/>
                  </a:lnTo>
                  <a:lnTo>
                    <a:pt x="209" y="753"/>
                  </a:lnTo>
                  <a:lnTo>
                    <a:pt x="209" y="755"/>
                  </a:lnTo>
                  <a:close/>
                </a:path>
              </a:pathLst>
            </a:custGeom>
            <a:solidFill>
              <a:srgbClr val="FFFFFF"/>
            </a:solidFill>
            <a:ln w="3">
              <a:solidFill>
                <a:srgbClr val="000000"/>
              </a:solidFill>
              <a:prstDash val="solid"/>
              <a:round/>
              <a:headEnd/>
              <a:tailEnd/>
            </a:ln>
          </p:spPr>
          <p:txBody>
            <a:bodyPr vert="horz" wrap="square" lIns="82935" tIns="41468" rIns="82935" bIns="41468" numCol="1" anchor="t" anchorCtr="0" compatLnSpc="1">
              <a:prstTxWarp prst="textNoShape">
                <a:avLst/>
              </a:prstTxWarp>
            </a:bodyPr>
            <a:lstStyle/>
            <a:p>
              <a:endParaRPr lang="en-GB" sz="1633"/>
            </a:p>
          </p:txBody>
        </p:sp>
        <p:sp>
          <p:nvSpPr>
            <p:cNvPr id="9236" name="Freeform 236"/>
            <p:cNvSpPr>
              <a:spLocks/>
            </p:cNvSpPr>
            <p:nvPr/>
          </p:nvSpPr>
          <p:spPr bwMode="auto">
            <a:xfrm>
              <a:off x="5256" y="3273"/>
              <a:ext cx="11" cy="10"/>
            </a:xfrm>
            <a:custGeom>
              <a:avLst/>
              <a:gdLst>
                <a:gd name="T0" fmla="*/ 0 w 11"/>
                <a:gd name="T1" fmla="*/ 0 h 10"/>
                <a:gd name="T2" fmla="*/ 11 w 11"/>
                <a:gd name="T3" fmla="*/ 0 h 10"/>
                <a:gd name="T4" fmla="*/ 11 w 11"/>
                <a:gd name="T5" fmla="*/ 5 h 10"/>
                <a:gd name="T6" fmla="*/ 8 w 11"/>
                <a:gd name="T7" fmla="*/ 10 h 10"/>
                <a:gd name="T8" fmla="*/ 7 w 11"/>
                <a:gd name="T9" fmla="*/ 10 h 10"/>
                <a:gd name="T10" fmla="*/ 5 w 11"/>
                <a:gd name="T11" fmla="*/ 10 h 10"/>
                <a:gd name="T12" fmla="*/ 5 w 11"/>
                <a:gd name="T13" fmla="*/ 10 h 10"/>
                <a:gd name="T14" fmla="*/ 4 w 11"/>
                <a:gd name="T15" fmla="*/ 10 h 10"/>
                <a:gd name="T16" fmla="*/ 2 w 11"/>
                <a:gd name="T17" fmla="*/ 10 h 10"/>
                <a:gd name="T18" fmla="*/ 2 w 11"/>
                <a:gd name="T19" fmla="*/ 10 h 10"/>
                <a:gd name="T20" fmla="*/ 2 w 11"/>
                <a:gd name="T21" fmla="*/ 10 h 10"/>
                <a:gd name="T22" fmla="*/ 1 w 11"/>
                <a:gd name="T23" fmla="*/ 7 h 10"/>
                <a:gd name="T24" fmla="*/ 1 w 11"/>
                <a:gd name="T25" fmla="*/ 6 h 10"/>
                <a:gd name="T26" fmla="*/ 1 w 11"/>
                <a:gd name="T27" fmla="*/ 6 h 10"/>
                <a:gd name="T28" fmla="*/ 0 w 11"/>
                <a:gd name="T29" fmla="*/ 4 h 10"/>
                <a:gd name="T30" fmla="*/ 0 w 11"/>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10">
                  <a:moveTo>
                    <a:pt x="0" y="0"/>
                  </a:moveTo>
                  <a:lnTo>
                    <a:pt x="11" y="0"/>
                  </a:lnTo>
                  <a:lnTo>
                    <a:pt x="11" y="5"/>
                  </a:lnTo>
                  <a:lnTo>
                    <a:pt x="8" y="10"/>
                  </a:lnTo>
                  <a:lnTo>
                    <a:pt x="7" y="10"/>
                  </a:lnTo>
                  <a:lnTo>
                    <a:pt x="5" y="10"/>
                  </a:lnTo>
                  <a:lnTo>
                    <a:pt x="5" y="10"/>
                  </a:lnTo>
                  <a:lnTo>
                    <a:pt x="4" y="10"/>
                  </a:lnTo>
                  <a:lnTo>
                    <a:pt x="2" y="10"/>
                  </a:lnTo>
                  <a:lnTo>
                    <a:pt x="2" y="10"/>
                  </a:lnTo>
                  <a:lnTo>
                    <a:pt x="2" y="10"/>
                  </a:lnTo>
                  <a:lnTo>
                    <a:pt x="1" y="7"/>
                  </a:lnTo>
                  <a:lnTo>
                    <a:pt x="1" y="6"/>
                  </a:lnTo>
                  <a:lnTo>
                    <a:pt x="1" y="6"/>
                  </a:lnTo>
                  <a:lnTo>
                    <a:pt x="0" y="4"/>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a:p>
          </p:txBody>
        </p:sp>
        <p:sp>
          <p:nvSpPr>
            <p:cNvPr id="9237" name="Line 237"/>
            <p:cNvSpPr>
              <a:spLocks noChangeShapeType="1"/>
            </p:cNvSpPr>
            <p:nvPr/>
          </p:nvSpPr>
          <p:spPr bwMode="auto">
            <a:xfrm>
              <a:off x="5256" y="3273"/>
              <a:ext cx="4" cy="0"/>
            </a:xfrm>
            <a:prstGeom prst="line">
              <a:avLst/>
            </a:prstGeom>
            <a:noFill/>
            <a:ln w="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82935" tIns="41468" rIns="82935" bIns="41468" numCol="1" anchor="t" anchorCtr="0" compatLnSpc="1">
              <a:prstTxWarp prst="textNoShape">
                <a:avLst/>
              </a:prstTxWarp>
            </a:bodyPr>
            <a:lstStyle/>
            <a:p>
              <a:endParaRPr lang="en-GB" sz="1633"/>
            </a:p>
          </p:txBody>
        </p:sp>
        <p:sp>
          <p:nvSpPr>
            <p:cNvPr id="9238" name="Freeform 238"/>
            <p:cNvSpPr>
              <a:spLocks/>
            </p:cNvSpPr>
            <p:nvPr/>
          </p:nvSpPr>
          <p:spPr bwMode="auto">
            <a:xfrm>
              <a:off x="5264" y="3273"/>
              <a:ext cx="3" cy="0"/>
            </a:xfrm>
            <a:custGeom>
              <a:avLst/>
              <a:gdLst>
                <a:gd name="T0" fmla="*/ 0 w 3"/>
                <a:gd name="T1" fmla="*/ 3 w 3"/>
                <a:gd name="T2" fmla="*/ 3 w 3"/>
              </a:gdLst>
              <a:ahLst/>
              <a:cxnLst>
                <a:cxn ang="0">
                  <a:pos x="T0" y="0"/>
                </a:cxn>
                <a:cxn ang="0">
                  <a:pos x="T1" y="0"/>
                </a:cxn>
                <a:cxn ang="0">
                  <a:pos x="T2" y="0"/>
                </a:cxn>
              </a:cxnLst>
              <a:rect l="0" t="0" r="r" b="b"/>
              <a:pathLst>
                <a:path w="3">
                  <a:moveTo>
                    <a:pt x="0" y="0"/>
                  </a:moveTo>
                  <a:lnTo>
                    <a:pt x="3" y="0"/>
                  </a:lnTo>
                  <a:lnTo>
                    <a:pt x="3" y="0"/>
                  </a:lnTo>
                </a:path>
              </a:pathLst>
            </a:custGeom>
            <a:noFill/>
            <a:ln w="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2935" tIns="41468" rIns="82935" bIns="41468" numCol="1" anchor="t" anchorCtr="0" compatLnSpc="1">
              <a:prstTxWarp prst="textNoShape">
                <a:avLst/>
              </a:prstTxWarp>
            </a:bodyPr>
            <a:lstStyle/>
            <a:p>
              <a:endParaRPr lang="en-GB" sz="1633"/>
            </a:p>
          </p:txBody>
        </p:sp>
        <p:sp>
          <p:nvSpPr>
            <p:cNvPr id="9239" name="Freeform 239"/>
            <p:cNvSpPr>
              <a:spLocks/>
            </p:cNvSpPr>
            <p:nvPr/>
          </p:nvSpPr>
          <p:spPr bwMode="auto">
            <a:xfrm>
              <a:off x="5265" y="3277"/>
              <a:ext cx="2" cy="5"/>
            </a:xfrm>
            <a:custGeom>
              <a:avLst/>
              <a:gdLst>
                <a:gd name="T0" fmla="*/ 2 w 2"/>
                <a:gd name="T1" fmla="*/ 0 h 5"/>
                <a:gd name="T2" fmla="*/ 2 w 2"/>
                <a:gd name="T3" fmla="*/ 1 h 5"/>
                <a:gd name="T4" fmla="*/ 0 w 2"/>
                <a:gd name="T5" fmla="*/ 5 h 5"/>
              </a:gdLst>
              <a:ahLst/>
              <a:cxnLst>
                <a:cxn ang="0">
                  <a:pos x="T0" y="T1"/>
                </a:cxn>
                <a:cxn ang="0">
                  <a:pos x="T2" y="T3"/>
                </a:cxn>
                <a:cxn ang="0">
                  <a:pos x="T4" y="T5"/>
                </a:cxn>
              </a:cxnLst>
              <a:rect l="0" t="0" r="r" b="b"/>
              <a:pathLst>
                <a:path w="2" h="5">
                  <a:moveTo>
                    <a:pt x="2" y="0"/>
                  </a:moveTo>
                  <a:lnTo>
                    <a:pt x="2" y="1"/>
                  </a:lnTo>
                  <a:lnTo>
                    <a:pt x="0" y="5"/>
                  </a:lnTo>
                </a:path>
              </a:pathLst>
            </a:custGeom>
            <a:noFill/>
            <a:ln w="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2935" tIns="41468" rIns="82935" bIns="41468" numCol="1" anchor="t" anchorCtr="0" compatLnSpc="1">
              <a:prstTxWarp prst="textNoShape">
                <a:avLst/>
              </a:prstTxWarp>
            </a:bodyPr>
            <a:lstStyle/>
            <a:p>
              <a:endParaRPr lang="en-GB" sz="1633"/>
            </a:p>
          </p:txBody>
        </p:sp>
        <p:sp>
          <p:nvSpPr>
            <p:cNvPr id="9240" name="Freeform 240"/>
            <p:cNvSpPr>
              <a:spLocks/>
            </p:cNvSpPr>
            <p:nvPr/>
          </p:nvSpPr>
          <p:spPr bwMode="auto">
            <a:xfrm>
              <a:off x="5258" y="3283"/>
              <a:ext cx="4" cy="0"/>
            </a:xfrm>
            <a:custGeom>
              <a:avLst/>
              <a:gdLst>
                <a:gd name="T0" fmla="*/ 4 w 4"/>
                <a:gd name="T1" fmla="*/ 3 w 4"/>
                <a:gd name="T2" fmla="*/ 3 w 4"/>
                <a:gd name="T3" fmla="*/ 2 w 4"/>
                <a:gd name="T4" fmla="*/ 0 w 4"/>
              </a:gdLst>
              <a:ahLst/>
              <a:cxnLst>
                <a:cxn ang="0">
                  <a:pos x="T0" y="0"/>
                </a:cxn>
                <a:cxn ang="0">
                  <a:pos x="T1" y="0"/>
                </a:cxn>
                <a:cxn ang="0">
                  <a:pos x="T2" y="0"/>
                </a:cxn>
                <a:cxn ang="0">
                  <a:pos x="T3" y="0"/>
                </a:cxn>
                <a:cxn ang="0">
                  <a:pos x="T4" y="0"/>
                </a:cxn>
              </a:cxnLst>
              <a:rect l="0" t="0" r="r" b="b"/>
              <a:pathLst>
                <a:path w="4">
                  <a:moveTo>
                    <a:pt x="4" y="0"/>
                  </a:moveTo>
                  <a:lnTo>
                    <a:pt x="3" y="0"/>
                  </a:lnTo>
                  <a:lnTo>
                    <a:pt x="3" y="0"/>
                  </a:lnTo>
                  <a:lnTo>
                    <a:pt x="2" y="0"/>
                  </a:lnTo>
                  <a:lnTo>
                    <a:pt x="0" y="0"/>
                  </a:lnTo>
                </a:path>
              </a:pathLst>
            </a:custGeom>
            <a:noFill/>
            <a:ln w="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2935" tIns="41468" rIns="82935" bIns="41468" numCol="1" anchor="t" anchorCtr="0" compatLnSpc="1">
              <a:prstTxWarp prst="textNoShape">
                <a:avLst/>
              </a:prstTxWarp>
            </a:bodyPr>
            <a:lstStyle/>
            <a:p>
              <a:endParaRPr lang="en-GB" sz="1633"/>
            </a:p>
          </p:txBody>
        </p:sp>
        <p:sp>
          <p:nvSpPr>
            <p:cNvPr id="9241" name="Freeform 241"/>
            <p:cNvSpPr>
              <a:spLocks/>
            </p:cNvSpPr>
            <p:nvPr/>
          </p:nvSpPr>
          <p:spPr bwMode="auto">
            <a:xfrm>
              <a:off x="5256" y="3274"/>
              <a:ext cx="1" cy="4"/>
            </a:xfrm>
            <a:custGeom>
              <a:avLst/>
              <a:gdLst>
                <a:gd name="T0" fmla="*/ 1 w 1"/>
                <a:gd name="T1" fmla="*/ 4 h 4"/>
                <a:gd name="T2" fmla="*/ 0 w 1"/>
                <a:gd name="T3" fmla="*/ 3 h 4"/>
                <a:gd name="T4" fmla="*/ 0 w 1"/>
                <a:gd name="T5" fmla="*/ 0 h 4"/>
              </a:gdLst>
              <a:ahLst/>
              <a:cxnLst>
                <a:cxn ang="0">
                  <a:pos x="T0" y="T1"/>
                </a:cxn>
                <a:cxn ang="0">
                  <a:pos x="T2" y="T3"/>
                </a:cxn>
                <a:cxn ang="0">
                  <a:pos x="T4" y="T5"/>
                </a:cxn>
              </a:cxnLst>
              <a:rect l="0" t="0" r="r" b="b"/>
              <a:pathLst>
                <a:path w="1" h="4">
                  <a:moveTo>
                    <a:pt x="1" y="4"/>
                  </a:moveTo>
                  <a:lnTo>
                    <a:pt x="0" y="3"/>
                  </a:lnTo>
                  <a:lnTo>
                    <a:pt x="0" y="0"/>
                  </a:lnTo>
                </a:path>
              </a:pathLst>
            </a:custGeom>
            <a:noFill/>
            <a:ln w="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2935" tIns="41468" rIns="82935" bIns="41468" numCol="1" anchor="t" anchorCtr="0" compatLnSpc="1">
              <a:prstTxWarp prst="textNoShape">
                <a:avLst/>
              </a:prstTxWarp>
            </a:bodyPr>
            <a:lstStyle/>
            <a:p>
              <a:endParaRPr lang="en-GB" sz="1633"/>
            </a:p>
          </p:txBody>
        </p:sp>
      </p:grpSp>
      <p:sp>
        <p:nvSpPr>
          <p:cNvPr id="9411" name="TextBox 9410"/>
          <p:cNvSpPr txBox="1"/>
          <p:nvPr/>
        </p:nvSpPr>
        <p:spPr>
          <a:xfrm>
            <a:off x="1125641" y="6109740"/>
            <a:ext cx="686406" cy="369332"/>
          </a:xfrm>
          <a:prstGeom prst="rect">
            <a:avLst/>
          </a:prstGeom>
          <a:noFill/>
        </p:spPr>
        <p:txBody>
          <a:bodyPr wrap="none" rtlCol="0">
            <a:spAutoFit/>
          </a:bodyPr>
          <a:lstStyle/>
          <a:p>
            <a:r>
              <a:rPr lang="en-MY" dirty="0" smtClean="0"/>
              <a:t>WHO</a:t>
            </a:r>
            <a:endParaRPr lang="en-MY" dirty="0"/>
          </a:p>
        </p:txBody>
      </p:sp>
    </p:spTree>
    <p:custDataLst>
      <p:tags r:id="rId1"/>
    </p:custDataLst>
    <p:extLst>
      <p:ext uri="{BB962C8B-B14F-4D97-AF65-F5344CB8AC3E}">
        <p14:creationId xmlns:p14="http://schemas.microsoft.com/office/powerpoint/2010/main" val="2222958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Diphtheria</a:t>
            </a:r>
            <a:endParaRPr lang="en-MY" dirty="0"/>
          </a:p>
        </p:txBody>
      </p:sp>
      <p:pic>
        <p:nvPicPr>
          <p:cNvPr id="6146" name="Picture 2" descr="Image result for diphthe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7430" y="2342372"/>
            <a:ext cx="4419254" cy="273190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38199" y="6088720"/>
            <a:ext cx="6096000" cy="276999"/>
          </a:xfrm>
          <a:prstGeom prst="rect">
            <a:avLst/>
          </a:prstGeom>
        </p:spPr>
        <p:txBody>
          <a:bodyPr>
            <a:spAutoFit/>
          </a:bodyPr>
          <a:lstStyle/>
          <a:p>
            <a:r>
              <a:rPr lang="en-MY" sz="1200" dirty="0"/>
              <a:t>http://</a:t>
            </a:r>
            <a:r>
              <a:rPr lang="en-MY" sz="1200" dirty="0" smtClean="0"/>
              <a:t>www.theayurveda.org/</a:t>
            </a:r>
            <a:endParaRPr lang="en-MY" sz="1200" dirty="0"/>
          </a:p>
        </p:txBody>
      </p:sp>
    </p:spTree>
    <p:extLst>
      <p:ext uri="{BB962C8B-B14F-4D97-AF65-F5344CB8AC3E}">
        <p14:creationId xmlns:p14="http://schemas.microsoft.com/office/powerpoint/2010/main" val="328224341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4406</TotalTime>
  <Words>2049</Words>
  <Application>Microsoft Office PowerPoint</Application>
  <PresentationFormat>Widescreen</PresentationFormat>
  <Paragraphs>670</Paragraphs>
  <Slides>70</Slides>
  <Notes>7</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87" baseType="lpstr">
      <vt:lpstr>ＭＳ Ｐゴシック</vt:lpstr>
      <vt:lpstr>Arial</vt:lpstr>
      <vt:lpstr>Arial</vt:lpstr>
      <vt:lpstr>Calibri</vt:lpstr>
      <vt:lpstr>Calibri Light</vt:lpstr>
      <vt:lpstr>Candara</vt:lpstr>
      <vt:lpstr>Georgia</vt:lpstr>
      <vt:lpstr>Helvetica</vt:lpstr>
      <vt:lpstr>inherit</vt:lpstr>
      <vt:lpstr>Lato</vt:lpstr>
      <vt:lpstr>Symbol</vt:lpstr>
      <vt:lpstr>Tahoma</vt:lpstr>
      <vt:lpstr>Times New Roman</vt:lpstr>
      <vt:lpstr>Verdana</vt:lpstr>
      <vt:lpstr>Wingdings</vt:lpstr>
      <vt:lpstr>Office Theme</vt:lpstr>
      <vt:lpstr>Worksheet</vt:lpstr>
      <vt:lpstr>Immunisation Issues</vt:lpstr>
      <vt:lpstr>Scope</vt:lpstr>
      <vt:lpstr>Vaccines 4th Edition</vt:lpstr>
      <vt:lpstr>Ten Great Public Health Achievements</vt:lpstr>
      <vt:lpstr>PowerPoint Presentation</vt:lpstr>
      <vt:lpstr>WHO-most cost-effective health investments</vt:lpstr>
      <vt:lpstr>Small Pox</vt:lpstr>
      <vt:lpstr>Polio Eradication Progress, 1988 – 2015</vt:lpstr>
      <vt:lpstr>Diphtheria</vt:lpstr>
      <vt:lpstr>Haemophilus influenza b</vt:lpstr>
      <vt:lpstr>What the issues</vt:lpstr>
      <vt:lpstr>PowerPoint Presentation</vt:lpstr>
      <vt:lpstr>Vaccine Preventable Disease Global</vt:lpstr>
      <vt:lpstr>Estimated deaths &lt;5 years of age VPD</vt:lpstr>
      <vt:lpstr>What the issues</vt:lpstr>
      <vt:lpstr>2015</vt:lpstr>
      <vt:lpstr>PowerPoint Presentation</vt:lpstr>
      <vt:lpstr>Haemophilus influenzae type b (Hib) </vt:lpstr>
      <vt:lpstr>Vaccination rates </vt:lpstr>
      <vt:lpstr>What the issues</vt:lpstr>
      <vt:lpstr>Measles outbreaks</vt:lpstr>
      <vt:lpstr>Measles outbreak UK</vt:lpstr>
      <vt:lpstr>Incidence Diphtheria, Measles and Pertussis Malaysia 1980-2016</vt:lpstr>
      <vt:lpstr>PERATUS PENCAPAIAN UCI MALAYSIA TAHUN 2012-2016 (ELB)</vt:lpstr>
      <vt:lpstr>MCV1 coverage by districts in Malaysia</vt:lpstr>
      <vt:lpstr>Vaccine Effectiveness</vt:lpstr>
      <vt:lpstr>Why do we need high immunisation rates</vt:lpstr>
      <vt:lpstr>Challenges and solutions</vt:lpstr>
      <vt:lpstr>Challenges and solutions</vt:lpstr>
      <vt:lpstr>Progression of an Immunization Program</vt:lpstr>
      <vt:lpstr>PowerPoint Presentation</vt:lpstr>
      <vt:lpstr>Bilangan Penolakan Imunisasi (Malaysia) 2013-2016</vt:lpstr>
      <vt:lpstr>PowerPoint Presentation</vt:lpstr>
      <vt:lpstr>Myths employed by anti vaccine movement</vt:lpstr>
      <vt:lpstr>Myth : “bad things in vaccine”</vt:lpstr>
      <vt:lpstr>Mercury</vt:lpstr>
      <vt:lpstr>Other concerns : Religious Reasons</vt:lpstr>
      <vt:lpstr>Myth : MMR vaccine causes Autism</vt:lpstr>
      <vt:lpstr>PowerPoint Presentation</vt:lpstr>
      <vt:lpstr>PowerPoint Presentation</vt:lpstr>
      <vt:lpstr>DTaP vaccine side-effects</vt:lpstr>
      <vt:lpstr>National Immunization Technical Committee </vt:lpstr>
      <vt:lpstr>Anti vaccine movement</vt:lpstr>
      <vt:lpstr>MIROS -RTA Statistics Data</vt:lpstr>
      <vt:lpstr>MIROS -RTA Statistics Data</vt:lpstr>
      <vt:lpstr>Solutions</vt:lpstr>
      <vt:lpstr>Why Parents Who Planned To Delay/Refuse Vaccine Changed Their Minds</vt:lpstr>
      <vt:lpstr>      </vt:lpstr>
      <vt:lpstr>PowerPoint Presentation</vt:lpstr>
      <vt:lpstr>Issues and solutions</vt:lpstr>
      <vt:lpstr>PowerPoint Presentation</vt:lpstr>
      <vt:lpstr>Passive defaulters</vt:lpstr>
      <vt:lpstr>MCV1 coverage by districts in Malaysia</vt:lpstr>
      <vt:lpstr>Opportunistic Immunisation</vt:lpstr>
      <vt:lpstr>Legal enforcement </vt:lpstr>
      <vt:lpstr>Enforcement</vt:lpstr>
      <vt:lpstr>Cost </vt:lpstr>
      <vt:lpstr>PowerPoint Presentation</vt:lpstr>
      <vt:lpstr>Issues</vt:lpstr>
      <vt:lpstr>Cost</vt:lpstr>
      <vt:lpstr>Future vaccines - Vaccine research</vt:lpstr>
      <vt:lpstr>PowerPoint Presentation</vt:lpstr>
      <vt:lpstr>Vaccine Security</vt:lpstr>
      <vt:lpstr>Novel Administration</vt:lpstr>
      <vt:lpstr>Microneedle Patch Vaccination</vt:lpstr>
      <vt:lpstr>PowerPoint Presentation</vt:lpstr>
      <vt:lpstr>PowerPoint Presentation</vt:lpstr>
      <vt:lpstr>Adult Vaccination </vt:lpstr>
      <vt:lpstr>Summary</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IMMUNISATION issues</dc:title>
  <dc:creator>Jay Nachi</dc:creator>
  <cp:lastModifiedBy>Jay Nachi</cp:lastModifiedBy>
  <cp:revision>203</cp:revision>
  <dcterms:created xsi:type="dcterms:W3CDTF">2017-06-10T13:20:32Z</dcterms:created>
  <dcterms:modified xsi:type="dcterms:W3CDTF">2017-07-21T21:41:22Z</dcterms:modified>
</cp:coreProperties>
</file>